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1" r:id="rId1"/>
  </p:sldMasterIdLst>
  <p:notesMasterIdLst>
    <p:notesMasterId r:id="rId57"/>
  </p:notesMasterIdLst>
  <p:sldIdLst>
    <p:sldId id="261" r:id="rId2"/>
    <p:sldId id="262" r:id="rId3"/>
    <p:sldId id="264" r:id="rId4"/>
    <p:sldId id="266" r:id="rId5"/>
    <p:sldId id="268" r:id="rId6"/>
    <p:sldId id="270" r:id="rId7"/>
    <p:sldId id="272" r:id="rId8"/>
    <p:sldId id="274" r:id="rId9"/>
    <p:sldId id="276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4" r:id="rId47"/>
    <p:sldId id="315" r:id="rId48"/>
    <p:sldId id="316" r:id="rId49"/>
    <p:sldId id="317" r:id="rId50"/>
    <p:sldId id="318" r:id="rId51"/>
    <p:sldId id="319" r:id="rId52"/>
    <p:sldId id="320" r:id="rId53"/>
    <p:sldId id="321" r:id="rId54"/>
    <p:sldId id="322" r:id="rId55"/>
    <p:sldId id="323" r:id="rId56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5181600" y="0"/>
            <a:ext cx="3962400" cy="342900"/>
          </a:xfrm>
          <a:prstGeom prst="rect">
            <a:avLst/>
          </a:prstGeom>
        </p:spPr>
        <p:txBody>
          <a:bodyPr lIns="91440" tIns="45720" rIns="91440" bIns="45720"/>
          <a:lstStyle>
            <a:lvl1pPr lvl="0" algn="r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1588" y="0"/>
            <a:ext cx="3962400" cy="342900"/>
          </a:xfrm>
          <a:prstGeom prst="rect">
            <a:avLst/>
          </a:prstGeom>
        </p:spPr>
        <p:txBody>
          <a:bodyPr lIns="91440" tIns="45720" rIns="91440" bIns="45720"/>
          <a:lstStyle>
            <a:lvl1pPr lvl="0" algn="l">
              <a:defRPr sz="1200"/>
            </a:lvl1pPr>
          </a:lstStyle>
          <a:p>
            <a:endParaRPr/>
          </a:p>
        </p:txBody>
      </p:sp>
      <p:sp>
        <p:nvSpPr>
          <p:cNvPr id="4" name="Slide Image Placeholder 3"/>
          <p:cNvSpPr txBox="1"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srgbClr val="000000"/>
            </a:solidFill>
          </a:ln>
        </p:spPr>
        <p:txBody>
          <a:bodyPr lIns="91440" tIns="45720" rIns="91440" bIns="45720"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5181600" y="6513514"/>
            <a:ext cx="3962400" cy="342900"/>
          </a:xfrm>
          <a:prstGeom prst="rect">
            <a:avLst/>
          </a:prstGeom>
        </p:spPr>
        <p:txBody>
          <a:bodyPr lIns="91440" tIns="45720" rIns="91440" bIns="45720" anchor="b"/>
          <a:lstStyle>
            <a:lvl1pPr lvl="0" algn="r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1588" y="6513514"/>
            <a:ext cx="3962400" cy="342900"/>
          </a:xfrm>
          <a:prstGeom prst="rect">
            <a:avLst/>
          </a:prstGeom>
        </p:spPr>
        <p:txBody>
          <a:bodyPr lIns="91440" tIns="45720" rIns="91440" bIns="45720" anchor="b"/>
          <a:lstStyle>
            <a:lvl1pPr lvl="0" algn="l">
              <a:defRPr sz="1200"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8980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 txBox="1"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>
              <a:defRPr/>
            </a:lvl1pPr>
          </a:lstStyle>
          <a:p>
            <a:fld id="{8B38DBA3-52F9-4AF4-A6A4-FA4D7DB2F99C}" type="slidenum">
              <a:t>2</a:t>
            </a:fld>
            <a:endParaRPr/>
          </a:p>
        </p:txBody>
      </p:sp>
      <p:sp>
        <p:nvSpPr>
          <p:cNvPr id="3" name="Slide Image Placeholder 2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  <a:noFill/>
          <a:ln>
            <a:solidFill>
              <a:srgbClr val="000000"/>
            </a:solidFill>
            <a:miter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Notes Placeholder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 txBox="1"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>
              <a:defRPr/>
            </a:lvl1pPr>
          </a:lstStyle>
          <a:p>
            <a:fld id="{8B38DBA3-52F9-4AF4-A6A4-FA4D7DB2F99C}" type="slidenum">
              <a:t>3</a:t>
            </a:fld>
            <a:endParaRPr/>
          </a:p>
        </p:txBody>
      </p:sp>
      <p:sp>
        <p:nvSpPr>
          <p:cNvPr id="3" name="Slide Image Placeholder 2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  <a:noFill/>
          <a:ln>
            <a:solidFill>
              <a:srgbClr val="000000"/>
            </a:solidFill>
            <a:miter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Notes Placeholder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 txBox="1"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>
              <a:defRPr/>
            </a:lvl1pPr>
          </a:lstStyle>
          <a:p>
            <a:fld id="{8B38DBA3-52F9-4AF4-A6A4-FA4D7DB2F99C}" type="slidenum">
              <a:t>4</a:t>
            </a:fld>
            <a:endParaRPr/>
          </a:p>
        </p:txBody>
      </p:sp>
      <p:sp>
        <p:nvSpPr>
          <p:cNvPr id="3" name="Slide Image Placeholder 2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  <a:noFill/>
          <a:ln>
            <a:solidFill>
              <a:srgbClr val="000000"/>
            </a:solidFill>
            <a:miter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Notes Placeholder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 txBox="1"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>
              <a:defRPr/>
            </a:lvl1pPr>
          </a:lstStyle>
          <a:p>
            <a:fld id="{8B38DBA3-52F9-4AF4-A6A4-FA4D7DB2F99C}" type="slidenum">
              <a:t>5</a:t>
            </a:fld>
            <a:endParaRPr/>
          </a:p>
        </p:txBody>
      </p:sp>
      <p:sp>
        <p:nvSpPr>
          <p:cNvPr id="3" name="Slide Image Placeholder 2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  <a:noFill/>
          <a:ln>
            <a:solidFill>
              <a:srgbClr val="000000"/>
            </a:solidFill>
            <a:miter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Notes Placeholder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 txBox="1"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>
              <a:defRPr/>
            </a:lvl1pPr>
          </a:lstStyle>
          <a:p>
            <a:fld id="{8B38DBA3-52F9-4AF4-A6A4-FA4D7DB2F99C}" type="slidenum">
              <a:t>6</a:t>
            </a:fld>
            <a:endParaRPr/>
          </a:p>
        </p:txBody>
      </p:sp>
      <p:sp>
        <p:nvSpPr>
          <p:cNvPr id="3" name="Slide Image Placeholder 2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  <a:noFill/>
          <a:ln>
            <a:solidFill>
              <a:srgbClr val="000000"/>
            </a:solidFill>
            <a:miter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Notes Placeholder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 txBox="1"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>
              <a:defRPr/>
            </a:lvl1pPr>
          </a:lstStyle>
          <a:p>
            <a:fld id="{8B38DBA3-52F9-4AF4-A6A4-FA4D7DB2F99C}" type="slidenum">
              <a:t>7</a:t>
            </a:fld>
            <a:endParaRPr/>
          </a:p>
        </p:txBody>
      </p:sp>
      <p:sp>
        <p:nvSpPr>
          <p:cNvPr id="3" name="Slide Image Placeholder 2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  <a:noFill/>
          <a:ln>
            <a:solidFill>
              <a:srgbClr val="000000"/>
            </a:solidFill>
            <a:miter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Notes Placeholder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 txBox="1"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>
              <a:defRPr/>
            </a:lvl1pPr>
          </a:lstStyle>
          <a:p>
            <a:fld id="{8B38DBA3-52F9-4AF4-A6A4-FA4D7DB2F99C}" type="slidenum">
              <a:t>8</a:t>
            </a:fld>
            <a:endParaRPr/>
          </a:p>
        </p:txBody>
      </p:sp>
      <p:sp>
        <p:nvSpPr>
          <p:cNvPr id="3" name="Slide Image Placeholder 2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  <a:noFill/>
          <a:ln>
            <a:solidFill>
              <a:srgbClr val="000000"/>
            </a:solidFill>
            <a:miter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Notes Placeholder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 txBox="1"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>
              <a:defRPr/>
            </a:lvl1pPr>
          </a:lstStyle>
          <a:p>
            <a:fld id="{8B38DBA3-52F9-4AF4-A6A4-FA4D7DB2F99C}" type="slidenum">
              <a:t>9</a:t>
            </a:fld>
            <a:endParaRPr/>
          </a:p>
        </p:txBody>
      </p:sp>
      <p:sp>
        <p:nvSpPr>
          <p:cNvPr id="3" name="Slide Image Placeholder 2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  <a:noFill/>
          <a:ln>
            <a:solidFill>
              <a:srgbClr val="000000"/>
            </a:solidFill>
            <a:miter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Notes Placeholder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 sz="quarter"/>
          </p:nvPr>
        </p:nvSpPr>
        <p:spPr>
          <a:xfrm>
            <a:off x="685800" y="1600200"/>
            <a:ext cx="7772400" cy="1143000"/>
          </a:xfrm>
          <a:prstGeom prst="rect">
            <a:avLst/>
          </a:prstGeom>
        </p:spPr>
        <p:txBody>
          <a:bodyPr/>
          <a:lstStyle>
            <a:lvl1pPr lvl="0">
              <a:defRPr>
                <a:latin typeface="Tahoma"/>
              </a:defRPr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1371600" y="4038600"/>
            <a:ext cx="6400800" cy="1752600"/>
          </a:xfrm>
          <a:prstGeom prst="rect">
            <a:avLst/>
          </a:prstGeom>
        </p:spPr>
        <p:txBody>
          <a:bodyPr/>
          <a:lstStyle>
            <a:lvl1pPr marL="0" lvl="0" indent="0" algn="ctr">
              <a:buNone/>
              <a:defRPr/>
            </a:lvl1pPr>
          </a:lstStyle>
          <a:p>
            <a:pPr lvl="0"/>
            <a:r>
              <a:rPr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quarter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673100" y="171450"/>
            <a:ext cx="7753350" cy="1123950"/>
          </a:xfrm>
          <a:prstGeom prst="rect">
            <a:avLst/>
          </a:prstGeom>
          <a:noFill/>
          <a:ln>
            <a:noFill/>
          </a:ln>
        </p:spPr>
        <p:txBody>
          <a:bodyPr wrap="square" lIns="92075" tIns="46038" rIns="92075" bIns="46038" anchor="b"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2075" tIns="46038" rIns="92075" bIns="46038" anchor="t"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wrap="none" lIns="92075" tIns="46038" rIns="92075" bIns="46038" anchor="ctr"/>
          <a:lstStyle>
            <a:lvl1pPr lvl="0">
              <a:defRPr sz="1400"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wrap="none" lIns="92075" tIns="46038" rIns="92075" bIns="46038" anchor="ctr"/>
          <a:lstStyle>
            <a:lvl1pPr lvl="0" algn="ctr">
              <a:defRPr sz="1400"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wrap="none" lIns="92075" tIns="46038" rIns="92075" bIns="46038" anchor="ctr"/>
          <a:lstStyle>
            <a:lvl1pPr lvl="0" algn="r">
              <a:defRPr sz="1400"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</p:sldLayoutIdLst>
  <p:txStyles>
    <p:titleStyle>
      <a:lvl1pPr lvl="0" algn="r">
        <a:defRPr sz="44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1pPr>
      <a:lvl2pPr lvl="0" algn="r">
        <a:defRPr sz="44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2pPr>
      <a:lvl3pPr lvl="0" algn="r">
        <a:defRPr sz="44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3pPr>
      <a:lvl4pPr lvl="0" algn="r">
        <a:defRPr sz="44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4pPr>
      <a:lvl5pPr lvl="0" algn="r">
        <a:defRPr sz="44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5pPr>
      <a:lvl6pPr marL="457200" lvl="0" algn="r">
        <a:defRPr sz="44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6pPr>
      <a:lvl7pPr marL="914400" lvl="0" algn="r">
        <a:defRPr sz="44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7pPr>
      <a:lvl8pPr marL="1371600" lvl="0" algn="r">
        <a:defRPr sz="44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8pPr>
      <a:lvl9pPr marL="1828800" lvl="0" algn="r">
        <a:defRPr sz="44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9pPr>
    </p:titleStyle>
    <p:bodyStyle>
      <a:lvl1pPr marL="342900" lvl="0" indent="-342900" algn="l">
        <a:spcBef>
          <a:spcPct val="20000"/>
        </a:spcBef>
        <a:buClr>
          <a:schemeClr val="accent1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1pPr>
      <a:lvl2pPr marL="742950" lvl="0" indent="-285750" algn="l">
        <a:spcBef>
          <a:spcPct val="20000"/>
        </a:spcBef>
        <a:buClr>
          <a:schemeClr val="tx2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2pPr>
      <a:lvl3pPr marL="1143000" lvl="0" indent="-228600" algn="l">
        <a:spcBef>
          <a:spcPct val="20000"/>
        </a:spcBef>
        <a:buClr>
          <a:schemeClr val="tx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3pPr>
      <a:lvl4pPr marL="1600200" lvl="0" indent="-228600" algn="l">
        <a:spcBef>
          <a:spcPct val="20000"/>
        </a:spcBef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4pPr>
      <a:lvl5pPr marL="2057400" lvl="0" indent="-228600" algn="l">
        <a:spcBef>
          <a:spcPct val="20000"/>
        </a:spcBef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5pPr>
      <a:lvl6pPr marL="2514600" lvl="0" indent="-228600" algn="l">
        <a:spcBef>
          <a:spcPct val="20000"/>
        </a:spcBef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6pPr>
      <a:lvl7pPr marL="2971800" lvl="0" indent="-228600" algn="l">
        <a:spcBef>
          <a:spcPct val="20000"/>
        </a:spcBef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7pPr>
      <a:lvl8pPr marL="3429000" lvl="0" indent="-228600" algn="l">
        <a:spcBef>
          <a:spcPct val="20000"/>
        </a:spcBef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8pPr>
      <a:lvl9pPr marL="3886200" lvl="0" indent="-228600" algn="l">
        <a:spcBef>
          <a:spcPct val="20000"/>
        </a:spcBef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/>
        </a:defRPr>
      </a:lvl9pPr>
    </p:bodyStyle>
    <p:otherStyle>
      <a:lvl1pPr marL="0" lvl="0" algn="l">
        <a:defRPr sz="1800">
          <a:solidFill>
            <a:schemeClr val="tx1"/>
          </a:solidFill>
          <a:latin typeface="Times New Roman"/>
        </a:defRPr>
      </a:lvl1pPr>
      <a:lvl2pPr marL="457200" lvl="0" algn="l">
        <a:defRPr sz="1800">
          <a:solidFill>
            <a:schemeClr val="tx1"/>
          </a:solidFill>
          <a:latin typeface="Times New Roman"/>
        </a:defRPr>
      </a:lvl2pPr>
      <a:lvl3pPr marL="914400" lvl="0" algn="l">
        <a:defRPr sz="1800">
          <a:solidFill>
            <a:schemeClr val="tx1"/>
          </a:solidFill>
          <a:latin typeface="Times New Roman"/>
        </a:defRPr>
      </a:lvl3pPr>
      <a:lvl4pPr marL="1371600" lvl="0" algn="l">
        <a:defRPr sz="1800">
          <a:solidFill>
            <a:schemeClr val="tx1"/>
          </a:solidFill>
          <a:latin typeface="Times New Roman"/>
        </a:defRPr>
      </a:lvl4pPr>
      <a:lvl5pPr marL="1828800" lvl="0" algn="l">
        <a:defRPr sz="1800">
          <a:solidFill>
            <a:schemeClr val="tx1"/>
          </a:solidFill>
          <a:latin typeface="Times New Roman"/>
        </a:defRPr>
      </a:lvl5pPr>
      <a:lvl6pPr marL="2286000" lvl="0" algn="l">
        <a:defRPr sz="1800">
          <a:solidFill>
            <a:schemeClr val="tx1"/>
          </a:solidFill>
          <a:latin typeface="Times New Roman"/>
        </a:defRPr>
      </a:lvl6pPr>
      <a:lvl7pPr marL="2743200" lvl="0" algn="l">
        <a:defRPr sz="1800">
          <a:solidFill>
            <a:schemeClr val="tx1"/>
          </a:solidFill>
          <a:latin typeface="Times New Roman"/>
        </a:defRPr>
      </a:lvl7pPr>
      <a:lvl8pPr marL="3200400" lvl="0" algn="l">
        <a:defRPr sz="1800">
          <a:solidFill>
            <a:schemeClr val="tx1"/>
          </a:solidFill>
          <a:latin typeface="Times New Roman"/>
        </a:defRPr>
      </a:lvl8pPr>
      <a:lvl9pPr marL="3657600" lvl="0" algn="l">
        <a:defRPr sz="1800">
          <a:solidFill>
            <a:schemeClr val="tx1"/>
          </a:solidFill>
          <a:latin typeface="Times New Roman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01369" y="515362"/>
            <a:ext cx="8229601" cy="1143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 sz="3600" dirty="0">
                <a:solidFill>
                  <a:schemeClr val="tx1"/>
                </a:solidFill>
                <a:latin typeface="B Titr"/>
              </a:rPr>
              <a:t>فصل</a:t>
            </a:r>
            <a:r>
              <a:rPr lang="fa-IR" sz="3600" dirty="0">
                <a:solidFill>
                  <a:schemeClr val="tx1"/>
                </a:solidFill>
                <a:latin typeface="2  Nazanin"/>
              </a:rPr>
              <a:t> </a:t>
            </a:r>
            <a:r>
              <a:rPr lang="fa-IR" sz="3600" dirty="0">
                <a:solidFill>
                  <a:schemeClr val="tx1"/>
                </a:solidFill>
                <a:latin typeface="B Titr"/>
              </a:rPr>
              <a:t>پنجم</a:t>
            </a:r>
            <a:r>
              <a:rPr lang="fa-IR" sz="3600" dirty="0">
                <a:solidFill>
                  <a:schemeClr val="tx1"/>
                </a:solidFill>
                <a:latin typeface="2  Nazanin"/>
              </a:rPr>
              <a:t> </a:t>
            </a:r>
            <a:r>
              <a:rPr lang="fa-IR" sz="3600" dirty="0">
                <a:solidFill>
                  <a:schemeClr val="tx1"/>
                </a:solidFill>
                <a:latin typeface="B Titr"/>
              </a:rPr>
              <a:t>تئوري</a:t>
            </a:r>
            <a:r>
              <a:rPr lang="fa-IR" sz="3600" dirty="0">
                <a:solidFill>
                  <a:schemeClr val="tx1"/>
                </a:solidFill>
                <a:latin typeface="2  Nazanin"/>
              </a:rPr>
              <a:t> </a:t>
            </a:r>
            <a:r>
              <a:rPr lang="fa-IR" sz="3600" dirty="0">
                <a:solidFill>
                  <a:schemeClr val="tx1"/>
                </a:solidFill>
                <a:latin typeface="B Titr"/>
              </a:rPr>
              <a:t>حسابداري</a:t>
            </a:r>
            <a:r>
              <a:rPr lang="fa-IR" sz="3600" dirty="0">
                <a:solidFill>
                  <a:schemeClr val="tx1"/>
                </a:solidFill>
                <a:latin typeface="2  Nazanin"/>
              </a:rPr>
              <a:t> </a:t>
            </a:r>
            <a:r>
              <a:rPr lang="fa-IR" sz="3600" dirty="0">
                <a:solidFill>
                  <a:schemeClr val="tx1"/>
                </a:solidFill>
                <a:latin typeface="B Titr"/>
              </a:rPr>
              <a:t>شرودر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66736" y="-13059"/>
            <a:ext cx="8229600" cy="8382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ctr">
              <a:buNone/>
            </a:pPr>
            <a:r>
              <a:rPr lang="fa-IR" sz="4400">
                <a:latin typeface="B Titr"/>
              </a:rPr>
              <a:t>بسم</a:t>
            </a:r>
            <a:r>
              <a:rPr lang="fa-IR" sz="4400">
                <a:latin typeface="2  Nazanin"/>
              </a:rPr>
              <a:t> </a:t>
            </a:r>
            <a:r>
              <a:rPr lang="fa-IR" sz="4400">
                <a:latin typeface="B Titr"/>
              </a:rPr>
              <a:t>الله</a:t>
            </a:r>
            <a:r>
              <a:rPr lang="fa-IR" sz="4400">
                <a:latin typeface="2  Nazanin"/>
              </a:rPr>
              <a:t> </a:t>
            </a:r>
            <a:r>
              <a:rPr lang="fa-IR" sz="4400">
                <a:latin typeface="B Titr"/>
              </a:rPr>
              <a:t>الرحمن</a:t>
            </a:r>
            <a:r>
              <a:rPr lang="fa-IR" sz="4400">
                <a:latin typeface="2  Nazanin"/>
              </a:rPr>
              <a:t> </a:t>
            </a:r>
            <a:r>
              <a:rPr lang="fa-IR" sz="4400">
                <a:latin typeface="B Titr"/>
              </a:rPr>
              <a:t>الرحيم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5349" y="1605576"/>
            <a:ext cx="8229601" cy="3900816"/>
          </a:xfrm>
          <a:prstGeom prst="rect">
            <a:avLst/>
          </a:prstGeom>
          <a:noFill/>
          <a:ln>
            <a:noFill/>
          </a:ln>
        </p:spPr>
        <p:txBody>
          <a:bodyPr wrap="square" lIns="92075" tIns="46038" rIns="92075" bIns="46038" anchor="b"/>
          <a:lstStyle>
            <a:lvl1pPr lvl="0" algn="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defRPr>
            </a:lvl1pPr>
          </a:lstStyle>
          <a:p>
            <a:pPr lvl="0" algn="ctr"/>
            <a:r>
              <a:rPr lang="fa-IR" dirty="0">
                <a:solidFill>
                  <a:srgbClr val="FFFF00"/>
                </a:solidFill>
                <a:latin typeface="B Titr"/>
              </a:rPr>
              <a:t>مفاهيم</a:t>
            </a:r>
            <a:r>
              <a:rPr lang="fa-IR" dirty="0">
                <a:solidFill>
                  <a:srgbClr val="FFFF00"/>
                </a:solidFill>
                <a:latin typeface="2  Nazanin"/>
              </a:rPr>
              <a:t> </a:t>
            </a:r>
            <a:r>
              <a:rPr lang="fa-IR" dirty="0">
                <a:solidFill>
                  <a:srgbClr val="FFFF00"/>
                </a:solidFill>
                <a:latin typeface="B Titr"/>
              </a:rPr>
              <a:t>سود</a:t>
            </a:r>
          </a:p>
          <a:p>
            <a:pPr lvl="0" algn="ctr"/>
            <a:endParaRPr lang="fa-IR" dirty="0">
              <a:solidFill>
                <a:srgbClr val="FFFF00"/>
              </a:solidFill>
              <a:latin typeface="B Titr"/>
            </a:endParaRPr>
          </a:p>
          <a:p>
            <a:pPr lvl="0" algn="ctr"/>
            <a:r>
              <a:rPr lang="fa-IR" dirty="0" smtClean="0">
                <a:solidFill>
                  <a:srgbClr val="FFFF00"/>
                </a:solidFill>
                <a:latin typeface="B Titr"/>
              </a:rPr>
              <a:t> </a:t>
            </a:r>
            <a:endParaRPr lang="fa-IR" dirty="0">
              <a:solidFill>
                <a:srgbClr val="FFFF00"/>
              </a:solidFill>
              <a:latin typeface="B Titr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6638" y="8785850"/>
            <a:ext cx="3632201" cy="366712"/>
          </a:xfrm>
          <a:prstGeom prst="rect">
            <a:avLst/>
          </a:prstGeom>
          <a:noFill/>
          <a:ln>
            <a:noFill/>
          </a:ln>
        </p:spPr>
        <p:txBody>
          <a:bodyPr wrap="none"/>
          <a:lstStyle>
            <a:lvl1pPr lvl="0">
              <a:defRPr/>
            </a:lvl1pPr>
          </a:lstStyle>
          <a:p>
            <a:pPr lvl="0" algn="ctr"/>
            <a:r>
              <a:rPr lang="fa-IR" b="1"/>
              <a:t>ظرف هزينه هاي عملياتي در يک سال مالي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229429" y="457200"/>
            <a:ext cx="2895600" cy="599621"/>
          </a:xfrm>
          <a:prstGeom prst="roundRect">
            <a:avLst/>
          </a:prstGeom>
          <a:solidFill>
            <a:schemeClr val="bg2">
              <a:lumMod val="95000"/>
              <a:lumOff val="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هدف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اصلي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حسابداري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مالي</a:t>
            </a:r>
          </a:p>
        </p:txBody>
      </p:sp>
      <p:sp>
        <p:nvSpPr>
          <p:cNvPr id="4" name="Down Arrow 3"/>
          <p:cNvSpPr/>
          <p:nvPr/>
        </p:nvSpPr>
        <p:spPr>
          <a:xfrm>
            <a:off x="4410529" y="1284514"/>
            <a:ext cx="533400" cy="762000"/>
          </a:xfrm>
          <a:prstGeom prst="down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2734129" y="2286000"/>
            <a:ext cx="3886200" cy="457200"/>
          </a:xfrm>
          <a:prstGeom prst="roundRect">
            <a:avLst/>
          </a:prstGeom>
          <a:solidFill>
            <a:schemeClr val="bg2">
              <a:lumMod val="95000"/>
              <a:lumOff val="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ارائه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اطلاعات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سودمند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به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سرمايه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گذاران</a:t>
            </a:r>
          </a:p>
        </p:txBody>
      </p:sp>
      <p:sp>
        <p:nvSpPr>
          <p:cNvPr id="6" name="Down Arrow 5"/>
          <p:cNvSpPr/>
          <p:nvPr/>
        </p:nvSpPr>
        <p:spPr>
          <a:xfrm>
            <a:off x="4412344" y="2895600"/>
            <a:ext cx="533400" cy="762000"/>
          </a:xfrm>
          <a:prstGeom prst="down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2667000" y="3810000"/>
            <a:ext cx="4038600" cy="457200"/>
          </a:xfrm>
          <a:prstGeom prst="roundRect">
            <a:avLst/>
          </a:prstGeom>
          <a:solidFill>
            <a:schemeClr val="bg2">
              <a:lumMod val="95000"/>
              <a:lumOff val="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تا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عملکرد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آينده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شرکت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را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پيش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بيني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نمايند</a:t>
            </a:r>
          </a:p>
        </p:txBody>
      </p:sp>
      <p:sp>
        <p:nvSpPr>
          <p:cNvPr id="8" name="Down Arrow 7"/>
          <p:cNvSpPr/>
          <p:nvPr/>
        </p:nvSpPr>
        <p:spPr>
          <a:xfrm rot="5400000">
            <a:off x="4012916" y="5138053"/>
            <a:ext cx="983631" cy="1999064"/>
          </a:xfrm>
          <a:prstGeom prst="downArrow">
            <a:avLst>
              <a:gd name="adj1" fmla="val 50000"/>
              <a:gd name="adj2" fmla="val 55442"/>
            </a:avLst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6248401" y="5562600"/>
            <a:ext cx="2525607" cy="1066800"/>
          </a:xfrm>
          <a:prstGeom prst="roundRect">
            <a:avLst/>
          </a:prstGeom>
          <a:solidFill>
            <a:schemeClr val="bg2">
              <a:lumMod val="95000"/>
              <a:lumOff val="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سرمايه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گذاران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بر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اساس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سودگزارش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شده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تصميم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گيري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ميکنند</a:t>
            </a:r>
          </a:p>
        </p:txBody>
      </p:sp>
      <p:sp>
        <p:nvSpPr>
          <p:cNvPr id="10" name="Down Arrow 9"/>
          <p:cNvSpPr/>
          <p:nvPr/>
        </p:nvSpPr>
        <p:spPr>
          <a:xfrm rot="19286494">
            <a:off x="6270572" y="4724399"/>
            <a:ext cx="533401" cy="762000"/>
          </a:xfrm>
          <a:prstGeom prst="downArrow">
            <a:avLst>
              <a:gd name="adj1" fmla="val 50000"/>
              <a:gd name="adj2" fmla="val 55442"/>
            </a:avLst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533400" y="5562600"/>
            <a:ext cx="2696029" cy="1143000"/>
          </a:xfrm>
          <a:prstGeom prst="roundRect">
            <a:avLst/>
          </a:prstGeom>
          <a:solidFill>
            <a:schemeClr val="bg2">
              <a:lumMod val="95000"/>
              <a:lumOff val="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گزارش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tx2"/>
                </a:solidFill>
                <a:latin typeface="Zar"/>
              </a:rPr>
              <a:t>سود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از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راه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هاي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مختلف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ميتواند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به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جامعه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کمک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هاي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اقتصادي</a:t>
            </a:r>
            <a:r>
              <a:rPr lang="fa-IR" sz="20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>
                <a:solidFill>
                  <a:schemeClr val="tx2"/>
                </a:solidFill>
                <a:latin typeface="Zar"/>
              </a:rPr>
              <a:t>بنمايد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22739" y="5945742"/>
            <a:ext cx="1058862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 sz="2000" b="1">
                <a:latin typeface="Zar"/>
              </a:rPr>
              <a:t>نتيجه</a:t>
            </a:r>
            <a:r>
              <a:rPr lang="fa-IR"/>
              <a:t> 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533400"/>
            <a:ext cx="8512630" cy="5632311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400" b="1">
                <a:solidFill>
                  <a:srgbClr val="FFFF00"/>
                </a:solidFill>
                <a:latin typeface="Zar"/>
              </a:rPr>
              <a:t>اهداف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گزارش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 b="1">
                <a:solidFill>
                  <a:srgbClr val="FFFF00"/>
                </a:solidFill>
              </a:rPr>
              <a:t> :</a:t>
            </a:r>
          </a:p>
          <a:p>
            <a:pPr lvl="0" algn="r"/>
            <a:endParaRPr lang="fa-IR" sz="2400" b="1">
              <a:solidFill>
                <a:srgbClr val="FFFF00"/>
              </a:solidFill>
            </a:endParaRPr>
          </a:p>
          <a:p>
            <a:pPr lvl="0" algn="r"/>
            <a:r>
              <a:rPr lang="fa-IR" sz="2400" b="1"/>
              <a:t>1_ </a:t>
            </a:r>
            <a:r>
              <a:rPr lang="fa-IR" sz="2400" b="1">
                <a:latin typeface="Zar"/>
              </a:rPr>
              <a:t>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عنوان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مبنايي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فرم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اصلي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ماليات</a:t>
            </a:r>
            <a:r>
              <a:rPr lang="fa-IR" sz="2400" b="1"/>
              <a:t> ( </a:t>
            </a:r>
            <a:r>
              <a:rPr lang="fa-IR" sz="2400" b="1">
                <a:latin typeface="Zar"/>
              </a:rPr>
              <a:t>فرم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اظهارنامه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مالياتي</a:t>
            </a:r>
            <a:r>
              <a:rPr lang="fa-IR" sz="2400" b="1"/>
              <a:t> ) .</a:t>
            </a:r>
          </a:p>
          <a:p>
            <a:pPr lvl="0" algn="r"/>
            <a:endParaRPr lang="fa-IR" sz="2400" b="1"/>
          </a:p>
          <a:p>
            <a:pPr lvl="0" algn="r"/>
            <a:r>
              <a:rPr lang="fa-IR" sz="2400" b="1"/>
              <a:t>2_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گزارش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عمومي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معياري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موفقيت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عملياتي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شرکت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هاست</a:t>
            </a:r>
            <a:r>
              <a:rPr lang="fa-IR" sz="2400" b="1"/>
              <a:t> .</a:t>
            </a:r>
          </a:p>
          <a:p>
            <a:pPr lvl="0" algn="r"/>
            <a:endParaRPr lang="fa-IR" sz="2400" b="1"/>
          </a:p>
          <a:p>
            <a:pPr lvl="0" algn="r"/>
            <a:r>
              <a:rPr lang="fa-IR" sz="2400" b="1"/>
              <a:t>3_ </a:t>
            </a:r>
            <a:r>
              <a:rPr lang="fa-IR" sz="2400" b="1">
                <a:latin typeface="Zar"/>
              </a:rPr>
              <a:t>معياري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تعيين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نقدي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قابل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تقسيم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موجود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باشد</a:t>
            </a:r>
            <a:r>
              <a:rPr lang="fa-IR" sz="2400" b="1"/>
              <a:t> .</a:t>
            </a:r>
          </a:p>
          <a:p>
            <a:pPr lvl="0" algn="r"/>
            <a:endParaRPr lang="fa-IR" sz="2400" b="1"/>
          </a:p>
          <a:p>
            <a:pPr lvl="0" algn="r"/>
            <a:r>
              <a:rPr lang="fa-IR" sz="2400" b="1"/>
              <a:t>4_ </a:t>
            </a:r>
            <a:r>
              <a:rPr lang="fa-IR" sz="2400" b="1">
                <a:latin typeface="Zar"/>
              </a:rPr>
              <a:t>تحقيق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درباره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آيا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نرخ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تعيين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شده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توسط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مقام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تعيين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کننده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منصفانه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معقول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هستند</a:t>
            </a:r>
            <a:r>
              <a:rPr lang="fa-IR" sz="2400" b="1"/>
              <a:t>.</a:t>
            </a:r>
          </a:p>
          <a:p>
            <a:pPr lvl="0" algn="r"/>
            <a:endParaRPr lang="fa-IR" sz="2400" b="1"/>
          </a:p>
          <a:p>
            <a:pPr lvl="0" algn="r"/>
            <a:r>
              <a:rPr lang="fa-IR" sz="2400" b="1"/>
              <a:t>5_ </a:t>
            </a:r>
            <a:r>
              <a:rPr lang="fa-IR" sz="2400" b="1">
                <a:latin typeface="Zar"/>
              </a:rPr>
              <a:t>رهنمودي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است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متوليان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مسئول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پرداخت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درآمد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مستأجر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مادام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العمر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حاليکه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بايد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اصل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آن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را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ديگري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نگه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دارد</a:t>
            </a:r>
            <a:r>
              <a:rPr lang="fa-IR" sz="2400" b="1"/>
              <a:t> . </a:t>
            </a:r>
          </a:p>
          <a:p>
            <a:pPr lvl="0" algn="r"/>
            <a:endParaRPr lang="fa-IR" sz="2400" b="1"/>
          </a:p>
          <a:p>
            <a:pPr lvl="0" algn="r"/>
            <a:r>
              <a:rPr lang="fa-IR" sz="2400" b="1"/>
              <a:t>6_ </a:t>
            </a:r>
            <a:r>
              <a:rPr lang="fa-IR" sz="2400" b="1">
                <a:latin typeface="Zar"/>
              </a:rPr>
              <a:t>رهنمودي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مديريت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واحد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تجاري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هدايت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امور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آن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واحد</a:t>
            </a:r>
            <a:r>
              <a:rPr lang="fa-IR" sz="2400"/>
              <a:t>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533400"/>
            <a:ext cx="8512630" cy="5909310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just"/>
            <a:r>
              <a:rPr lang="fa-IR" b="1">
                <a:solidFill>
                  <a:srgbClr val="FFFF00"/>
                </a:solidFill>
                <a:latin typeface="Zar"/>
              </a:rPr>
              <a:t>اهميت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b="1">
                <a:solidFill>
                  <a:srgbClr val="FFFF00"/>
                </a:solidFill>
              </a:rPr>
              <a:t> :</a:t>
            </a:r>
          </a:p>
          <a:p>
            <a:pPr lvl="0" algn="just"/>
            <a:endParaRPr lang="fa-IR" b="1">
              <a:solidFill>
                <a:srgbClr val="FFFF00"/>
              </a:solidFill>
            </a:endParaRPr>
          </a:p>
          <a:p>
            <a:pPr lvl="0" algn="just"/>
            <a:r>
              <a:rPr lang="fa-IR" b="1"/>
              <a:t>1_</a:t>
            </a:r>
            <a:r>
              <a:rPr lang="fa-IR" b="1">
                <a:latin typeface="Zar"/>
              </a:rPr>
              <a:t>ارزش</a:t>
            </a:r>
            <a:r>
              <a:rPr lang="fa-IR" b="1"/>
              <a:t> </a:t>
            </a:r>
            <a:r>
              <a:rPr lang="fa-IR" b="1">
                <a:latin typeface="Zar"/>
              </a:rPr>
              <a:t>شرکت</a:t>
            </a:r>
            <a:r>
              <a:rPr lang="fa-IR" b="1"/>
              <a:t> </a:t>
            </a:r>
            <a:r>
              <a:rPr lang="fa-IR" b="1">
                <a:latin typeface="Zar"/>
              </a:rPr>
              <a:t>به</a:t>
            </a:r>
            <a:r>
              <a:rPr lang="fa-IR" b="1"/>
              <a:t> </a:t>
            </a:r>
            <a:r>
              <a:rPr lang="fa-IR" b="1">
                <a:latin typeface="Zar"/>
              </a:rPr>
              <a:t>سود</a:t>
            </a:r>
            <a:r>
              <a:rPr lang="fa-IR" b="1"/>
              <a:t> </a:t>
            </a:r>
            <a:r>
              <a:rPr lang="fa-IR" b="1">
                <a:latin typeface="Zar"/>
              </a:rPr>
              <a:t>خالص</a:t>
            </a:r>
            <a:r>
              <a:rPr lang="fa-IR" b="1"/>
              <a:t> </a:t>
            </a:r>
            <a:r>
              <a:rPr lang="fa-IR" b="1">
                <a:latin typeface="Zar"/>
              </a:rPr>
              <a:t>دوره</a:t>
            </a:r>
            <a:r>
              <a:rPr lang="fa-IR" b="1"/>
              <a:t> </a:t>
            </a:r>
            <a:r>
              <a:rPr lang="fa-IR" b="1">
                <a:latin typeface="Zar"/>
              </a:rPr>
              <a:t>ي</a:t>
            </a:r>
            <a:r>
              <a:rPr lang="fa-IR" b="1"/>
              <a:t> </a:t>
            </a:r>
            <a:r>
              <a:rPr lang="fa-IR" b="1">
                <a:latin typeface="Zar"/>
              </a:rPr>
              <a:t>جاري</a:t>
            </a:r>
            <a:r>
              <a:rPr lang="fa-IR" b="1"/>
              <a:t> </a:t>
            </a:r>
            <a:r>
              <a:rPr lang="fa-IR" b="1">
                <a:latin typeface="Zar"/>
              </a:rPr>
              <a:t>و</a:t>
            </a:r>
            <a:r>
              <a:rPr lang="fa-IR" b="1"/>
              <a:t> </a:t>
            </a:r>
            <a:r>
              <a:rPr lang="fa-IR" b="1">
                <a:latin typeface="Zar"/>
              </a:rPr>
              <a:t>آينده</a:t>
            </a:r>
            <a:r>
              <a:rPr lang="fa-IR" b="1"/>
              <a:t> </a:t>
            </a:r>
            <a:r>
              <a:rPr lang="fa-IR" b="1">
                <a:latin typeface="Zar"/>
              </a:rPr>
              <a:t>ي</a:t>
            </a:r>
            <a:r>
              <a:rPr lang="fa-IR" b="1"/>
              <a:t> </a:t>
            </a:r>
            <a:r>
              <a:rPr lang="fa-IR" b="1">
                <a:latin typeface="Zar"/>
              </a:rPr>
              <a:t>آن</a:t>
            </a:r>
            <a:r>
              <a:rPr lang="fa-IR" b="1"/>
              <a:t> </a:t>
            </a:r>
            <a:r>
              <a:rPr lang="fa-IR" b="1">
                <a:latin typeface="Zar"/>
              </a:rPr>
              <a:t>بستگي</a:t>
            </a:r>
            <a:r>
              <a:rPr lang="fa-IR" b="1"/>
              <a:t> </a:t>
            </a:r>
            <a:r>
              <a:rPr lang="fa-IR" b="1">
                <a:latin typeface="Zar"/>
              </a:rPr>
              <a:t>دارد</a:t>
            </a:r>
            <a:r>
              <a:rPr lang="fa-IR" b="1"/>
              <a:t> .</a:t>
            </a:r>
          </a:p>
          <a:p>
            <a:pPr lvl="0" algn="just"/>
            <a:endParaRPr lang="fa-IR" b="1"/>
          </a:p>
          <a:p>
            <a:pPr lvl="0" algn="just"/>
            <a:r>
              <a:rPr lang="fa-IR" b="1"/>
              <a:t>2_</a:t>
            </a:r>
            <a:r>
              <a:rPr lang="fa-IR" b="1">
                <a:latin typeface="Zar"/>
              </a:rPr>
              <a:t>هيئت</a:t>
            </a:r>
            <a:r>
              <a:rPr lang="fa-IR" b="1"/>
              <a:t> </a:t>
            </a:r>
            <a:r>
              <a:rPr lang="fa-IR" b="1">
                <a:latin typeface="Zar"/>
              </a:rPr>
              <a:t>استانداردهاي</a:t>
            </a:r>
            <a:r>
              <a:rPr lang="fa-IR" b="1"/>
              <a:t> </a:t>
            </a:r>
            <a:r>
              <a:rPr lang="fa-IR" b="1">
                <a:latin typeface="Zar"/>
              </a:rPr>
              <a:t>حسابداري</a:t>
            </a:r>
            <a:r>
              <a:rPr lang="fa-IR" b="1"/>
              <a:t> </a:t>
            </a:r>
            <a:r>
              <a:rPr lang="fa-IR" b="1">
                <a:latin typeface="Zar"/>
              </a:rPr>
              <a:t>مالي</a:t>
            </a:r>
            <a:r>
              <a:rPr lang="fa-IR" b="1"/>
              <a:t> </a:t>
            </a:r>
            <a:r>
              <a:rPr lang="fa-IR" b="1">
                <a:latin typeface="Zar"/>
              </a:rPr>
              <a:t>ابراز</a:t>
            </a:r>
            <a:r>
              <a:rPr lang="fa-IR" b="1"/>
              <a:t> </a:t>
            </a:r>
            <a:r>
              <a:rPr lang="fa-IR" b="1">
                <a:latin typeface="Zar"/>
              </a:rPr>
              <a:t>داشته</a:t>
            </a:r>
            <a:r>
              <a:rPr lang="fa-IR" b="1"/>
              <a:t> </a:t>
            </a:r>
            <a:r>
              <a:rPr lang="fa-IR" b="1">
                <a:latin typeface="Zar"/>
              </a:rPr>
              <a:t>است</a:t>
            </a:r>
            <a:r>
              <a:rPr lang="fa-IR" b="1"/>
              <a:t> </a:t>
            </a:r>
            <a:r>
              <a:rPr lang="fa-IR" b="1">
                <a:latin typeface="Zar"/>
              </a:rPr>
              <a:t>که</a:t>
            </a:r>
            <a:r>
              <a:rPr lang="fa-IR" b="1"/>
              <a:t> </a:t>
            </a:r>
            <a:r>
              <a:rPr lang="fa-IR" b="1">
                <a:latin typeface="Zar"/>
              </a:rPr>
              <a:t>اطلاعات</a:t>
            </a:r>
            <a:r>
              <a:rPr lang="fa-IR" b="1"/>
              <a:t> </a:t>
            </a:r>
            <a:r>
              <a:rPr lang="fa-IR" b="1">
                <a:latin typeface="Zar"/>
              </a:rPr>
              <a:t>در</a:t>
            </a:r>
            <a:r>
              <a:rPr lang="fa-IR" b="1"/>
              <a:t> </a:t>
            </a:r>
            <a:r>
              <a:rPr lang="fa-IR" b="1">
                <a:latin typeface="Zar"/>
              </a:rPr>
              <a:t>مورد</a:t>
            </a:r>
            <a:r>
              <a:rPr lang="fa-IR" b="1"/>
              <a:t> </a:t>
            </a:r>
            <a:r>
              <a:rPr lang="fa-IR" b="1">
                <a:latin typeface="Zar"/>
              </a:rPr>
              <a:t>سود</a:t>
            </a:r>
            <a:r>
              <a:rPr lang="fa-IR" b="1"/>
              <a:t> </a:t>
            </a:r>
            <a:r>
              <a:rPr lang="fa-IR" b="1">
                <a:latin typeface="Zar"/>
              </a:rPr>
              <a:t>خالص</a:t>
            </a:r>
            <a:r>
              <a:rPr lang="fa-IR" b="1"/>
              <a:t> </a:t>
            </a:r>
            <a:r>
              <a:rPr lang="fa-IR" b="1">
                <a:latin typeface="Zar"/>
              </a:rPr>
              <a:t>شرکت</a:t>
            </a:r>
            <a:r>
              <a:rPr lang="fa-IR" b="1"/>
              <a:t> </a:t>
            </a:r>
            <a:r>
              <a:rPr lang="fa-IR" b="1">
                <a:latin typeface="Zar"/>
              </a:rPr>
              <a:t>مي</a:t>
            </a:r>
            <a:r>
              <a:rPr lang="fa-IR" b="1"/>
              <a:t> </a:t>
            </a:r>
            <a:r>
              <a:rPr lang="fa-IR" b="1">
                <a:latin typeface="Zar"/>
              </a:rPr>
              <a:t>تواند</a:t>
            </a:r>
            <a:r>
              <a:rPr lang="fa-IR" b="1"/>
              <a:t> </a:t>
            </a:r>
            <a:r>
              <a:rPr lang="fa-IR" b="1">
                <a:latin typeface="Zar"/>
              </a:rPr>
              <a:t>درباره</a:t>
            </a:r>
            <a:r>
              <a:rPr lang="fa-IR" b="1"/>
              <a:t> </a:t>
            </a:r>
            <a:r>
              <a:rPr lang="fa-IR" b="1">
                <a:latin typeface="Zar"/>
              </a:rPr>
              <a:t>ي</a:t>
            </a:r>
            <a:r>
              <a:rPr lang="fa-IR" b="1"/>
              <a:t> </a:t>
            </a:r>
            <a:r>
              <a:rPr lang="fa-IR" b="1">
                <a:latin typeface="Zar"/>
              </a:rPr>
              <a:t>عملکرد</a:t>
            </a:r>
            <a:r>
              <a:rPr lang="fa-IR" b="1"/>
              <a:t> </a:t>
            </a:r>
            <a:r>
              <a:rPr lang="fa-IR" b="1">
                <a:latin typeface="Zar"/>
              </a:rPr>
              <a:t>آن</a:t>
            </a:r>
            <a:r>
              <a:rPr lang="fa-IR" b="1"/>
              <a:t> </a:t>
            </a:r>
            <a:r>
              <a:rPr lang="fa-IR" b="1">
                <a:latin typeface="Zar"/>
              </a:rPr>
              <a:t>در</a:t>
            </a:r>
            <a:r>
              <a:rPr lang="fa-IR" b="1"/>
              <a:t> </a:t>
            </a:r>
            <a:r>
              <a:rPr lang="fa-IR" b="1">
                <a:latin typeface="Zar"/>
              </a:rPr>
              <a:t>مقايسه</a:t>
            </a:r>
            <a:r>
              <a:rPr lang="fa-IR" b="1"/>
              <a:t> </a:t>
            </a:r>
            <a:r>
              <a:rPr lang="fa-IR" b="1">
                <a:latin typeface="Zar"/>
              </a:rPr>
              <a:t>با</a:t>
            </a:r>
            <a:r>
              <a:rPr lang="fa-IR" b="1"/>
              <a:t> </a:t>
            </a:r>
            <a:r>
              <a:rPr lang="fa-IR" b="1">
                <a:latin typeface="Zar"/>
              </a:rPr>
              <a:t>اطلاعات</a:t>
            </a:r>
            <a:r>
              <a:rPr lang="fa-IR" b="1"/>
              <a:t> </a:t>
            </a:r>
            <a:r>
              <a:rPr lang="fa-IR" b="1">
                <a:latin typeface="Zar"/>
              </a:rPr>
              <a:t>مربوط</a:t>
            </a:r>
            <a:r>
              <a:rPr lang="fa-IR" b="1"/>
              <a:t> </a:t>
            </a:r>
            <a:r>
              <a:rPr lang="fa-IR" b="1">
                <a:latin typeface="Zar"/>
              </a:rPr>
              <a:t>به</a:t>
            </a:r>
            <a:r>
              <a:rPr lang="fa-IR" b="1"/>
              <a:t> </a:t>
            </a:r>
            <a:r>
              <a:rPr lang="fa-IR" b="1">
                <a:latin typeface="Zar"/>
              </a:rPr>
              <a:t>جريان</a:t>
            </a:r>
            <a:r>
              <a:rPr lang="fa-IR" b="1"/>
              <a:t> </a:t>
            </a:r>
            <a:r>
              <a:rPr lang="fa-IR" b="1">
                <a:latin typeface="Zar"/>
              </a:rPr>
              <a:t>هاي</a:t>
            </a:r>
            <a:r>
              <a:rPr lang="fa-IR" b="1"/>
              <a:t> </a:t>
            </a:r>
            <a:r>
              <a:rPr lang="fa-IR" b="1">
                <a:latin typeface="Zar"/>
              </a:rPr>
              <a:t>نقدي</a:t>
            </a:r>
            <a:r>
              <a:rPr lang="fa-IR" b="1"/>
              <a:t> </a:t>
            </a:r>
            <a:r>
              <a:rPr lang="fa-IR" b="1">
                <a:latin typeface="Zar"/>
              </a:rPr>
              <a:t>شاخص</a:t>
            </a:r>
            <a:r>
              <a:rPr lang="fa-IR" b="1"/>
              <a:t> </a:t>
            </a:r>
            <a:r>
              <a:rPr lang="fa-IR" b="1">
                <a:latin typeface="Zar"/>
              </a:rPr>
              <a:t>بهتري</a:t>
            </a:r>
            <a:r>
              <a:rPr lang="fa-IR" b="1"/>
              <a:t> </a:t>
            </a:r>
            <a:r>
              <a:rPr lang="fa-IR" b="1">
                <a:latin typeface="Zar"/>
              </a:rPr>
              <a:t>ارائه</a:t>
            </a:r>
            <a:r>
              <a:rPr lang="fa-IR" b="1"/>
              <a:t> </a:t>
            </a:r>
            <a:r>
              <a:rPr lang="fa-IR" b="1">
                <a:latin typeface="Zar"/>
              </a:rPr>
              <a:t>نمايد</a:t>
            </a:r>
            <a:r>
              <a:rPr lang="fa-IR" b="1"/>
              <a:t> .</a:t>
            </a:r>
          </a:p>
          <a:p>
            <a:pPr lvl="0" algn="just"/>
            <a:r>
              <a:rPr lang="fa-IR" b="1">
                <a:solidFill>
                  <a:srgbClr val="FFFF00"/>
                </a:solidFill>
              </a:rPr>
              <a:t>(</a:t>
            </a:r>
            <a:r>
              <a:rPr lang="fa-IR" b="1">
                <a:solidFill>
                  <a:srgbClr val="FFFF00"/>
                </a:solidFill>
                <a:latin typeface="Zar"/>
              </a:rPr>
              <a:t>هدف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حسابداري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مالي</a:t>
            </a:r>
            <a:r>
              <a:rPr lang="fa-IR" b="1">
                <a:solidFill>
                  <a:srgbClr val="FFFF00"/>
                </a:solidFill>
              </a:rPr>
              <a:t> </a:t>
            </a:r>
          </a:p>
          <a:p>
            <a:pPr lvl="0" algn="just"/>
            <a:r>
              <a:rPr lang="fa-IR" b="1">
                <a:solidFill>
                  <a:srgbClr val="FFFF00"/>
                </a:solidFill>
                <a:latin typeface="Zar"/>
              </a:rPr>
              <a:t>ارائه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اطلاعات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به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استفاده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کنندگان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از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صورتهاي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مالي</a:t>
            </a:r>
          </a:p>
          <a:p>
            <a:pPr lvl="0" algn="just"/>
            <a:r>
              <a:rPr lang="fa-IR" b="1">
                <a:solidFill>
                  <a:srgbClr val="FFFF00"/>
                </a:solidFill>
                <a:latin typeface="Zar"/>
              </a:rPr>
              <a:t>براي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کمک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به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آنان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در</a:t>
            </a:r>
            <a:r>
              <a:rPr lang="fa-IR" b="1">
                <a:solidFill>
                  <a:srgbClr val="FFFF00"/>
                </a:solidFill>
              </a:rPr>
              <a:t> </a:t>
            </a:r>
          </a:p>
          <a:p>
            <a:pPr lvl="0" algn="just"/>
            <a:r>
              <a:rPr lang="fa-IR" b="1">
                <a:solidFill>
                  <a:srgbClr val="FFFF00"/>
                </a:solidFill>
                <a:latin typeface="Zar"/>
              </a:rPr>
              <a:t>ارزيابي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مبلغ</a:t>
            </a:r>
            <a:r>
              <a:rPr lang="fa-IR" b="1">
                <a:solidFill>
                  <a:srgbClr val="FFFF00"/>
                </a:solidFill>
              </a:rPr>
              <a:t> , </a:t>
            </a:r>
            <a:r>
              <a:rPr lang="fa-IR" b="1">
                <a:solidFill>
                  <a:srgbClr val="FFFF00"/>
                </a:solidFill>
                <a:latin typeface="Zar"/>
              </a:rPr>
              <a:t>زمان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و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عدم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اطمينان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جريان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هاي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نقدي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آينده</a:t>
            </a:r>
            <a:r>
              <a:rPr lang="fa-IR" b="1">
                <a:solidFill>
                  <a:srgbClr val="FFFF00"/>
                </a:solidFill>
              </a:rPr>
              <a:t>)</a:t>
            </a:r>
          </a:p>
          <a:p>
            <a:pPr lvl="0" algn="just"/>
            <a:r>
              <a:rPr lang="fa-IR" b="1"/>
              <a:t> </a:t>
            </a:r>
          </a:p>
          <a:p>
            <a:pPr lvl="0" algn="just"/>
            <a:r>
              <a:rPr lang="fa-IR" b="1">
                <a:solidFill>
                  <a:srgbClr val="FFFF00"/>
                </a:solidFill>
              </a:rPr>
              <a:t>3_(</a:t>
            </a:r>
            <a:r>
              <a:rPr lang="fa-IR" b="1">
                <a:solidFill>
                  <a:srgbClr val="FFFF00"/>
                </a:solidFill>
                <a:latin typeface="Zar"/>
              </a:rPr>
              <a:t>رابطه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اطلاعات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حسابداري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با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ارزش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شرکت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مورد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توجه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قرار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گرفته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است</a:t>
            </a:r>
          </a:p>
          <a:p>
            <a:pPr lvl="0" algn="just"/>
            <a:r>
              <a:rPr lang="fa-IR" b="1">
                <a:solidFill>
                  <a:srgbClr val="FFFF00"/>
                </a:solidFill>
                <a:latin typeface="Zar"/>
              </a:rPr>
              <a:t>فرضيه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بازارهاي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کارآ</a:t>
            </a:r>
            <a:r>
              <a:rPr lang="fa-IR" b="1">
                <a:solidFill>
                  <a:srgbClr val="FFFF00"/>
                </a:solidFill>
              </a:rPr>
              <a:t>:    </a:t>
            </a:r>
          </a:p>
          <a:p>
            <a:pPr lvl="0" algn="just"/>
            <a:r>
              <a:rPr lang="fa-IR" b="1">
                <a:solidFill>
                  <a:srgbClr val="FFFF00"/>
                </a:solidFill>
                <a:latin typeface="Zar"/>
              </a:rPr>
              <a:t>قيمت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سهام</a:t>
            </a:r>
            <a:r>
              <a:rPr lang="fa-IR" b="1">
                <a:solidFill>
                  <a:srgbClr val="FFFF00"/>
                </a:solidFill>
              </a:rPr>
              <a:t>   </a:t>
            </a:r>
            <a:r>
              <a:rPr lang="fa-IR" b="1">
                <a:solidFill>
                  <a:srgbClr val="FFFF00"/>
                </a:solidFill>
                <a:latin typeface="Zar"/>
              </a:rPr>
              <a:t>بازتابي</a:t>
            </a:r>
            <a:r>
              <a:rPr lang="fa-IR" b="1">
                <a:solidFill>
                  <a:srgbClr val="FFFF00"/>
                </a:solidFill>
              </a:rPr>
              <a:t>  </a:t>
            </a:r>
            <a:r>
              <a:rPr lang="fa-IR" b="1">
                <a:solidFill>
                  <a:srgbClr val="FFFF00"/>
                </a:solidFill>
                <a:latin typeface="Zar"/>
              </a:rPr>
              <a:t>از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انتظار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بازار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درباره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سودهاي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خالص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آينده</a:t>
            </a:r>
            <a:r>
              <a:rPr lang="fa-IR" b="1">
                <a:solidFill>
                  <a:srgbClr val="FFFF00"/>
                </a:solidFill>
              </a:rPr>
              <a:t>  </a:t>
            </a:r>
            <a:r>
              <a:rPr lang="fa-IR" b="1">
                <a:solidFill>
                  <a:srgbClr val="FFFF00"/>
                </a:solidFill>
                <a:latin typeface="Zar"/>
              </a:rPr>
              <a:t>و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جريانهاي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نقدي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است</a:t>
            </a:r>
          </a:p>
          <a:p>
            <a:pPr lvl="0" algn="just"/>
            <a:r>
              <a:rPr lang="fa-IR" b="1">
                <a:solidFill>
                  <a:srgbClr val="FFFF00"/>
                </a:solidFill>
                <a:latin typeface="Zar"/>
              </a:rPr>
              <a:t>قيمت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سهام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دربرگيرنده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اطلاعاتي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درباره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اقدامات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سيستم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اقتصادي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و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شرکتهاي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رقيب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نيز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هست</a:t>
            </a:r>
          </a:p>
          <a:p>
            <a:pPr lvl="0" algn="just"/>
            <a:r>
              <a:rPr lang="fa-IR" b="1">
                <a:solidFill>
                  <a:srgbClr val="FFFF00"/>
                </a:solidFill>
                <a:latin typeface="Zar"/>
              </a:rPr>
              <a:t>قيمت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سهام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در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برابر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اطلاعات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جديدي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که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در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دوره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هاي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زماني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مشخص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دريافت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مي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شود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واکنش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نشان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مي</a:t>
            </a:r>
            <a:r>
              <a:rPr lang="fa-IR" b="1">
                <a:solidFill>
                  <a:srgbClr val="FFFF00"/>
                </a:solidFill>
              </a:rPr>
              <a:t> </a:t>
            </a:r>
            <a:r>
              <a:rPr lang="fa-IR" b="1">
                <a:solidFill>
                  <a:srgbClr val="FFFF00"/>
                </a:solidFill>
                <a:latin typeface="Zar"/>
              </a:rPr>
              <a:t>دهد</a:t>
            </a:r>
            <a:r>
              <a:rPr lang="fa-IR" b="1">
                <a:solidFill>
                  <a:srgbClr val="FFFF00"/>
                </a:solidFill>
              </a:rPr>
              <a:t>)</a:t>
            </a:r>
          </a:p>
          <a:p>
            <a:pPr lvl="0" algn="just"/>
            <a:r>
              <a:rPr lang="fa-IR" b="1"/>
              <a:t> </a:t>
            </a:r>
          </a:p>
          <a:p>
            <a:pPr lvl="0" algn="just"/>
            <a:r>
              <a:rPr lang="fa-IR" b="1"/>
              <a:t>3_</a:t>
            </a:r>
            <a:r>
              <a:rPr lang="fa-IR" b="1">
                <a:latin typeface="Zar"/>
              </a:rPr>
              <a:t>عملکرد</a:t>
            </a:r>
            <a:r>
              <a:rPr lang="fa-IR" b="1"/>
              <a:t> </a:t>
            </a:r>
            <a:r>
              <a:rPr lang="fa-IR" b="1">
                <a:latin typeface="Zar"/>
              </a:rPr>
              <a:t>بسياري</a:t>
            </a:r>
            <a:r>
              <a:rPr lang="fa-IR" b="1"/>
              <a:t> </a:t>
            </a:r>
            <a:r>
              <a:rPr lang="fa-IR" b="1">
                <a:latin typeface="Zar"/>
              </a:rPr>
              <a:t>از</a:t>
            </a:r>
            <a:r>
              <a:rPr lang="fa-IR" b="1"/>
              <a:t> </a:t>
            </a:r>
            <a:r>
              <a:rPr lang="fa-IR" b="1">
                <a:latin typeface="Zar"/>
              </a:rPr>
              <a:t>شرکت</a:t>
            </a:r>
            <a:r>
              <a:rPr lang="fa-IR" b="1"/>
              <a:t> </a:t>
            </a:r>
            <a:r>
              <a:rPr lang="fa-IR" b="1">
                <a:latin typeface="Zar"/>
              </a:rPr>
              <a:t>هاي</a:t>
            </a:r>
            <a:r>
              <a:rPr lang="fa-IR" b="1"/>
              <a:t> </a:t>
            </a:r>
            <a:r>
              <a:rPr lang="fa-IR" b="1">
                <a:latin typeface="Zar"/>
              </a:rPr>
              <a:t>بزرگ</a:t>
            </a:r>
            <a:r>
              <a:rPr lang="fa-IR" b="1"/>
              <a:t> </a:t>
            </a:r>
            <a:r>
              <a:rPr lang="fa-IR" b="1">
                <a:latin typeface="Zar"/>
              </a:rPr>
              <a:t>،</a:t>
            </a:r>
            <a:r>
              <a:rPr lang="fa-IR" b="1"/>
              <a:t> </a:t>
            </a:r>
            <a:r>
              <a:rPr lang="fa-IR" b="1">
                <a:latin typeface="Zar"/>
              </a:rPr>
              <a:t>مورد</a:t>
            </a:r>
            <a:r>
              <a:rPr lang="fa-IR" b="1"/>
              <a:t> </a:t>
            </a:r>
            <a:r>
              <a:rPr lang="fa-IR" b="1">
                <a:latin typeface="Zar"/>
              </a:rPr>
              <a:t>توجه</a:t>
            </a:r>
            <a:r>
              <a:rPr lang="fa-IR" b="1"/>
              <a:t> </a:t>
            </a:r>
            <a:r>
              <a:rPr lang="fa-IR" b="1">
                <a:latin typeface="Zar"/>
              </a:rPr>
              <a:t>دقيق</a:t>
            </a:r>
            <a:r>
              <a:rPr lang="fa-IR" b="1"/>
              <a:t> </a:t>
            </a:r>
            <a:r>
              <a:rPr lang="fa-IR" b="1">
                <a:latin typeface="Zar"/>
              </a:rPr>
              <a:t>تحليل</a:t>
            </a:r>
            <a:r>
              <a:rPr lang="fa-IR" b="1"/>
              <a:t> </a:t>
            </a:r>
            <a:r>
              <a:rPr lang="fa-IR" b="1">
                <a:latin typeface="Zar"/>
              </a:rPr>
              <a:t>گران</a:t>
            </a:r>
            <a:r>
              <a:rPr lang="fa-IR" b="1"/>
              <a:t> </a:t>
            </a:r>
            <a:r>
              <a:rPr lang="fa-IR" b="1">
                <a:latin typeface="Zar"/>
              </a:rPr>
              <a:t>مالي</a:t>
            </a:r>
            <a:r>
              <a:rPr lang="fa-IR" b="1"/>
              <a:t> </a:t>
            </a:r>
            <a:r>
              <a:rPr lang="fa-IR" b="1">
                <a:latin typeface="Zar"/>
              </a:rPr>
              <a:t>قرار</a:t>
            </a:r>
            <a:r>
              <a:rPr lang="fa-IR" b="1"/>
              <a:t> </a:t>
            </a:r>
            <a:r>
              <a:rPr lang="fa-IR" b="1">
                <a:latin typeface="Zar"/>
              </a:rPr>
              <a:t>دارد</a:t>
            </a:r>
            <a:r>
              <a:rPr lang="fa-IR" b="1"/>
              <a:t> . </a:t>
            </a:r>
            <a:r>
              <a:rPr lang="fa-IR" b="1">
                <a:latin typeface="Zar"/>
              </a:rPr>
              <a:t>تحليل</a:t>
            </a:r>
            <a:r>
              <a:rPr lang="fa-IR" b="1"/>
              <a:t> </a:t>
            </a:r>
            <a:r>
              <a:rPr lang="fa-IR" b="1">
                <a:latin typeface="Zar"/>
              </a:rPr>
              <a:t>گران</a:t>
            </a:r>
            <a:r>
              <a:rPr lang="fa-IR" b="1"/>
              <a:t> </a:t>
            </a:r>
            <a:r>
              <a:rPr lang="fa-IR" b="1">
                <a:latin typeface="Zar"/>
              </a:rPr>
              <a:t>مالي</a:t>
            </a:r>
            <a:r>
              <a:rPr lang="fa-IR" b="1"/>
              <a:t> </a:t>
            </a:r>
            <a:r>
              <a:rPr lang="fa-IR" b="1">
                <a:latin typeface="Zar"/>
              </a:rPr>
              <a:t>کساني</a:t>
            </a:r>
            <a:r>
              <a:rPr lang="fa-IR" b="1"/>
              <a:t> </a:t>
            </a:r>
            <a:r>
              <a:rPr lang="fa-IR" b="1">
                <a:latin typeface="Zar"/>
              </a:rPr>
              <a:t>هستند</a:t>
            </a:r>
            <a:r>
              <a:rPr lang="fa-IR" b="1"/>
              <a:t> </a:t>
            </a:r>
            <a:r>
              <a:rPr lang="fa-IR" b="1">
                <a:latin typeface="Zar"/>
              </a:rPr>
              <a:t>که</a:t>
            </a:r>
            <a:r>
              <a:rPr lang="fa-IR" b="1"/>
              <a:t> </a:t>
            </a:r>
            <a:r>
              <a:rPr lang="fa-IR" b="1">
                <a:latin typeface="Zar"/>
              </a:rPr>
              <a:t>سودهاي</a:t>
            </a:r>
            <a:r>
              <a:rPr lang="fa-IR" b="1"/>
              <a:t> </a:t>
            </a:r>
            <a:r>
              <a:rPr lang="fa-IR" b="1">
                <a:latin typeface="Zar"/>
              </a:rPr>
              <a:t>سه</a:t>
            </a:r>
            <a:r>
              <a:rPr lang="fa-IR" b="1"/>
              <a:t> </a:t>
            </a:r>
            <a:r>
              <a:rPr lang="fa-IR" b="1">
                <a:latin typeface="Zar"/>
              </a:rPr>
              <a:t>ماهه</a:t>
            </a:r>
            <a:r>
              <a:rPr lang="fa-IR" b="1"/>
              <a:t> </a:t>
            </a:r>
            <a:r>
              <a:rPr lang="fa-IR" b="1">
                <a:latin typeface="Zar"/>
              </a:rPr>
              <a:t>را</a:t>
            </a:r>
            <a:r>
              <a:rPr lang="fa-IR" b="1"/>
              <a:t> </a:t>
            </a:r>
            <a:r>
              <a:rPr lang="fa-IR" b="1">
                <a:latin typeface="Zar"/>
              </a:rPr>
              <a:t>برآورد</a:t>
            </a:r>
            <a:r>
              <a:rPr lang="fa-IR" b="1"/>
              <a:t> </a:t>
            </a:r>
            <a:r>
              <a:rPr lang="fa-IR" b="1">
                <a:latin typeface="Zar"/>
              </a:rPr>
              <a:t>مي</a:t>
            </a:r>
            <a:r>
              <a:rPr lang="fa-IR" b="1"/>
              <a:t> </a:t>
            </a:r>
            <a:r>
              <a:rPr lang="fa-IR" b="1">
                <a:latin typeface="Zar"/>
              </a:rPr>
              <a:t>کنند</a:t>
            </a:r>
            <a:r>
              <a:rPr lang="fa-IR" b="1"/>
              <a:t> 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4624E-6 L 2.77778E-7 0.24994 " pathEditMode="relative">
                                      <p:cBhvr override="normal">
                                        <p:cTn id="63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5087E-6 L -0.00452 -0.35746 " pathEditMode="relative">
                                      <p:cBhvr override="normal">
                                        <p:cTn id="80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533400"/>
            <a:ext cx="8512630" cy="3539430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just"/>
            <a:r>
              <a:rPr lang="fa-IR" sz="2000" b="1">
                <a:solidFill>
                  <a:srgbClr val="FFFF00"/>
                </a:solidFill>
                <a:latin typeface="Zar"/>
              </a:rPr>
              <a:t>اهميت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000" b="1">
                <a:solidFill>
                  <a:srgbClr val="FFFF00"/>
                </a:solidFill>
              </a:rPr>
              <a:t> :</a:t>
            </a:r>
          </a:p>
          <a:p>
            <a:pPr lvl="0" algn="just"/>
            <a:endParaRPr lang="fa-IR" sz="2000" b="1">
              <a:solidFill>
                <a:srgbClr val="FFFF00"/>
              </a:solidFill>
            </a:endParaRPr>
          </a:p>
          <a:p>
            <a:pPr lvl="0" algn="just"/>
            <a:r>
              <a:rPr lang="fa-IR" sz="2000" b="1"/>
              <a:t>1_</a:t>
            </a:r>
            <a:r>
              <a:rPr lang="fa-IR" sz="2000" b="1">
                <a:latin typeface="Zar"/>
              </a:rPr>
              <a:t>ارزش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شرکت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خالص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جاري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آينده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بستگي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دارد</a:t>
            </a:r>
            <a:r>
              <a:rPr lang="fa-IR" sz="2000" b="1"/>
              <a:t> .</a:t>
            </a:r>
          </a:p>
          <a:p>
            <a:pPr lvl="0" algn="just"/>
            <a:endParaRPr lang="fa-IR" sz="2000" b="1"/>
          </a:p>
          <a:p>
            <a:pPr lvl="0" algn="just"/>
            <a:r>
              <a:rPr lang="fa-IR" sz="2000" b="1"/>
              <a:t>2_</a:t>
            </a:r>
            <a:r>
              <a:rPr lang="fa-IR" sz="2000" b="1">
                <a:latin typeface="Zar"/>
              </a:rPr>
              <a:t>هيئت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استانداردهاي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حسابداري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مالي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ابراز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داشته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اطلاعات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مورد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خالص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شرکت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تواند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درباره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عملکرد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مقايسه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اطلاعات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مربوط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جريان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نقدي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شاخص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بهتري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ارائه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نمايد</a:t>
            </a:r>
            <a:r>
              <a:rPr lang="fa-IR" sz="2000" b="1"/>
              <a:t> .</a:t>
            </a:r>
          </a:p>
          <a:p>
            <a:pPr lvl="0" algn="just"/>
            <a:r>
              <a:rPr lang="fa-IR" sz="2000" b="1"/>
              <a:t> </a:t>
            </a:r>
          </a:p>
          <a:p>
            <a:pPr lvl="0" algn="just"/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3_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عملکرد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بسياري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از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شرکت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هاي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بزرگ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،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مورد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توجه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دقيق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تحليل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گران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مالي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قرار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دارد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.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تحليل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گران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مالي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کساني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هستند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که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سودهاي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سه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ماهه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را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برآورد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مي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کنند</a:t>
            </a:r>
            <a:r>
              <a:rPr lang="fa-IR" sz="2000" b="1">
                <a:solidFill>
                  <a:schemeClr val="bg2">
                    <a:lumMod val="95000"/>
                    <a:lumOff val="5000"/>
                  </a:schemeClr>
                </a:solidFill>
              </a:rPr>
              <a:t> 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14086" y="3929743"/>
            <a:ext cx="2389135" cy="489857"/>
          </a:xfrm>
          <a:prstGeom prst="roundRect">
            <a:avLst/>
          </a:prstGeom>
          <a:solidFill>
            <a:schemeClr val="bg2">
              <a:lumMod val="95000"/>
              <a:lumOff val="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سود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خالص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واقعي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سه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ماهه</a:t>
            </a:r>
          </a:p>
        </p:txBody>
      </p:sp>
      <p:sp>
        <p:nvSpPr>
          <p:cNvPr id="4" name="Chevron 3"/>
          <p:cNvSpPr/>
          <p:nvPr/>
        </p:nvSpPr>
        <p:spPr>
          <a:xfrm>
            <a:off x="2677886" y="3929743"/>
            <a:ext cx="304800" cy="533400"/>
          </a:xfrm>
          <a:prstGeom prst="chevron">
            <a:avLst/>
          </a:prstGeom>
          <a:solidFill>
            <a:schemeClr val="accent4">
              <a:lumMod val="10000"/>
            </a:schemeClr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3127829" y="3929743"/>
            <a:ext cx="2389135" cy="489857"/>
          </a:xfrm>
          <a:prstGeom prst="roundRect">
            <a:avLst/>
          </a:prstGeom>
          <a:solidFill>
            <a:schemeClr val="bg2">
              <a:lumMod val="95000"/>
              <a:lumOff val="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برآورد</a:t>
            </a:r>
            <a:r>
              <a:rPr lang="fa-IR" sz="18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>
                <a:solidFill>
                  <a:schemeClr val="tx2"/>
                </a:solidFill>
                <a:latin typeface="Zar"/>
              </a:rPr>
              <a:t>تحليل</a:t>
            </a:r>
            <a:r>
              <a:rPr lang="fa-IR" sz="18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>
                <a:solidFill>
                  <a:schemeClr val="tx2"/>
                </a:solidFill>
                <a:latin typeface="Zar"/>
              </a:rPr>
              <a:t>گران</a:t>
            </a:r>
            <a:r>
              <a:rPr lang="fa-IR" sz="18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>
                <a:solidFill>
                  <a:schemeClr val="tx2"/>
                </a:solidFill>
                <a:latin typeface="Zar"/>
              </a:rPr>
              <a:t>مالي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33600" y="4832866"/>
            <a:ext cx="2667000" cy="369333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 b="1">
                <a:latin typeface="Zar"/>
              </a:rPr>
              <a:t>با</a:t>
            </a:r>
            <a:r>
              <a:rPr lang="fa-IR" b="1"/>
              <a:t> </a:t>
            </a:r>
            <a:r>
              <a:rPr lang="fa-IR" b="1">
                <a:latin typeface="Zar"/>
              </a:rPr>
              <a:t>فرض</a:t>
            </a:r>
            <a:r>
              <a:rPr lang="fa-IR" b="1"/>
              <a:t> </a:t>
            </a:r>
            <a:r>
              <a:rPr lang="fa-IR" b="1">
                <a:latin typeface="Zar"/>
              </a:rPr>
              <a:t>ثابت</a:t>
            </a:r>
            <a:r>
              <a:rPr lang="fa-IR" b="1"/>
              <a:t> </a:t>
            </a:r>
            <a:r>
              <a:rPr lang="fa-IR" b="1">
                <a:latin typeface="Zar"/>
              </a:rPr>
              <a:t>بودن</a:t>
            </a:r>
            <a:r>
              <a:rPr lang="fa-IR" b="1"/>
              <a:t> </a:t>
            </a:r>
            <a:r>
              <a:rPr lang="fa-IR" b="1">
                <a:latin typeface="Zar"/>
              </a:rPr>
              <a:t>ساير</a:t>
            </a:r>
            <a:r>
              <a:rPr lang="fa-IR" b="1"/>
              <a:t> </a:t>
            </a:r>
            <a:r>
              <a:rPr lang="fa-IR" b="1">
                <a:latin typeface="Zar"/>
              </a:rPr>
              <a:t>عوامل</a:t>
            </a:r>
          </a:p>
        </p:txBody>
      </p:sp>
      <p:sp>
        <p:nvSpPr>
          <p:cNvPr id="7" name="Right Arrow 6"/>
          <p:cNvSpPr/>
          <p:nvPr/>
        </p:nvSpPr>
        <p:spPr>
          <a:xfrm>
            <a:off x="5638800" y="4038600"/>
            <a:ext cx="830943" cy="381000"/>
          </a:xfrm>
          <a:prstGeom prst="right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6553200" y="3810000"/>
            <a:ext cx="2389136" cy="718457"/>
          </a:xfrm>
          <a:prstGeom prst="roundRect">
            <a:avLst/>
          </a:prstGeom>
          <a:solidFill>
            <a:schemeClr val="bg2">
              <a:lumMod val="95000"/>
              <a:lumOff val="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قيمت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سهام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شرکت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accent1">
                    <a:lumMod val="75000"/>
                  </a:schemeClr>
                </a:solidFill>
                <a:latin typeface="Zar"/>
              </a:rPr>
              <a:t>افزايش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مي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يابد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14085" y="5486400"/>
            <a:ext cx="2389135" cy="609600"/>
          </a:xfrm>
          <a:prstGeom prst="roundRect">
            <a:avLst/>
          </a:prstGeom>
          <a:solidFill>
            <a:schemeClr val="bg2">
              <a:lumMod val="95000"/>
              <a:lumOff val="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سود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خالص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واقعي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سه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ماهه</a:t>
            </a:r>
          </a:p>
        </p:txBody>
      </p:sp>
      <p:sp>
        <p:nvSpPr>
          <p:cNvPr id="10" name="Chevron 9"/>
          <p:cNvSpPr/>
          <p:nvPr/>
        </p:nvSpPr>
        <p:spPr>
          <a:xfrm rot="10800000">
            <a:off x="2677886" y="5638800"/>
            <a:ext cx="304800" cy="533400"/>
          </a:xfrm>
          <a:prstGeom prst="chevron">
            <a:avLst/>
          </a:prstGeom>
          <a:solidFill>
            <a:schemeClr val="accent4">
              <a:lumMod val="10000"/>
            </a:schemeClr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3127828" y="5486400"/>
            <a:ext cx="2389136" cy="609600"/>
          </a:xfrm>
          <a:prstGeom prst="roundRect">
            <a:avLst/>
          </a:prstGeom>
          <a:solidFill>
            <a:schemeClr val="bg2">
              <a:lumMod val="95000"/>
              <a:lumOff val="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برآورد</a:t>
            </a:r>
            <a:r>
              <a:rPr lang="fa-IR" sz="18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>
                <a:solidFill>
                  <a:schemeClr val="tx2"/>
                </a:solidFill>
                <a:latin typeface="Zar"/>
              </a:rPr>
              <a:t>تحليل</a:t>
            </a:r>
            <a:r>
              <a:rPr lang="fa-IR" sz="18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>
                <a:solidFill>
                  <a:schemeClr val="tx2"/>
                </a:solidFill>
                <a:latin typeface="Zar"/>
              </a:rPr>
              <a:t>گران</a:t>
            </a:r>
            <a:r>
              <a:rPr lang="fa-IR" sz="1800" b="1" i="0" u="none" strike="noStrike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>
                <a:solidFill>
                  <a:schemeClr val="tx2"/>
                </a:solidFill>
                <a:latin typeface="Zar"/>
              </a:rPr>
              <a:t>مالي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33600" y="6320971"/>
            <a:ext cx="2667000" cy="369333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 b="1">
                <a:latin typeface="Zar"/>
              </a:rPr>
              <a:t>با</a:t>
            </a:r>
            <a:r>
              <a:rPr lang="fa-IR" b="1"/>
              <a:t> </a:t>
            </a:r>
            <a:r>
              <a:rPr lang="fa-IR" b="1">
                <a:latin typeface="Zar"/>
              </a:rPr>
              <a:t>فرض</a:t>
            </a:r>
            <a:r>
              <a:rPr lang="fa-IR" b="1"/>
              <a:t> </a:t>
            </a:r>
            <a:r>
              <a:rPr lang="fa-IR" b="1">
                <a:latin typeface="Zar"/>
              </a:rPr>
              <a:t>ثابت</a:t>
            </a:r>
            <a:r>
              <a:rPr lang="fa-IR" b="1"/>
              <a:t> </a:t>
            </a:r>
            <a:r>
              <a:rPr lang="fa-IR" b="1">
                <a:latin typeface="Zar"/>
              </a:rPr>
              <a:t>بودن</a:t>
            </a:r>
            <a:r>
              <a:rPr lang="fa-IR" b="1"/>
              <a:t> </a:t>
            </a:r>
            <a:r>
              <a:rPr lang="fa-IR" b="1">
                <a:latin typeface="Zar"/>
              </a:rPr>
              <a:t>ساير</a:t>
            </a:r>
            <a:r>
              <a:rPr lang="fa-IR" b="1"/>
              <a:t> </a:t>
            </a:r>
            <a:r>
              <a:rPr lang="fa-IR" b="1">
                <a:latin typeface="Zar"/>
              </a:rPr>
              <a:t>عوامل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5638799" y="5715000"/>
            <a:ext cx="830944" cy="381000"/>
          </a:xfrm>
          <a:prstGeom prst="right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6553199" y="5486400"/>
            <a:ext cx="2389135" cy="718457"/>
          </a:xfrm>
          <a:prstGeom prst="roundRect">
            <a:avLst/>
          </a:prstGeom>
          <a:solidFill>
            <a:schemeClr val="bg2">
              <a:lumMod val="95000"/>
              <a:lumOff val="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قيمت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سهام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شرکت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2000" b="1" i="0" u="none" strike="noStrike" baseline="0">
                <a:solidFill>
                  <a:schemeClr val="accent1">
                    <a:lumMod val="75000"/>
                  </a:schemeClr>
                </a:solidFill>
                <a:latin typeface="Zar"/>
              </a:rPr>
              <a:t>کاهش</a:t>
            </a:r>
            <a:r>
              <a:rPr lang="fa-IR" sz="1800" b="1" i="0" u="none" strike="noStrike" baseline="0">
                <a:solidFill>
                  <a:schemeClr val="tx1">
                    <a:lumMod val="50000"/>
                  </a:schemeClr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مي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1" i="0" u="none" strike="noStrike" baseline="0">
                <a:solidFill>
                  <a:schemeClr val="tx2"/>
                </a:solidFill>
                <a:latin typeface="Zar"/>
              </a:rPr>
              <a:t>يابد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533400"/>
            <a:ext cx="8512630" cy="4708981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000" b="1">
                <a:solidFill>
                  <a:srgbClr val="FFFF00"/>
                </a:solidFill>
                <a:latin typeface="Zar"/>
              </a:rPr>
              <a:t>عدد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شايعه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ساز</a:t>
            </a:r>
            <a:r>
              <a:rPr lang="fa-IR" sz="2000" b="1">
                <a:solidFill>
                  <a:srgbClr val="FFFF00"/>
                </a:solidFill>
              </a:rPr>
              <a:t> :</a:t>
            </a:r>
          </a:p>
          <a:p>
            <a:pPr lvl="0" algn="r"/>
            <a:endParaRPr lang="fa-IR" sz="2000" b="1">
              <a:solidFill>
                <a:srgbClr val="FFFF00"/>
              </a:solidFill>
            </a:endParaRPr>
          </a:p>
          <a:p>
            <a:pPr lvl="0" algn="r"/>
            <a:r>
              <a:rPr lang="fa-IR" sz="2000" b="1">
                <a:latin typeface="Zar"/>
              </a:rPr>
              <a:t>يکي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عوامل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تأثيرگذار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قيمت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سهام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</a:t>
            </a:r>
            <a:r>
              <a:rPr lang="fa-IR" sz="2000" b="1"/>
              <a:t> .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/>
              <a:t> </a:t>
            </a:r>
            <a:r>
              <a:rPr lang="fa-IR" sz="2000" b="1">
                <a:latin typeface="Zar"/>
              </a:rPr>
              <a:t>زماني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عدد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شايعه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بوجود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آيد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</a:p>
          <a:p>
            <a:pPr lvl="0" algn="r"/>
            <a:r>
              <a:rPr lang="fa-IR" sz="2000" b="1"/>
              <a:t>                                                               </a:t>
            </a:r>
            <a:r>
              <a:rPr lang="fa-IR" sz="2000" b="1">
                <a:latin typeface="Zar"/>
              </a:rPr>
              <a:t>برآورد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تحليل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گران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مالي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روزهاي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پاياني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ماهه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</a:p>
          <a:p>
            <a:pPr lvl="0" algn="r"/>
            <a:r>
              <a:rPr lang="fa-IR" sz="2000" b="1"/>
              <a:t>                                                               </a:t>
            </a:r>
            <a:r>
              <a:rPr lang="fa-IR" sz="2000" b="1">
                <a:latin typeface="Zar"/>
              </a:rPr>
              <a:t>نسبت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آنچه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اول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اعلام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کرده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بودند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متفاوت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باشد</a:t>
            </a:r>
            <a:r>
              <a:rPr lang="fa-IR" sz="2000" b="1"/>
              <a:t> .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>
                <a:latin typeface="Zar"/>
              </a:rPr>
              <a:t>پيدايش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عدد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شايعه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اغلب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طريق</a:t>
            </a:r>
            <a:r>
              <a:rPr lang="fa-IR" sz="2000" b="1"/>
              <a:t> </a:t>
            </a:r>
            <a:r>
              <a:rPr lang="fa-IR" sz="2000" b="1">
                <a:solidFill>
                  <a:srgbClr val="00FF00"/>
                </a:solidFill>
                <a:latin typeface="Zar"/>
              </a:rPr>
              <a:t>کارکنان</a:t>
            </a:r>
            <a:r>
              <a:rPr lang="fa-IR" sz="2000" b="1">
                <a:solidFill>
                  <a:srgbClr val="00FF00"/>
                </a:solidFill>
              </a:rPr>
              <a:t> </a:t>
            </a:r>
            <a:r>
              <a:rPr lang="fa-IR" sz="2000" b="1">
                <a:solidFill>
                  <a:srgbClr val="00FF00"/>
                </a:solidFill>
                <a:latin typeface="Zar"/>
              </a:rPr>
              <a:t>داخلي</a:t>
            </a:r>
            <a:r>
              <a:rPr lang="fa-IR" sz="2000" b="1">
                <a:solidFill>
                  <a:srgbClr val="00FF00"/>
                </a:solidFill>
              </a:rPr>
              <a:t> </a:t>
            </a:r>
            <a:r>
              <a:rPr lang="fa-IR" sz="2000" b="1">
                <a:latin typeface="Zar"/>
              </a:rPr>
              <a:t>صورت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گيرد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</a:p>
          <a:p>
            <a:pPr lvl="0" algn="r"/>
            <a:r>
              <a:rPr lang="fa-IR" sz="2000" b="1">
                <a:latin typeface="Zar"/>
              </a:rPr>
              <a:t>ضمن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آنکه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تحليل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گران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مالي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solidFill>
                  <a:srgbClr val="00FF00"/>
                </a:solidFill>
                <a:latin typeface="Zar"/>
              </a:rPr>
              <a:t>کارگزاران</a:t>
            </a:r>
            <a:r>
              <a:rPr lang="fa-IR" sz="2000" b="1">
                <a:solidFill>
                  <a:srgbClr val="00FF00"/>
                </a:solidFill>
              </a:rPr>
              <a:t> </a:t>
            </a:r>
            <a:r>
              <a:rPr lang="fa-IR" sz="2000" b="1">
                <a:solidFill>
                  <a:srgbClr val="00FF00"/>
                </a:solidFill>
                <a:latin typeface="Zar"/>
              </a:rPr>
              <a:t>بزرگ</a:t>
            </a:r>
            <a:r>
              <a:rPr lang="fa-IR" sz="2000" b="1">
                <a:solidFill>
                  <a:srgbClr val="00FF00"/>
                </a:solidFill>
              </a:rPr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</a:p>
          <a:p>
            <a:pPr lvl="0" algn="r"/>
            <a:r>
              <a:rPr lang="fa-IR" sz="2000" b="1">
                <a:solidFill>
                  <a:srgbClr val="00FF00"/>
                </a:solidFill>
                <a:latin typeface="Zar"/>
              </a:rPr>
              <a:t>وب</a:t>
            </a:r>
            <a:r>
              <a:rPr lang="fa-IR" sz="2000" b="1">
                <a:solidFill>
                  <a:srgbClr val="00FF00"/>
                </a:solidFill>
              </a:rPr>
              <a:t> </a:t>
            </a:r>
            <a:r>
              <a:rPr lang="fa-IR" sz="2000" b="1">
                <a:solidFill>
                  <a:srgbClr val="00FF00"/>
                </a:solidFill>
                <a:latin typeface="Zar"/>
              </a:rPr>
              <a:t>گاهها</a:t>
            </a:r>
            <a:r>
              <a:rPr lang="fa-IR" sz="2000" b="1">
                <a:solidFill>
                  <a:srgbClr val="00FF00"/>
                </a:solidFill>
              </a:rPr>
              <a:t> </a:t>
            </a:r>
          </a:p>
          <a:p>
            <a:pPr lvl="0"/>
            <a:r>
              <a:rPr lang="fa-IR" sz="2000" b="1">
                <a:latin typeface="Zar"/>
              </a:rPr>
              <a:t>نيز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توانند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منبع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پيدايش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عدد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شايعه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شوند</a:t>
            </a:r>
            <a:r>
              <a:rPr lang="fa-IR" sz="2000" b="1"/>
              <a:t> .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599" y="5791200"/>
            <a:ext cx="8512629" cy="400110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 b="1">
                <a:solidFill>
                  <a:srgbClr val="002060"/>
                </a:solidFill>
                <a:latin typeface="Zar"/>
              </a:rPr>
              <a:t>در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گذشته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کارگزاران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بزرگ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خبرهاي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شايعه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ساز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را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به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مشتريان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ثروتمند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خود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مي</a:t>
            </a:r>
            <a:r>
              <a:rPr lang="fa-IR" sz="2000" b="1">
                <a:solidFill>
                  <a:srgbClr val="002060"/>
                </a:solidFill>
              </a:rPr>
              <a:t> </a:t>
            </a:r>
            <a:r>
              <a:rPr lang="fa-IR" sz="2000" b="1">
                <a:solidFill>
                  <a:srgbClr val="002060"/>
                </a:solidFill>
                <a:latin typeface="Zar"/>
              </a:rPr>
              <a:t>دادند</a:t>
            </a:r>
            <a:r>
              <a:rPr lang="fa-IR" sz="2000" b="1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533400"/>
            <a:ext cx="8512630" cy="523220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800" b="1">
                <a:latin typeface="Zar"/>
              </a:rPr>
              <a:t>مثال</a:t>
            </a:r>
            <a:r>
              <a:rPr lang="fa-IR" sz="2800" b="1"/>
              <a:t> : </a:t>
            </a:r>
            <a:r>
              <a:rPr lang="fa-IR" sz="2800" b="1">
                <a:latin typeface="Zar"/>
              </a:rPr>
              <a:t>قيمت</a:t>
            </a:r>
            <a:r>
              <a:rPr lang="fa-IR" sz="2800" b="1"/>
              <a:t> </a:t>
            </a:r>
            <a:r>
              <a:rPr lang="fa-IR" sz="2800" b="1">
                <a:latin typeface="Zar"/>
              </a:rPr>
              <a:t>سهام</a:t>
            </a:r>
            <a:r>
              <a:rPr lang="fa-IR" sz="2800" b="1"/>
              <a:t> </a:t>
            </a:r>
            <a:r>
              <a:rPr lang="fa-IR" sz="2800" b="1">
                <a:latin typeface="Zar"/>
              </a:rPr>
              <a:t>شرکت</a:t>
            </a:r>
            <a:r>
              <a:rPr lang="fa-IR" sz="2800" b="1"/>
              <a:t> </a:t>
            </a:r>
            <a:r>
              <a:rPr lang="fa-IR" sz="2800" b="1">
                <a:latin typeface="Zar"/>
              </a:rPr>
              <a:t>مايکروسافت</a:t>
            </a:r>
          </a:p>
        </p:txBody>
      </p:sp>
      <p:graphicFrame>
        <p:nvGraphicFramePr>
          <p:cNvPr id="3" name="Table 2"/>
          <p:cNvGraphicFramePr/>
          <p:nvPr>
            <p:extLst>
              <p:ext uri="{D42A27DB-BD31-4B8C-83A1-F6EECF244321}">
                <p14:modId xmlns:p14="http://schemas.microsoft.com/office/powerpoint/2010/main" val="3282558840"/>
              </p:ext>
            </p:extLst>
          </p:nvPr>
        </p:nvGraphicFramePr>
        <p:xfrm>
          <a:off x="2971800" y="1295400"/>
          <a:ext cx="328930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4650"/>
                <a:gridCol w="1644650"/>
              </a:tblGrid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 sz="2000" b="1"/>
                        <a:t>18</a:t>
                      </a:r>
                      <a:r>
                        <a:rPr lang="fa-IR" sz="2000" b="1">
                          <a:latin typeface="Zar"/>
                        </a:rPr>
                        <a:t>ژانويه</a:t>
                      </a:r>
                      <a:r>
                        <a:rPr lang="fa-IR" sz="2000" b="1" baseline="0"/>
                        <a:t> 2000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 sz="2000" b="1"/>
                        <a:t>19 </a:t>
                      </a:r>
                      <a:r>
                        <a:rPr lang="fa-IR" sz="2000" b="1">
                          <a:latin typeface="Zar"/>
                        </a:rPr>
                        <a:t>ژانويه</a:t>
                      </a:r>
                      <a:r>
                        <a:rPr lang="fa-IR" sz="2000" b="1"/>
                        <a:t> 2000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 sz="2000" b="1"/>
                        <a:t>116.05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 sz="2000" b="1"/>
                        <a:t>107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le 3"/>
          <p:cNvGraphicFramePr/>
          <p:nvPr>
            <p:extLst>
              <p:ext uri="{D42A27DB-BD31-4B8C-83A1-F6EECF244321}">
                <p14:modId xmlns:p14="http://schemas.microsoft.com/office/powerpoint/2010/main" val="3282558840"/>
              </p:ext>
            </p:extLst>
          </p:nvPr>
        </p:nvGraphicFramePr>
        <p:xfrm>
          <a:off x="2057400" y="2667000"/>
          <a:ext cx="5181600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7200"/>
                <a:gridCol w="1727200"/>
                <a:gridCol w="1727200"/>
              </a:tblGrid>
              <a:tr h="38100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 sz="2000" b="1">
                          <a:latin typeface="Zar"/>
                        </a:rPr>
                        <a:t>برآورد</a:t>
                      </a:r>
                      <a:r>
                        <a:rPr lang="fa-IR" sz="2000" b="1"/>
                        <a:t> </a:t>
                      </a:r>
                      <a:r>
                        <a:rPr lang="fa-IR" sz="2000" b="1">
                          <a:latin typeface="Zar"/>
                        </a:rPr>
                        <a:t>اوليه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 sz="2000" b="1">
                          <a:latin typeface="Zar"/>
                        </a:rPr>
                        <a:t>عدد</a:t>
                      </a:r>
                      <a:r>
                        <a:rPr lang="fa-IR" sz="2000" b="1"/>
                        <a:t> </a:t>
                      </a:r>
                      <a:r>
                        <a:rPr lang="fa-IR" sz="2000" b="1">
                          <a:latin typeface="Zar"/>
                        </a:rPr>
                        <a:t>شايعه</a:t>
                      </a:r>
                      <a:r>
                        <a:rPr lang="fa-IR" sz="2000" b="1"/>
                        <a:t> </a:t>
                      </a:r>
                      <a:r>
                        <a:rPr lang="fa-IR" sz="2000" b="1">
                          <a:latin typeface="Zar"/>
                        </a:rPr>
                        <a:t>ساز</a:t>
                      </a:r>
                      <a:r>
                        <a:rPr lang="fa-IR" sz="2000" b="1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 sz="2000" b="1">
                          <a:latin typeface="Zar"/>
                        </a:rPr>
                        <a:t>واقعي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 sz="2000" b="1"/>
                        <a:t>0.42</a:t>
                      </a:r>
                      <a:r>
                        <a:rPr lang="fa-IR" sz="2000" b="1" baseline="0"/>
                        <a:t> $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 sz="2000" b="1"/>
                        <a:t>0.49 $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 sz="2000" b="1"/>
                        <a:t>0.44 $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59229" y="4419600"/>
            <a:ext cx="8512629" cy="830997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400" b="1">
                <a:latin typeface="Zar"/>
              </a:rPr>
              <a:t>تحليل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گران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کاهش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قيمت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را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حساب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ناتواني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شرکت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رسيدن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عدد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شايعه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ساز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گذاشتند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533400"/>
            <a:ext cx="8512630" cy="1938992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400" b="1">
                <a:latin typeface="Zar"/>
              </a:rPr>
              <a:t>با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وجود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کاربرد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فزاينده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واژه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سيستم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اقتصادي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</a:p>
          <a:p>
            <a:pPr lvl="0" algn="r"/>
            <a:r>
              <a:rPr lang="fa-IR" sz="2400" b="1">
                <a:latin typeface="Zar"/>
              </a:rPr>
              <a:t>هنوز</a:t>
            </a:r>
            <a:r>
              <a:rPr lang="fa-IR" sz="2400" b="1"/>
              <a:t> </a:t>
            </a:r>
          </a:p>
          <a:p>
            <a:pPr lvl="0" algn="ctr"/>
            <a:r>
              <a:rPr lang="fa-IR" sz="2400" b="1">
                <a:solidFill>
                  <a:srgbClr val="FFFF00"/>
                </a:solidFill>
                <a:latin typeface="Zar"/>
              </a:rPr>
              <a:t>درباره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کاربرد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درست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واژه</a:t>
            </a:r>
            <a:r>
              <a:rPr lang="fa-IR" sz="2400" b="1">
                <a:solidFill>
                  <a:srgbClr val="FFFF00"/>
                </a:solidFill>
              </a:rPr>
              <a:t> 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توافق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نظر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وجود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ندارد</a:t>
            </a:r>
            <a:r>
              <a:rPr lang="fa-IR" sz="2400" b="1">
                <a:solidFill>
                  <a:srgbClr val="FFFF00"/>
                </a:solidFill>
              </a:rPr>
              <a:t> . </a:t>
            </a:r>
          </a:p>
          <a:p>
            <a:pPr lvl="0" algn="r"/>
            <a:r>
              <a:rPr lang="fa-IR" sz="2400" b="1">
                <a:latin typeface="Zar"/>
              </a:rPr>
              <a:t>زماني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اختلاف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نظرها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چشم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گير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شوند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</a:p>
          <a:p>
            <a:pPr lvl="0"/>
            <a:r>
              <a:rPr lang="fa-IR" sz="2400" b="1">
                <a:latin typeface="Zar"/>
              </a:rPr>
              <a:t>تعريف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موجود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علوم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اقتصادي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حسابداري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تجزيه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تحليل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شوند</a:t>
            </a:r>
            <a:r>
              <a:rPr lang="fa-IR" sz="2400" b="1"/>
              <a:t> </a:t>
            </a:r>
            <a:r>
              <a:rPr lang="fa-IR" sz="2000"/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2514600"/>
            <a:ext cx="8763000" cy="1323439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رابطه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با</a:t>
            </a:r>
            <a:r>
              <a:rPr lang="fa-IR" sz="2000" b="1"/>
              <a:t> </a:t>
            </a:r>
            <a:r>
              <a:rPr lang="fa-IR" sz="2000" b="1">
                <a:solidFill>
                  <a:srgbClr val="00FF00"/>
                </a:solidFill>
                <a:latin typeface="Zar"/>
              </a:rPr>
              <a:t>زمان</a:t>
            </a:r>
            <a:r>
              <a:rPr lang="fa-IR" sz="2000" b="1">
                <a:solidFill>
                  <a:srgbClr val="00FF00"/>
                </a:solidFill>
              </a:rPr>
              <a:t> </a:t>
            </a:r>
            <a:r>
              <a:rPr lang="fa-IR" sz="2000" b="1">
                <a:solidFill>
                  <a:srgbClr val="00FF00"/>
                </a:solidFill>
                <a:latin typeface="Zar"/>
              </a:rPr>
              <a:t>و</a:t>
            </a:r>
            <a:r>
              <a:rPr lang="fa-IR" sz="2000" b="1">
                <a:solidFill>
                  <a:srgbClr val="00FF00"/>
                </a:solidFill>
              </a:rPr>
              <a:t> </a:t>
            </a:r>
            <a:r>
              <a:rPr lang="fa-IR" sz="2000" b="1">
                <a:solidFill>
                  <a:srgbClr val="00FF00"/>
                </a:solidFill>
                <a:latin typeface="Zar"/>
              </a:rPr>
              <a:t>محاسبه</a:t>
            </a:r>
            <a:r>
              <a:rPr lang="fa-IR" sz="2000" b="1">
                <a:solidFill>
                  <a:srgbClr val="00FF00"/>
                </a:solidFill>
              </a:rPr>
              <a:t> </a:t>
            </a:r>
            <a:r>
              <a:rPr lang="fa-IR" sz="2000" b="1">
                <a:solidFill>
                  <a:srgbClr val="00FF00"/>
                </a:solidFill>
                <a:latin typeface="Zar"/>
              </a:rPr>
              <a:t>ي</a:t>
            </a:r>
            <a:r>
              <a:rPr lang="fa-IR" sz="2000" b="1">
                <a:solidFill>
                  <a:srgbClr val="00FF00"/>
                </a:solidFill>
              </a:rPr>
              <a:t> </a:t>
            </a:r>
            <a:r>
              <a:rPr lang="fa-IR" sz="2000" b="1">
                <a:solidFill>
                  <a:srgbClr val="00FF00"/>
                </a:solidFill>
                <a:latin typeface="Zar"/>
              </a:rPr>
              <a:t>دقيق</a:t>
            </a:r>
            <a:r>
              <a:rPr lang="fa-IR" sz="2000" b="1">
                <a:solidFill>
                  <a:srgbClr val="00FF00"/>
                </a:solidFill>
              </a:rPr>
              <a:t> </a:t>
            </a:r>
            <a:r>
              <a:rPr lang="fa-IR" sz="2000" b="1">
                <a:solidFill>
                  <a:srgbClr val="00FF00"/>
                </a:solidFill>
                <a:latin typeface="Zar"/>
              </a:rPr>
              <a:t>سود</a:t>
            </a:r>
            <a:r>
              <a:rPr lang="fa-IR" sz="2000" b="1">
                <a:solidFill>
                  <a:srgbClr val="00FF00"/>
                </a:solidFill>
              </a:rPr>
              <a:t> </a:t>
            </a:r>
            <a:r>
              <a:rPr lang="fa-IR" sz="2000" b="1">
                <a:latin typeface="Zar"/>
              </a:rPr>
              <a:t>بين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عالمان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رشته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علوم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اقتصادي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حسابداري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اختلاف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نظر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وجود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دارد</a:t>
            </a:r>
            <a:r>
              <a:rPr lang="fa-IR" sz="2000" b="1"/>
              <a:t> .</a:t>
            </a:r>
          </a:p>
          <a:p>
            <a:pPr lvl="0" algn="r"/>
            <a:r>
              <a:rPr lang="fa-IR" sz="2000" b="1"/>
              <a:t> </a:t>
            </a:r>
            <a:r>
              <a:rPr lang="fa-IR" sz="2000" b="1">
                <a:latin typeface="Zar"/>
              </a:rPr>
              <a:t>بخش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عمده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بحث</a:t>
            </a:r>
            <a:r>
              <a:rPr lang="fa-IR" sz="2000" b="1"/>
              <a:t> </a:t>
            </a:r>
          </a:p>
          <a:p>
            <a:pPr lvl="0" algn="ctr"/>
            <a:r>
              <a:rPr lang="fa-IR" sz="2000" b="1">
                <a:solidFill>
                  <a:srgbClr val="FFFF00"/>
                </a:solidFill>
                <a:latin typeface="Zar"/>
              </a:rPr>
              <a:t>چگونگي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مقدار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،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حول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محور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اهميت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نسبي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ترازنامه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و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صورت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و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زيان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مي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چرخد</a:t>
            </a:r>
            <a:r>
              <a:rPr lang="fa-IR" sz="2000" b="1">
                <a:solidFill>
                  <a:srgbClr val="FFFF00"/>
                </a:solidFill>
              </a:rPr>
              <a:t> .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599" y="4038600"/>
            <a:ext cx="8762999" cy="2677656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000">
                <a:solidFill>
                  <a:srgbClr val="FFFF00"/>
                </a:solidFill>
              </a:rPr>
              <a:t> 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ديدگاه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ترازنامه</a:t>
            </a:r>
            <a:r>
              <a:rPr lang="fa-IR" sz="2400" b="1">
                <a:solidFill>
                  <a:srgbClr val="00FF00"/>
                </a:solidFill>
              </a:rPr>
              <a:t> _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ديدگاه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طرفداران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علوم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اقتصادي</a:t>
            </a:r>
            <a:r>
              <a:rPr lang="fa-IR" sz="2400" b="1">
                <a:solidFill>
                  <a:srgbClr val="00FF00"/>
                </a:solidFill>
              </a:rPr>
              <a:t>: </a:t>
            </a:r>
          </a:p>
          <a:p>
            <a:pPr lvl="0" algn="r"/>
            <a:r>
              <a:rPr lang="fa-IR" sz="2400" b="1">
                <a:latin typeface="Zar"/>
              </a:rPr>
              <a:t>سود</a:t>
            </a:r>
            <a:r>
              <a:rPr lang="fa-IR" sz="2400" b="1"/>
              <a:t> = </a:t>
            </a:r>
            <a:r>
              <a:rPr lang="fa-IR" sz="2400" b="1">
                <a:latin typeface="Zar"/>
              </a:rPr>
              <a:t>خالص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افزايش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ارزش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دارايي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طي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يک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دوره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بوجود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آيد</a:t>
            </a:r>
            <a:r>
              <a:rPr lang="fa-IR" sz="2400" b="1"/>
              <a:t> . </a:t>
            </a:r>
          </a:p>
          <a:p>
            <a:pPr lvl="0" algn="r"/>
            <a:endParaRPr lang="fa-IR" sz="2400" b="1"/>
          </a:p>
          <a:p>
            <a:pPr lvl="0" algn="r"/>
            <a:r>
              <a:rPr lang="fa-IR" sz="2400" b="1">
                <a:solidFill>
                  <a:srgbClr val="00FF00"/>
                </a:solidFill>
                <a:latin typeface="Zar"/>
              </a:rPr>
              <a:t>ديدگاه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صورت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سود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و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زيان</a:t>
            </a:r>
            <a:r>
              <a:rPr lang="fa-IR" sz="2400" b="1">
                <a:solidFill>
                  <a:srgbClr val="00FF00"/>
                </a:solidFill>
              </a:rPr>
              <a:t> _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ديدگاه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مبتني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بر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رويدادهاي</a:t>
            </a:r>
            <a:r>
              <a:rPr lang="fa-IR" sz="2400" b="1">
                <a:solidFill>
                  <a:srgbClr val="00FF00"/>
                </a:solidFill>
              </a:rPr>
              <a:t> </a:t>
            </a:r>
            <a:r>
              <a:rPr lang="fa-IR" sz="2400" b="1">
                <a:solidFill>
                  <a:srgbClr val="00FF00"/>
                </a:solidFill>
                <a:latin typeface="Zar"/>
              </a:rPr>
              <a:t>مالي</a:t>
            </a:r>
            <a:r>
              <a:rPr lang="fa-IR" sz="2400" b="1">
                <a:solidFill>
                  <a:srgbClr val="00FF00"/>
                </a:solidFill>
              </a:rPr>
              <a:t> : </a:t>
            </a:r>
          </a:p>
          <a:p>
            <a:pPr lvl="0" algn="r"/>
            <a:r>
              <a:rPr lang="fa-IR" sz="2400" b="1">
                <a:latin typeface="Zar"/>
              </a:rPr>
              <a:t>سود</a:t>
            </a:r>
            <a:r>
              <a:rPr lang="fa-IR" sz="2400" b="1"/>
              <a:t> = </a:t>
            </a:r>
            <a:r>
              <a:rPr lang="fa-IR" sz="2400" b="1">
                <a:latin typeface="Zar"/>
              </a:rPr>
              <a:t>نتيجه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فعاليت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خاصي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طي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يک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دوره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انجام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شده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اند</a:t>
            </a:r>
            <a:r>
              <a:rPr lang="fa-IR" sz="2400" b="1"/>
              <a:t> . </a:t>
            </a:r>
          </a:p>
          <a:p>
            <a:pPr lvl="0" algn="r"/>
            <a:r>
              <a:rPr lang="fa-IR" sz="2400" b="1">
                <a:latin typeface="Zar"/>
              </a:rPr>
              <a:t>دراين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ديدگاه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ترازنامه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فهرستي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از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اقلام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است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پس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از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محاسبه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( </a:t>
            </a:r>
            <a:r>
              <a:rPr lang="fa-IR" sz="2400" b="1">
                <a:latin typeface="Zar"/>
              </a:rPr>
              <a:t>با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مقايسه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درآمدها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هزينه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</a:t>
            </a:r>
            <a:r>
              <a:rPr lang="fa-IR" sz="2400" b="1"/>
              <a:t> ) </a:t>
            </a:r>
            <a:r>
              <a:rPr lang="fa-IR" sz="2400" b="1">
                <a:latin typeface="Zar"/>
              </a:rPr>
              <a:t>باقي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ماند</a:t>
            </a:r>
            <a:r>
              <a:rPr lang="fa-IR" sz="2400" b="1"/>
              <a:t> 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533400"/>
            <a:ext cx="8512630" cy="1631216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000" b="1">
                <a:latin typeface="Zar"/>
              </a:rPr>
              <a:t>با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وجود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کاربرد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فزاينده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واژه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سيستم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اقتصادي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</a:p>
          <a:p>
            <a:pPr lvl="0" algn="r"/>
            <a:r>
              <a:rPr lang="fa-IR" sz="2000" b="1">
                <a:latin typeface="Zar"/>
              </a:rPr>
              <a:t>هنوز</a:t>
            </a:r>
            <a:r>
              <a:rPr lang="fa-IR" sz="2000" b="1"/>
              <a:t> </a:t>
            </a:r>
          </a:p>
          <a:p>
            <a:pPr lvl="0" algn="ctr"/>
            <a:r>
              <a:rPr lang="fa-IR" sz="2000" b="1">
                <a:solidFill>
                  <a:srgbClr val="FFFF00"/>
                </a:solidFill>
                <a:latin typeface="Zar"/>
              </a:rPr>
              <a:t>درباره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کاربرد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درست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واژه</a:t>
            </a:r>
            <a:r>
              <a:rPr lang="fa-IR" sz="2000" b="1">
                <a:solidFill>
                  <a:srgbClr val="FFFF00"/>
                </a:solidFill>
              </a:rPr>
              <a:t> 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توافق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نظر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وجود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ندارد</a:t>
            </a:r>
            <a:r>
              <a:rPr lang="fa-IR" sz="2000" b="1">
                <a:solidFill>
                  <a:srgbClr val="FFFF00"/>
                </a:solidFill>
              </a:rPr>
              <a:t> . </a:t>
            </a:r>
          </a:p>
          <a:p>
            <a:pPr lvl="0" algn="r"/>
            <a:r>
              <a:rPr lang="fa-IR" sz="2000" b="1">
                <a:latin typeface="Zar"/>
              </a:rPr>
              <a:t>زماني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اختلاف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نظرها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چشم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گير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شوند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</a:p>
          <a:p>
            <a:pPr lvl="0"/>
            <a:r>
              <a:rPr lang="fa-IR" sz="2000" b="1">
                <a:latin typeface="Zar"/>
              </a:rPr>
              <a:t>تعريف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موجود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علوم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اقتصادي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حسابداري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تجزيه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تحليل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شوند</a:t>
            </a:r>
            <a:r>
              <a:rPr lang="fa-IR" sz="2000" b="1"/>
              <a:t> .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2514600"/>
            <a:ext cx="8763000" cy="1323439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رابطه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زمان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محاسبه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دقيق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عالمان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رشته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علوم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اقتصادي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حسابداري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اختلاف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نظر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وجود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دارد</a:t>
            </a:r>
            <a:r>
              <a:rPr lang="fa-IR" sz="2000" b="1"/>
              <a:t> .</a:t>
            </a:r>
          </a:p>
          <a:p>
            <a:pPr lvl="0" algn="r"/>
            <a:r>
              <a:rPr lang="fa-IR" sz="2000" b="1"/>
              <a:t> </a:t>
            </a:r>
            <a:r>
              <a:rPr lang="fa-IR" sz="2000" b="1">
                <a:latin typeface="Zar"/>
              </a:rPr>
              <a:t>بخش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عمده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بحث</a:t>
            </a:r>
            <a:r>
              <a:rPr lang="fa-IR" sz="2000" b="1"/>
              <a:t> </a:t>
            </a:r>
          </a:p>
          <a:p>
            <a:pPr lvl="0" algn="ctr"/>
            <a:r>
              <a:rPr lang="fa-IR" sz="2000" b="1">
                <a:solidFill>
                  <a:srgbClr val="FFFF00"/>
                </a:solidFill>
                <a:latin typeface="Zar"/>
              </a:rPr>
              <a:t>چگونگي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مقدار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،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حول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محور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اهميت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نسبي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ترازنامه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و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صورت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و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زيان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مي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چرخد</a:t>
            </a:r>
            <a:r>
              <a:rPr lang="fa-IR" sz="2000" b="1">
                <a:solidFill>
                  <a:srgbClr val="FFFF00"/>
                </a:solidFill>
              </a:rPr>
              <a:t> .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599" y="4114800"/>
            <a:ext cx="8762999" cy="2246769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000">
                <a:solidFill>
                  <a:srgbClr val="FFFF00"/>
                </a:solidFill>
              </a:rPr>
              <a:t> 	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ترازنامه</a:t>
            </a:r>
            <a:r>
              <a:rPr lang="fa-IR" sz="2000" b="1">
                <a:solidFill>
                  <a:srgbClr val="FFFF00"/>
                </a:solidFill>
              </a:rPr>
              <a:t> _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طرفداران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علوم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اقتصادي</a:t>
            </a:r>
            <a:r>
              <a:rPr lang="fa-IR" sz="2000" b="1">
                <a:solidFill>
                  <a:srgbClr val="FFFF00"/>
                </a:solidFill>
              </a:rPr>
              <a:t>: </a:t>
            </a:r>
          </a:p>
          <a:p>
            <a:pPr lvl="0" algn="r"/>
            <a:r>
              <a:rPr lang="fa-IR" sz="2000" b="1"/>
              <a:t>	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= </a:t>
            </a:r>
            <a:r>
              <a:rPr lang="fa-IR" sz="2000" b="1">
                <a:latin typeface="Zar"/>
              </a:rPr>
              <a:t>خالص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افزايش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ارزش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طي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يک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بوجود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آيد</a:t>
            </a:r>
            <a:r>
              <a:rPr lang="fa-IR" sz="2000" b="1"/>
              <a:t> . 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>
                <a:solidFill>
                  <a:srgbClr val="FFFF00"/>
                </a:solidFill>
              </a:rPr>
              <a:t>	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صورت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و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زيان</a:t>
            </a:r>
            <a:r>
              <a:rPr lang="fa-IR" sz="2000" b="1">
                <a:solidFill>
                  <a:srgbClr val="FFFF00"/>
                </a:solidFill>
              </a:rPr>
              <a:t> _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مبتني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بر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رويدادهاي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مالي</a:t>
            </a:r>
            <a:r>
              <a:rPr lang="fa-IR" sz="2000" b="1">
                <a:solidFill>
                  <a:srgbClr val="FFFF00"/>
                </a:solidFill>
              </a:rPr>
              <a:t> : </a:t>
            </a:r>
          </a:p>
          <a:p>
            <a:pPr lvl="0" algn="r"/>
            <a:r>
              <a:rPr lang="fa-IR" sz="2000" b="1"/>
              <a:t>	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= </a:t>
            </a:r>
            <a:r>
              <a:rPr lang="fa-IR" sz="2000" b="1">
                <a:latin typeface="Zar"/>
              </a:rPr>
              <a:t>نتيجه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فعاليت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خاصي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طي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يک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انجام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شده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اند</a:t>
            </a:r>
            <a:r>
              <a:rPr lang="fa-IR" sz="2000" b="1"/>
              <a:t> . </a:t>
            </a:r>
          </a:p>
          <a:p>
            <a:pPr lvl="0" algn="r"/>
            <a:r>
              <a:rPr lang="fa-IR" sz="2000" b="1"/>
              <a:t>	</a:t>
            </a:r>
            <a:r>
              <a:rPr lang="fa-IR" sz="2000" b="1">
                <a:latin typeface="Zar"/>
              </a:rPr>
              <a:t>دراين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ديدگاه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ترازنامه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فهرستي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اقلام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پس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محاسبه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( </a:t>
            </a:r>
            <a:r>
              <a:rPr lang="fa-IR" sz="2000" b="1">
                <a:latin typeface="Zar"/>
              </a:rPr>
              <a:t>با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مقايسه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درآمدها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هزينه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</a:t>
            </a:r>
            <a:r>
              <a:rPr lang="fa-IR" sz="2000" b="1"/>
              <a:t> ) </a:t>
            </a:r>
            <a:r>
              <a:rPr lang="fa-IR" sz="2000" b="1">
                <a:latin typeface="Zar"/>
              </a:rPr>
              <a:t>باقي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ماند</a:t>
            </a:r>
            <a:r>
              <a:rPr lang="fa-IR" sz="2000" b="1"/>
              <a:t> 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381000" y="3810000"/>
            <a:ext cx="8267700" cy="14478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2400" b="1">
                <a:latin typeface="Zar"/>
              </a:rPr>
              <a:t>مقايسه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دو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ديدگاه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مستلزم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طرح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پرسش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زير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پاسخ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آنهاست</a:t>
            </a:r>
            <a:r>
              <a:rPr lang="fa-IR" sz="2400" b="1"/>
              <a:t> :</a:t>
            </a:r>
            <a:r>
              <a:t/>
            </a:r>
            <a:br/>
            <a:r>
              <a:rPr lang="fa-IR" sz="2400" b="1"/>
              <a:t>					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ماهيت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چيست؟</a:t>
            </a:r>
            <a:r>
              <a:t/>
            </a:r>
            <a:br/>
            <a:r>
              <a:rPr lang="fa-IR" sz="2400" b="1">
                <a:solidFill>
                  <a:srgbClr val="FFFF00"/>
                </a:solidFill>
              </a:rPr>
              <a:t>				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چه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زماني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بايد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را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گزارش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کرد؟</a:t>
            </a:r>
            <a:r>
              <a:t/>
            </a:r>
            <a:br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152400" y="838200"/>
            <a:ext cx="8763000" cy="2246769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000">
                <a:solidFill>
                  <a:srgbClr val="FFFF00"/>
                </a:solidFill>
              </a:rPr>
              <a:t> 	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ترازنامه</a:t>
            </a:r>
            <a:r>
              <a:rPr lang="fa-IR" sz="2000" b="1">
                <a:solidFill>
                  <a:srgbClr val="FFFF00"/>
                </a:solidFill>
              </a:rPr>
              <a:t> _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طرفداران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علوم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اقتصادي</a:t>
            </a:r>
            <a:r>
              <a:rPr lang="fa-IR" sz="2000" b="1">
                <a:solidFill>
                  <a:srgbClr val="FFFF00"/>
                </a:solidFill>
              </a:rPr>
              <a:t>: </a:t>
            </a:r>
          </a:p>
          <a:p>
            <a:pPr lvl="0" algn="r"/>
            <a:r>
              <a:rPr lang="fa-IR" sz="2000" b="1"/>
              <a:t>	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= </a:t>
            </a:r>
            <a:r>
              <a:rPr lang="fa-IR" sz="2000" b="1">
                <a:latin typeface="Zar"/>
              </a:rPr>
              <a:t>خالص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افزايش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ارزش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طي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يک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بوجود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آيد</a:t>
            </a:r>
            <a:r>
              <a:rPr lang="fa-IR" sz="2000" b="1"/>
              <a:t> . 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>
                <a:solidFill>
                  <a:srgbClr val="FFFF00"/>
                </a:solidFill>
              </a:rPr>
              <a:t>	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صورت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و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زيان</a:t>
            </a:r>
            <a:r>
              <a:rPr lang="fa-IR" sz="2000" b="1">
                <a:solidFill>
                  <a:srgbClr val="FFFF00"/>
                </a:solidFill>
              </a:rPr>
              <a:t> _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مبتني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بر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رويدادهاي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مالي</a:t>
            </a:r>
            <a:r>
              <a:rPr lang="fa-IR" sz="2000" b="1">
                <a:solidFill>
                  <a:srgbClr val="FFFF00"/>
                </a:solidFill>
              </a:rPr>
              <a:t> : </a:t>
            </a:r>
          </a:p>
          <a:p>
            <a:pPr lvl="0" algn="r"/>
            <a:r>
              <a:rPr lang="fa-IR" sz="2000" b="1"/>
              <a:t>	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= </a:t>
            </a:r>
            <a:r>
              <a:rPr lang="fa-IR" sz="2000" b="1">
                <a:latin typeface="Zar"/>
              </a:rPr>
              <a:t>نتيجه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فعاليت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خاصي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طي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يک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انجام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شده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اند</a:t>
            </a:r>
            <a:r>
              <a:rPr lang="fa-IR" sz="2000" b="1"/>
              <a:t> . </a:t>
            </a:r>
          </a:p>
          <a:p>
            <a:pPr lvl="0" algn="r"/>
            <a:r>
              <a:rPr lang="fa-IR" sz="2000" b="1"/>
              <a:t>	</a:t>
            </a:r>
            <a:r>
              <a:rPr lang="fa-IR" sz="2000" b="1">
                <a:latin typeface="Zar"/>
              </a:rPr>
              <a:t>دراين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ديدگاه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ترازنامه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فهرستي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اقلام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پس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محاسبه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( </a:t>
            </a:r>
            <a:r>
              <a:rPr lang="fa-IR" sz="2000" b="1">
                <a:latin typeface="Zar"/>
              </a:rPr>
              <a:t>با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مقايسه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درآمدها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هزينه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</a:t>
            </a:r>
            <a:r>
              <a:rPr lang="fa-IR" sz="2000" b="1"/>
              <a:t> ) </a:t>
            </a:r>
            <a:r>
              <a:rPr lang="fa-IR" sz="2000" b="1">
                <a:latin typeface="Zar"/>
              </a:rPr>
              <a:t>باقي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ماند</a:t>
            </a:r>
            <a:r>
              <a:rPr lang="fa-IR" sz="2000" b="1"/>
              <a:t> 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 sz="4800">
                <a:solidFill>
                  <a:schemeClr val="tx1">
                    <a:lumMod val="65000"/>
                  </a:schemeClr>
                </a:solidFill>
                <a:latin typeface="B Titr"/>
              </a:rPr>
              <a:t>ماهيت</a:t>
            </a:r>
            <a:r>
              <a:rPr lang="fa-IR" sz="4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4800">
                <a:solidFill>
                  <a:schemeClr val="tx1">
                    <a:lumMod val="65000"/>
                  </a:schemeClr>
                </a:solidFill>
                <a:latin typeface="B 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52400" y="1600200"/>
            <a:ext cx="8839200" cy="47244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اشکال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مختلف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marL="0" lvl="0" indent="0" algn="r">
              <a:buNone/>
            </a:pPr>
            <a:endParaRPr lang="fa-IR" sz="3600">
              <a:solidFill>
                <a:srgbClr val="FFFF00"/>
              </a:solidFill>
            </a:endParaRPr>
          </a:p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رواني</a:t>
            </a:r>
            <a:r>
              <a:rPr lang="fa-IR" sz="3600">
                <a:solidFill>
                  <a:srgbClr val="FFFF00"/>
                </a:solidFill>
              </a:rPr>
              <a:t> : </a:t>
            </a:r>
            <a:r>
              <a:rPr lang="fa-IR" sz="3600">
                <a:latin typeface="Zar"/>
              </a:rPr>
              <a:t>مقصود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تأمين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خواست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هاي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انسان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است</a:t>
            </a:r>
            <a:r>
              <a:rPr lang="fa-IR" sz="3600"/>
              <a:t> .</a:t>
            </a:r>
          </a:p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واقعي</a:t>
            </a:r>
            <a:r>
              <a:rPr lang="fa-IR" sz="3600">
                <a:solidFill>
                  <a:srgbClr val="FFFF00"/>
                </a:solidFill>
              </a:rPr>
              <a:t> : </a:t>
            </a:r>
            <a:r>
              <a:rPr lang="fa-IR" sz="3600">
                <a:latin typeface="Zar"/>
              </a:rPr>
              <a:t>مقصود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افزايش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در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ثروت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فرد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از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نظر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اقتصادي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است</a:t>
            </a:r>
            <a:r>
              <a:rPr lang="fa-IR" sz="3600"/>
              <a:t> .</a:t>
            </a:r>
          </a:p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پولي</a:t>
            </a:r>
            <a:r>
              <a:rPr lang="fa-IR" sz="3600">
                <a:solidFill>
                  <a:srgbClr val="FFFF00"/>
                </a:solidFill>
              </a:rPr>
              <a:t> : </a:t>
            </a:r>
            <a:r>
              <a:rPr lang="fa-IR" sz="3600">
                <a:latin typeface="Zar"/>
              </a:rPr>
              <a:t>افزايش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در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ارزش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پولي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منابع</a:t>
            </a:r>
            <a:r>
              <a:rPr lang="fa-IR" sz="3600"/>
              <a:t> ( </a:t>
            </a:r>
            <a:r>
              <a:rPr lang="fa-IR" sz="3600">
                <a:latin typeface="Zar"/>
              </a:rPr>
              <a:t>دارائي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ها</a:t>
            </a:r>
            <a:r>
              <a:rPr lang="fa-IR" sz="3600"/>
              <a:t> ) </a:t>
            </a:r>
            <a:r>
              <a:rPr lang="fa-IR" sz="3600">
                <a:latin typeface="Zar"/>
              </a:rPr>
              <a:t>است</a:t>
            </a:r>
            <a:r>
              <a:rPr lang="fa-IR" sz="3600"/>
              <a:t> .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76200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52400" y="838200"/>
            <a:ext cx="8839200" cy="56388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2400" b="1">
                <a:solidFill>
                  <a:srgbClr val="FFFF00"/>
                </a:solidFill>
                <a:latin typeface="Zar"/>
              </a:rPr>
              <a:t>اشکال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مختلف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 b="1">
                <a:solidFill>
                  <a:srgbClr val="FFFF00"/>
                </a:solidFill>
              </a:rPr>
              <a:t> :</a:t>
            </a:r>
          </a:p>
          <a:p>
            <a:pPr marL="0" lvl="0" indent="0" algn="r">
              <a:buNone/>
            </a:pPr>
            <a:endParaRPr lang="fa-IR" sz="2400" b="1">
              <a:solidFill>
                <a:srgbClr val="FFFF00"/>
              </a:solidFill>
            </a:endParaRPr>
          </a:p>
          <a:p>
            <a:pPr lvl="0" algn="r"/>
            <a:r>
              <a:rPr lang="fa-IR" sz="24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رواني</a:t>
            </a:r>
            <a:r>
              <a:rPr lang="fa-IR" sz="2400" b="1">
                <a:solidFill>
                  <a:srgbClr val="FFFF00"/>
                </a:solidFill>
              </a:rPr>
              <a:t> : </a:t>
            </a:r>
            <a:r>
              <a:rPr lang="fa-IR" sz="2400" b="1">
                <a:latin typeface="Zar"/>
              </a:rPr>
              <a:t>مقصود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تأمين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خواست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انسان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است</a:t>
            </a:r>
            <a:r>
              <a:rPr lang="fa-IR" sz="2400" b="1"/>
              <a:t> .</a:t>
            </a:r>
          </a:p>
          <a:p>
            <a:pPr lvl="0" algn="r"/>
            <a:r>
              <a:rPr lang="fa-IR" sz="2400" b="1">
                <a:latin typeface="Zar"/>
              </a:rPr>
              <a:t>تعيين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مشکل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است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زيرا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بايد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خواست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انسان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را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کميت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درآورد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خواست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زماني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تعيين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شوند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فرد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سطوح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متفاوتي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از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واقعي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دست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يابد</a:t>
            </a:r>
            <a:r>
              <a:rPr lang="fa-IR" sz="2400" b="1"/>
              <a:t> </a:t>
            </a:r>
          </a:p>
          <a:p>
            <a:pPr marL="0" lvl="0" indent="0" algn="r">
              <a:buNone/>
            </a:pPr>
            <a:endParaRPr lang="fa-IR" sz="2400" b="1"/>
          </a:p>
          <a:p>
            <a:pPr lvl="0" algn="r"/>
            <a:r>
              <a:rPr lang="fa-IR" sz="24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واقعي</a:t>
            </a:r>
            <a:r>
              <a:rPr lang="fa-IR" sz="2400" b="1">
                <a:solidFill>
                  <a:srgbClr val="FFFF00"/>
                </a:solidFill>
              </a:rPr>
              <a:t> : </a:t>
            </a:r>
            <a:r>
              <a:rPr lang="fa-IR" sz="2400" b="1">
                <a:latin typeface="Zar"/>
              </a:rPr>
              <a:t>مقصود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افزايش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ثروت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فرد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از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نظر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اقتصادي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است</a:t>
            </a:r>
            <a:r>
              <a:rPr lang="fa-IR" sz="2400" b="1"/>
              <a:t> .</a:t>
            </a:r>
          </a:p>
          <a:p>
            <a:pPr lvl="0" algn="r"/>
            <a:r>
              <a:rPr lang="fa-IR" sz="2400" b="1">
                <a:latin typeface="Zar"/>
              </a:rPr>
              <a:t>محاسبه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آن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آسان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است</a:t>
            </a:r>
            <a:r>
              <a:rPr lang="fa-IR" sz="2400" b="1"/>
              <a:t> .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محاسبه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تغيير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ارزش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پول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مورد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توجه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قرار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گيرد</a:t>
            </a:r>
            <a:r>
              <a:rPr lang="fa-IR" sz="2400" b="1"/>
              <a:t> .</a:t>
            </a:r>
          </a:p>
          <a:p>
            <a:pPr lvl="0" algn="r"/>
            <a:endParaRPr lang="fa-IR" sz="2400" b="1"/>
          </a:p>
          <a:p>
            <a:pPr lvl="0" algn="r"/>
            <a:r>
              <a:rPr lang="fa-IR" sz="24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پولي</a:t>
            </a:r>
            <a:r>
              <a:rPr lang="fa-IR" sz="2400" b="1">
                <a:solidFill>
                  <a:srgbClr val="FFFF00"/>
                </a:solidFill>
              </a:rPr>
              <a:t> : </a:t>
            </a:r>
            <a:r>
              <a:rPr lang="fa-IR" sz="2400" b="1">
                <a:latin typeface="Zar"/>
              </a:rPr>
              <a:t>افزايش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ارزش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پولي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منابع</a:t>
            </a:r>
            <a:r>
              <a:rPr lang="fa-IR" sz="2400" b="1"/>
              <a:t> ( </a:t>
            </a:r>
            <a:r>
              <a:rPr lang="fa-IR" sz="2400" b="1">
                <a:latin typeface="Zar"/>
              </a:rPr>
              <a:t>دارائي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</a:t>
            </a:r>
            <a:r>
              <a:rPr lang="fa-IR" sz="2400" b="1"/>
              <a:t> ) </a:t>
            </a:r>
            <a:r>
              <a:rPr lang="fa-IR" sz="2400" b="1">
                <a:latin typeface="Zar"/>
              </a:rPr>
              <a:t>است</a:t>
            </a:r>
            <a:r>
              <a:rPr lang="fa-IR" sz="2400" b="1"/>
              <a:t> .</a:t>
            </a:r>
          </a:p>
          <a:p>
            <a:pPr lvl="0" algn="r"/>
            <a:r>
              <a:rPr lang="fa-IR" sz="2400" b="1">
                <a:latin typeface="Zar"/>
              </a:rPr>
              <a:t>هدف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از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محاسبه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تعيين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ميزاني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است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يک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واحد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تجاري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طي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يک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دوره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مشخص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زماني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از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نظر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مالي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وضع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بهتري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قرار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گيرد</a:t>
            </a:r>
            <a:r>
              <a:rPr lang="fa-IR" sz="2400" b="1"/>
              <a:t> .</a:t>
            </a:r>
          </a:p>
          <a:p>
            <a:pPr lvl="0" algn="r"/>
            <a:endParaRPr lang="fa-IR" sz="2400" b="1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52400" y="1295400"/>
            <a:ext cx="8839200" cy="43434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400" b="1">
                <a:solidFill>
                  <a:srgbClr val="FFFF00"/>
                </a:solidFill>
                <a:latin typeface="Zar"/>
              </a:rPr>
              <a:t>مفهوم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اقتصادي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از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نظر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جي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آر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هيکس</a:t>
            </a:r>
            <a:r>
              <a:rPr lang="fa-IR" sz="2400" b="1">
                <a:solidFill>
                  <a:srgbClr val="FFFF00"/>
                </a:solidFill>
              </a:rPr>
              <a:t> :</a:t>
            </a:r>
          </a:p>
          <a:p>
            <a:pPr lvl="0" algn="r"/>
            <a:endParaRPr lang="fa-IR" sz="2400" b="1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دنياي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عمل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هدف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محاسبه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است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افراد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را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از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امر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آگاه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کرد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چه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مبلغي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تواند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مصرف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برساند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بدون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وضع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آنان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وخيم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شود</a:t>
            </a:r>
            <a:r>
              <a:rPr lang="fa-IR" sz="2400" b="1"/>
              <a:t> . </a:t>
            </a:r>
          </a:p>
          <a:p>
            <a:pPr marL="0" lvl="0" indent="0" algn="r">
              <a:buNone/>
            </a:pPr>
            <a:r>
              <a:rPr lang="fa-IR" sz="2400" b="1">
                <a:latin typeface="Zar"/>
              </a:rPr>
              <a:t>با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توجه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ديدگاه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چنين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نظر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رسد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بايد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شخص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را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بدين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گونه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تعريف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نمائيم</a:t>
            </a:r>
            <a:r>
              <a:rPr lang="fa-IR" sz="2400" b="1"/>
              <a:t> :</a:t>
            </a:r>
          </a:p>
          <a:p>
            <a:pPr lvl="0" algn="r"/>
            <a:endParaRPr lang="fa-IR" sz="2400" b="1"/>
          </a:p>
          <a:p>
            <a:pPr marL="0" lvl="0" indent="0" algn="just">
              <a:buNone/>
            </a:pPr>
            <a:r>
              <a:rPr lang="fa-IR" sz="2400" b="1">
                <a:solidFill>
                  <a:srgbClr val="FFFF00"/>
                </a:solidFill>
                <a:latin typeface="Zar"/>
              </a:rPr>
              <a:t>بالاترين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مبلغي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که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فرد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مي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تواندطي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يک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هفته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به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مصرف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برساند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و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داراي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چنين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انتظاري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باشد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که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پايان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هفته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از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نظر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مالي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همان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وضعي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خواهد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بود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که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آغاز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هفته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بوده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است</a:t>
            </a:r>
            <a:r>
              <a:rPr lang="fa-IR" sz="2400" b="1">
                <a:solidFill>
                  <a:srgbClr val="FFFF00"/>
                </a:solidFill>
              </a:rPr>
              <a:t> . (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تأکيد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بر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فردي</a:t>
            </a:r>
            <a:r>
              <a:rPr lang="fa-IR" sz="2400" b="1">
                <a:solidFill>
                  <a:srgbClr val="FFFF00"/>
                </a:solidFill>
              </a:rPr>
              <a:t> ) 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52400" y="1143000"/>
            <a:ext cx="8839200" cy="54102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1800" b="1">
                <a:solidFill>
                  <a:srgbClr val="FFFF00"/>
                </a:solidFill>
                <a:latin typeface="Zar"/>
              </a:rPr>
              <a:t>محاسبه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به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1800" b="1">
                <a:solidFill>
                  <a:srgbClr val="FFFF00"/>
                </a:solidFill>
              </a:rPr>
              <a:t> 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نگهداشت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سرمايه</a:t>
            </a:r>
            <a:r>
              <a:rPr lang="fa-IR" sz="1800" b="1">
                <a:solidFill>
                  <a:srgbClr val="FFFF00"/>
                </a:solidFill>
              </a:rPr>
              <a:t> :</a:t>
            </a:r>
          </a:p>
          <a:p>
            <a:pPr marL="0" lvl="0" indent="0" algn="r">
              <a:buNone/>
            </a:pPr>
            <a:endParaRPr lang="fa-IR" sz="1800" b="1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endParaRPr lang="fa-IR" sz="1800" b="1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1800" b="1">
                <a:solidFill>
                  <a:srgbClr val="FFFF00"/>
                </a:solidFill>
              </a:rPr>
              <a:t>                            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واحد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تجاري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برابر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خواهد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بود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با</a:t>
            </a:r>
            <a:r>
              <a:rPr lang="fa-IR" sz="1800" b="1">
                <a:solidFill>
                  <a:srgbClr val="FFFF00"/>
                </a:solidFill>
              </a:rPr>
              <a:t> </a:t>
            </a:r>
          </a:p>
          <a:p>
            <a:pPr marL="0" lvl="0" indent="0" algn="ctr">
              <a:buNone/>
            </a:pPr>
            <a:r>
              <a:rPr lang="fa-IR" sz="1800" b="1">
                <a:solidFill>
                  <a:srgbClr val="FFFF00"/>
                </a:solidFill>
                <a:latin typeface="Zar"/>
              </a:rPr>
              <a:t>تغيير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در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خالص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ها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طي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آن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دوره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،</a:t>
            </a:r>
            <a:r>
              <a:rPr lang="fa-IR" sz="1800" b="1">
                <a:solidFill>
                  <a:srgbClr val="FFFF00"/>
                </a:solidFill>
              </a:rPr>
              <a:t> </a:t>
            </a:r>
          </a:p>
          <a:p>
            <a:pPr marL="0" lvl="0" indent="0">
              <a:buNone/>
            </a:pPr>
            <a:r>
              <a:rPr lang="fa-IR" sz="1800" b="1">
                <a:solidFill>
                  <a:srgbClr val="FFFF00"/>
                </a:solidFill>
                <a:latin typeface="Zar"/>
              </a:rPr>
              <a:t>بدون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منظور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کردن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سرمايه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گذاري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بوسيله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ي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مالکان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و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پرداخت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به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آنان</a:t>
            </a:r>
            <a:r>
              <a:rPr lang="fa-IR" sz="1800" b="1">
                <a:solidFill>
                  <a:srgbClr val="FFFF00"/>
                </a:solidFill>
              </a:rPr>
              <a:t> .</a:t>
            </a:r>
          </a:p>
          <a:p>
            <a:pPr marL="0" lvl="0" indent="0" algn="r">
              <a:buNone/>
            </a:pPr>
            <a:endParaRPr lang="fa-IR" sz="1800" b="1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1800" b="1">
                <a:latin typeface="Zar"/>
              </a:rPr>
              <a:t>ارزش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خالص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دارايي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آغاز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پايان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دوره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حسابداري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</a:p>
          <a:p>
            <a:pPr marL="0" lvl="0" indent="0" algn="r">
              <a:buNone/>
            </a:pPr>
            <a:r>
              <a:rPr lang="fa-IR" sz="1800" b="1">
                <a:latin typeface="Zar"/>
              </a:rPr>
              <a:t>نشان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دهنده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خالص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دارايي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هاست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اختيار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واحد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تجاري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قرار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گيرد</a:t>
            </a:r>
            <a:r>
              <a:rPr lang="fa-IR" sz="1800" b="1"/>
              <a:t>  </a:t>
            </a:r>
            <a:r>
              <a:rPr lang="fa-IR" sz="1800" b="1">
                <a:latin typeface="Zar"/>
              </a:rPr>
              <a:t>تا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فعاليت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هاي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خود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انجام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دهند</a:t>
            </a:r>
            <a:r>
              <a:rPr lang="fa-IR" sz="1800" b="1"/>
              <a:t> .</a:t>
            </a:r>
          </a:p>
          <a:p>
            <a:pPr marL="0" lvl="0" indent="0" algn="r">
              <a:buNone/>
            </a:pPr>
            <a:endParaRPr lang="fa-IR" sz="1800" b="1"/>
          </a:p>
          <a:p>
            <a:pPr marL="0" lvl="0" indent="0" algn="r">
              <a:buNone/>
            </a:pPr>
            <a:r>
              <a:rPr lang="fa-IR" sz="1800" b="1">
                <a:latin typeface="Zar"/>
              </a:rPr>
              <a:t>اين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گونه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محاسبه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سود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solidFill>
                  <a:srgbClr val="FFFF00"/>
                </a:solidFill>
              </a:rPr>
              <a:t>«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نگهداشت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سرمايه</a:t>
            </a:r>
            <a:r>
              <a:rPr lang="fa-IR" sz="1800" b="1">
                <a:solidFill>
                  <a:srgbClr val="FFFF00"/>
                </a:solidFill>
              </a:rPr>
              <a:t> »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نامند</a:t>
            </a:r>
            <a:r>
              <a:rPr lang="fa-IR" sz="1800" b="1"/>
              <a:t>  </a:t>
            </a:r>
            <a:r>
              <a:rPr lang="fa-IR" sz="1800" b="1">
                <a:latin typeface="Zar"/>
              </a:rPr>
              <a:t>که</a:t>
            </a:r>
            <a:r>
              <a:rPr lang="fa-IR" sz="1800" b="1"/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مورد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نظر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solidFill>
                  <a:srgbClr val="FFFF00"/>
                </a:solidFill>
                <a:latin typeface="Zar"/>
              </a:rPr>
              <a:t>حسابداران</a:t>
            </a:r>
            <a:r>
              <a:rPr lang="fa-IR" sz="1800" b="1">
                <a:solidFill>
                  <a:srgbClr val="FFFF00"/>
                </a:solidFill>
              </a:rPr>
              <a:t> </a:t>
            </a:r>
            <a:r>
              <a:rPr lang="fa-IR" sz="1800" b="1">
                <a:latin typeface="Zar"/>
              </a:rPr>
              <a:t>است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پايه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قرار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گيرد</a:t>
            </a:r>
            <a:r>
              <a:rPr lang="fa-IR" sz="1800" b="1"/>
              <a:t> :</a:t>
            </a:r>
          </a:p>
          <a:p>
            <a:pPr marL="0" lvl="0" indent="0" algn="r">
              <a:buNone/>
            </a:pPr>
            <a:endParaRPr lang="fa-IR" sz="1800" b="1"/>
          </a:p>
          <a:p>
            <a:pPr marL="0" lvl="0" indent="0" algn="r">
              <a:buNone/>
            </a:pPr>
            <a:r>
              <a:rPr lang="fa-IR" sz="1800" b="1">
                <a:latin typeface="Zar"/>
              </a:rPr>
              <a:t>تا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زماني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سرمايه</a:t>
            </a:r>
            <a:r>
              <a:rPr lang="fa-IR" sz="1800" b="1"/>
              <a:t> ( </a:t>
            </a:r>
            <a:r>
              <a:rPr lang="fa-IR" sz="1800" b="1">
                <a:latin typeface="Zar"/>
              </a:rPr>
              <a:t>ارزش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ويژه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يا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خالص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دارايي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ها</a:t>
            </a:r>
            <a:r>
              <a:rPr lang="fa-IR" sz="1800" b="1"/>
              <a:t> ) </a:t>
            </a:r>
            <a:r>
              <a:rPr lang="fa-IR" sz="1800" b="1">
                <a:latin typeface="Zar"/>
              </a:rPr>
              <a:t>نگهداري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شوند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هزينه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پوشش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داده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شوند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نبايد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هيچ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سودي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شناسايي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کرد</a:t>
            </a:r>
            <a:r>
              <a:rPr lang="fa-IR" sz="1800" b="1"/>
              <a:t> .</a:t>
            </a:r>
          </a:p>
          <a:p>
            <a:pPr marL="0" lvl="0" indent="0" algn="r">
              <a:buNone/>
            </a:pPr>
            <a:r>
              <a:rPr lang="fa-IR" sz="1800" b="1">
                <a:latin typeface="Zar"/>
              </a:rPr>
              <a:t>اما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مورد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تعيين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ارزش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خالص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دارايي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از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ديدگاه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علمي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اختلاف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نظر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وجود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دارد</a:t>
            </a:r>
            <a:r>
              <a:rPr lang="fa-IR" sz="1800" b="1"/>
              <a:t> 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52400" y="1295400"/>
            <a:ext cx="8839200" cy="52578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800" b="1">
                <a:solidFill>
                  <a:srgbClr val="FFFF00"/>
                </a:solidFill>
                <a:latin typeface="Zar"/>
              </a:rPr>
              <a:t>مفهوم</a:t>
            </a:r>
            <a:r>
              <a:rPr lang="fa-IR" sz="2800" b="1">
                <a:solidFill>
                  <a:srgbClr val="FFFF00"/>
                </a:solidFill>
              </a:rPr>
              <a:t> </a:t>
            </a:r>
            <a:r>
              <a:rPr lang="fa-IR" sz="2800" b="1">
                <a:solidFill>
                  <a:srgbClr val="FFFF00"/>
                </a:solidFill>
                <a:latin typeface="Zar"/>
              </a:rPr>
              <a:t>نگهداشت</a:t>
            </a:r>
            <a:r>
              <a:rPr lang="fa-IR" sz="2800" b="1">
                <a:solidFill>
                  <a:srgbClr val="FFFF00"/>
                </a:solidFill>
              </a:rPr>
              <a:t> </a:t>
            </a:r>
            <a:r>
              <a:rPr lang="fa-IR" sz="2800" b="1">
                <a:solidFill>
                  <a:srgbClr val="FFFF00"/>
                </a:solidFill>
                <a:latin typeface="Zar"/>
              </a:rPr>
              <a:t>سرمايه</a:t>
            </a:r>
            <a:r>
              <a:rPr lang="fa-IR" sz="2800" b="1">
                <a:solidFill>
                  <a:srgbClr val="FFFF00"/>
                </a:solidFill>
              </a:rPr>
              <a:t> :</a:t>
            </a:r>
          </a:p>
          <a:p>
            <a:pPr marL="0" lvl="0" indent="0" algn="r">
              <a:buNone/>
            </a:pPr>
            <a:endParaRPr lang="fa-IR" sz="2800" b="1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2400">
                <a:latin typeface="Zar"/>
              </a:rPr>
              <a:t>سود</a:t>
            </a:r>
            <a:r>
              <a:rPr lang="fa-IR" sz="2400"/>
              <a:t> = </a:t>
            </a:r>
            <a:r>
              <a:rPr lang="fa-IR" sz="2400">
                <a:latin typeface="Zar"/>
              </a:rPr>
              <a:t>بازده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مبلغ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سرمايه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گذاري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شده</a:t>
            </a:r>
            <a:r>
              <a:rPr lang="fa-IR" sz="2400"/>
              <a:t> </a:t>
            </a:r>
          </a:p>
          <a:p>
            <a:pPr marL="0" lvl="0" indent="0" algn="r">
              <a:buNone/>
            </a:pPr>
            <a:r>
              <a:rPr lang="fa-IR" sz="2400">
                <a:latin typeface="Zar"/>
              </a:rPr>
              <a:t>بازده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سرمايه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زماني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بوجود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آيد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مبلغ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سرمايه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گذاري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شده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همان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سطح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باقي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مانده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باشد</a:t>
            </a:r>
            <a:r>
              <a:rPr lang="fa-IR" sz="2400"/>
              <a:t> </a:t>
            </a:r>
          </a:p>
          <a:p>
            <a:pPr marL="0" lvl="0" indent="0" algn="r">
              <a:buNone/>
            </a:pPr>
            <a:endParaRPr lang="fa-IR" sz="2400"/>
          </a:p>
          <a:p>
            <a:pPr marL="0" lvl="0" indent="0" algn="r">
              <a:buNone/>
            </a:pPr>
            <a:r>
              <a:rPr lang="fa-IR" sz="2400">
                <a:latin typeface="Zar"/>
              </a:rPr>
              <a:t>براي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نگهداري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سرمايه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دو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معني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وجود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دارد</a:t>
            </a:r>
            <a:r>
              <a:rPr lang="fa-IR" sz="2400"/>
              <a:t> :</a:t>
            </a:r>
          </a:p>
          <a:p>
            <a:pPr marL="0" lvl="0" indent="0" algn="r">
              <a:buNone/>
            </a:pPr>
            <a:r>
              <a:rPr lang="fa-IR" sz="2400"/>
              <a:t>				</a:t>
            </a:r>
            <a:r>
              <a:rPr lang="fa-IR" sz="2400">
                <a:latin typeface="Zar"/>
              </a:rPr>
              <a:t>نگهداشت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سرمايه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مالي</a:t>
            </a:r>
            <a:r>
              <a:rPr lang="fa-IR" sz="2400"/>
              <a:t> </a:t>
            </a:r>
          </a:p>
          <a:p>
            <a:pPr marL="0" lvl="0" indent="0" algn="r">
              <a:buNone/>
            </a:pPr>
            <a:r>
              <a:rPr lang="fa-IR" sz="2400"/>
              <a:t>				</a:t>
            </a:r>
            <a:r>
              <a:rPr lang="fa-IR" sz="2400">
                <a:latin typeface="Zar"/>
              </a:rPr>
              <a:t>نگهداشت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سرمايه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فيزيکي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6200" y="1143000"/>
            <a:ext cx="8915400" cy="5562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000" b="1">
                <a:solidFill>
                  <a:srgbClr val="FFFF00"/>
                </a:solidFill>
                <a:latin typeface="Zar"/>
              </a:rPr>
              <a:t>مفهوم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نگهداشت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سرمايه</a:t>
            </a:r>
            <a:r>
              <a:rPr lang="fa-IR" sz="2000" b="1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lang="fa-IR" sz="2000" b="1">
                <a:latin typeface="Zar"/>
              </a:rPr>
              <a:t>براي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نگهداري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سرمايه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معني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وجود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دارد</a:t>
            </a:r>
            <a:r>
              <a:rPr lang="fa-IR" sz="2000" b="1"/>
              <a:t> :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>
                <a:solidFill>
                  <a:srgbClr val="FFFF00"/>
                </a:solidFill>
                <a:latin typeface="Zar"/>
              </a:rPr>
              <a:t>نگهداشت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سرمايه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مالي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/>
              <a:t>: </a:t>
            </a:r>
          </a:p>
          <a:p>
            <a:pPr lvl="0" algn="r"/>
            <a:r>
              <a:rPr lang="fa-IR" sz="2000" b="1">
                <a:latin typeface="Zar"/>
              </a:rPr>
              <a:t>هنگامي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مبلغ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مالي</a:t>
            </a:r>
            <a:r>
              <a:rPr lang="fa-IR" sz="2000" b="1"/>
              <a:t> ( </a:t>
            </a:r>
            <a:r>
              <a:rPr lang="fa-IR" sz="2000" b="1">
                <a:latin typeface="Zar"/>
              </a:rPr>
              <a:t>پولي</a:t>
            </a:r>
            <a:r>
              <a:rPr lang="fa-IR" sz="2000" b="1"/>
              <a:t> ) </a:t>
            </a:r>
            <a:r>
              <a:rPr lang="fa-IR" sz="2000" b="1">
                <a:latin typeface="Zar"/>
              </a:rPr>
              <a:t>خالص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شرکت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پايان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بيش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مبلغ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مالي</a:t>
            </a:r>
            <a:r>
              <a:rPr lang="fa-IR" sz="2000" b="1"/>
              <a:t> ( </a:t>
            </a:r>
            <a:r>
              <a:rPr lang="fa-IR" sz="2000" b="1">
                <a:latin typeface="Zar"/>
              </a:rPr>
              <a:t>پولي</a:t>
            </a:r>
            <a:r>
              <a:rPr lang="fa-IR" sz="2000" b="1"/>
              <a:t> ) </a:t>
            </a:r>
            <a:r>
              <a:rPr lang="fa-IR" sz="2000" b="1">
                <a:latin typeface="Zar"/>
              </a:rPr>
              <a:t>خالص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آغاز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برسد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</a:p>
          <a:p>
            <a:pPr marL="0" lvl="0" indent="0">
              <a:buNone/>
            </a:pPr>
            <a:r>
              <a:rPr lang="fa-IR" sz="2000" b="1"/>
              <a:t> </a:t>
            </a:r>
            <a:r>
              <a:rPr lang="fa-IR" sz="2000" b="1">
                <a:latin typeface="Zar"/>
              </a:rPr>
              <a:t>البته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بدون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درنظر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گرفتن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دريافت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پرداخت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مالکان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شرکت</a:t>
            </a:r>
            <a:r>
              <a:rPr lang="fa-IR" sz="2000" b="1"/>
              <a:t> .</a:t>
            </a:r>
          </a:p>
          <a:p>
            <a:pPr lvl="0" algn="r"/>
            <a:r>
              <a:rPr lang="fa-IR" sz="2000" b="1">
                <a:latin typeface="Zar"/>
              </a:rPr>
              <a:t>اين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ديدگاه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پايه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رويدادهاي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مالي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قرار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دارد</a:t>
            </a:r>
            <a:r>
              <a:rPr lang="fa-IR" sz="2000" b="1"/>
              <a:t> .</a:t>
            </a:r>
          </a:p>
          <a:p>
            <a:pPr lvl="0" algn="r"/>
            <a:r>
              <a:rPr lang="fa-IR" sz="2000" b="1">
                <a:latin typeface="Zar"/>
              </a:rPr>
              <a:t>اين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ديدگاه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سنتي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نگهداشت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سرمايه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مورد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استفاده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حسابداران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</a:t>
            </a:r>
            <a:r>
              <a:rPr lang="fa-IR" sz="2000" b="1"/>
              <a:t> .</a:t>
            </a:r>
          </a:p>
          <a:p>
            <a:pPr lvl="0" algn="r"/>
            <a:endParaRPr lang="fa-IR" sz="2000" b="1"/>
          </a:p>
          <a:p>
            <a:pPr lvl="0" algn="r"/>
            <a:r>
              <a:rPr lang="fa-IR" sz="2000" b="1">
                <a:solidFill>
                  <a:srgbClr val="FFFF00"/>
                </a:solidFill>
                <a:latin typeface="Zar"/>
              </a:rPr>
              <a:t>نگهداشت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سرمايه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فيزيکي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/>
              <a:t>: </a:t>
            </a:r>
          </a:p>
          <a:p>
            <a:pPr lvl="0" algn="r"/>
            <a:r>
              <a:rPr lang="fa-IR" sz="2000" b="1">
                <a:latin typeface="Zar"/>
              </a:rPr>
              <a:t>منظور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بازده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حاصل</a:t>
            </a:r>
            <a:r>
              <a:rPr lang="fa-IR" sz="2000" b="1"/>
              <a:t> ( 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) </a:t>
            </a:r>
            <a:r>
              <a:rPr lang="fa-IR" sz="2000" b="1">
                <a:latin typeface="Zar"/>
              </a:rPr>
              <a:t>زماني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وجود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خواهد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داشت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</a:p>
          <a:p>
            <a:pPr lvl="0"/>
            <a:r>
              <a:rPr lang="fa-IR" sz="2000" b="1">
                <a:latin typeface="Zar"/>
              </a:rPr>
              <a:t>ظرفيت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فيزيکي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واحد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تجاري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نظر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توليد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پايان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بيش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ظرفيت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نظر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توليد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آغاز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دوره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برسد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بدون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نظر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گرفتن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رويدادهاي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مالي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مربوط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مالکان</a:t>
            </a:r>
            <a:r>
              <a:rPr lang="fa-IR" sz="2000" b="1"/>
              <a:t> .</a:t>
            </a:r>
          </a:p>
          <a:p>
            <a:pPr lvl="0" algn="r"/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ديدگاه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فقط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پس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جايگزيني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فيزيکي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عملياتي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شناسايي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خواهد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شد</a:t>
            </a:r>
            <a:r>
              <a:rPr lang="fa-IR" sz="2000" b="1"/>
              <a:t> 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0" y="1143000"/>
            <a:ext cx="8991600" cy="5562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1600" b="1">
                <a:latin typeface="Zar"/>
              </a:rPr>
              <a:t>مفهوم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نگهداشت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سرمايه</a:t>
            </a:r>
            <a:r>
              <a:rPr lang="fa-IR" sz="1600" b="1"/>
              <a:t> :</a:t>
            </a:r>
          </a:p>
          <a:p>
            <a:pPr lvl="0" algn="r"/>
            <a:r>
              <a:rPr lang="fa-IR" sz="1600" b="1">
                <a:latin typeface="Zar"/>
              </a:rPr>
              <a:t>براي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نگهداري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سرمايه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دو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معني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وجود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دارد</a:t>
            </a:r>
            <a:r>
              <a:rPr lang="fa-IR" sz="1600" b="1"/>
              <a:t> :</a:t>
            </a:r>
          </a:p>
          <a:p>
            <a:pPr marL="0" lvl="0" indent="0" algn="r">
              <a:buNone/>
            </a:pPr>
            <a:endParaRPr lang="fa-IR" sz="1600" b="1"/>
          </a:p>
          <a:p>
            <a:pPr marL="0" lvl="0" indent="0" algn="r">
              <a:buNone/>
            </a:pPr>
            <a:endParaRPr lang="fa-IR" sz="1600" b="1"/>
          </a:p>
          <a:p>
            <a:pPr lvl="0" algn="r"/>
            <a:r>
              <a:rPr lang="fa-IR" sz="1600" b="1">
                <a:latin typeface="Zar"/>
              </a:rPr>
              <a:t>نگهداشت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سرمايه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مالي</a:t>
            </a:r>
            <a:r>
              <a:rPr lang="fa-IR" sz="1600" b="1"/>
              <a:t> : </a:t>
            </a:r>
          </a:p>
          <a:p>
            <a:pPr lvl="0" algn="r"/>
            <a:r>
              <a:rPr lang="fa-IR" sz="1600" b="1">
                <a:latin typeface="Zar"/>
              </a:rPr>
              <a:t>هنگامي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که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مبلغ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مالي</a:t>
            </a:r>
            <a:r>
              <a:rPr lang="fa-IR" sz="1600" b="1"/>
              <a:t> ( </a:t>
            </a:r>
            <a:r>
              <a:rPr lang="fa-IR" sz="1600" b="1">
                <a:latin typeface="Zar"/>
              </a:rPr>
              <a:t>پولي</a:t>
            </a:r>
            <a:r>
              <a:rPr lang="fa-IR" sz="1600" b="1"/>
              <a:t> ) </a:t>
            </a:r>
            <a:r>
              <a:rPr lang="fa-IR" sz="1600" b="1" u="sng">
                <a:latin typeface="Zar"/>
              </a:rPr>
              <a:t>خالص</a:t>
            </a:r>
            <a:r>
              <a:rPr lang="fa-IR" sz="1600" b="1" u="sng"/>
              <a:t> </a:t>
            </a:r>
            <a:r>
              <a:rPr lang="fa-IR" sz="1600" b="1" u="sng">
                <a:latin typeface="Zar"/>
              </a:rPr>
              <a:t>دارايي</a:t>
            </a:r>
            <a:r>
              <a:rPr lang="fa-IR" sz="1600" b="1" u="sng"/>
              <a:t> </a:t>
            </a:r>
            <a:r>
              <a:rPr lang="fa-IR" sz="1600" b="1" u="sng">
                <a:latin typeface="Zar"/>
              </a:rPr>
              <a:t>ه</a:t>
            </a:r>
            <a:r>
              <a:rPr lang="fa-IR" sz="1600" b="1">
                <a:latin typeface="Zar"/>
              </a:rPr>
              <a:t>اي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شرکت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در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پايان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دوره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،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به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بيش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از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مبلغ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مالي</a:t>
            </a:r>
            <a:r>
              <a:rPr lang="fa-IR" sz="1600" b="1"/>
              <a:t> ( </a:t>
            </a:r>
            <a:r>
              <a:rPr lang="fa-IR" sz="1600" b="1">
                <a:latin typeface="Zar"/>
              </a:rPr>
              <a:t>پولي</a:t>
            </a:r>
            <a:r>
              <a:rPr lang="fa-IR" sz="1600" b="1"/>
              <a:t> ) </a:t>
            </a:r>
            <a:r>
              <a:rPr lang="fa-IR" sz="1600" b="1">
                <a:latin typeface="Zar"/>
              </a:rPr>
              <a:t>خالص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دارايي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ها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در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آغاز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دوره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برسد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،</a:t>
            </a:r>
          </a:p>
          <a:p>
            <a:pPr marL="0" lvl="0" indent="0">
              <a:buNone/>
            </a:pPr>
            <a:r>
              <a:rPr lang="fa-IR" sz="1600" b="1"/>
              <a:t> </a:t>
            </a:r>
            <a:r>
              <a:rPr lang="fa-IR" sz="1600" b="1">
                <a:latin typeface="Zar"/>
              </a:rPr>
              <a:t>البته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بدون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درنظر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گرفتن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دريافت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يا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پرداخت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به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مالکان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شرکت</a:t>
            </a:r>
            <a:r>
              <a:rPr lang="fa-IR" sz="1600" b="1"/>
              <a:t> .</a:t>
            </a:r>
          </a:p>
          <a:p>
            <a:pPr marL="0" lvl="0" indent="0">
              <a:buNone/>
            </a:pPr>
            <a:endParaRPr lang="fa-IR" sz="1600" b="1"/>
          </a:p>
          <a:p>
            <a:pPr marL="0" lvl="0" indent="0" algn="r">
              <a:buNone/>
            </a:pPr>
            <a:r>
              <a:rPr lang="fa-IR" sz="1600" b="1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1600" b="1">
                <a:solidFill>
                  <a:srgbClr val="FFFF00"/>
                </a:solidFill>
              </a:rPr>
              <a:t> :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انتظارات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مربوط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به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قدرت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کسب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آينده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ي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خالص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ها</a:t>
            </a:r>
            <a:r>
              <a:rPr lang="fa-IR" sz="1600" b="1">
                <a:solidFill>
                  <a:srgbClr val="FFFF00"/>
                </a:solidFill>
              </a:rPr>
              <a:t> </a:t>
            </a:r>
          </a:p>
          <a:p>
            <a:pPr lvl="0" algn="r"/>
            <a:endParaRPr lang="fa-IR" sz="1600" b="1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endParaRPr lang="fa-IR" sz="1600" b="1">
              <a:solidFill>
                <a:srgbClr val="FFFF00"/>
              </a:solidFill>
            </a:endParaRPr>
          </a:p>
          <a:p>
            <a:pPr lvl="0" algn="r"/>
            <a:r>
              <a:rPr lang="fa-IR" sz="1600" b="1">
                <a:latin typeface="Zar"/>
              </a:rPr>
              <a:t>نگهداشت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سرمايه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فيزيکي</a:t>
            </a:r>
            <a:r>
              <a:rPr lang="fa-IR" sz="1600" b="1"/>
              <a:t> : </a:t>
            </a:r>
          </a:p>
          <a:p>
            <a:pPr lvl="0" algn="r"/>
            <a:r>
              <a:rPr lang="fa-IR" sz="1600" b="1">
                <a:latin typeface="Zar"/>
              </a:rPr>
              <a:t>منظور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اين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است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که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بازده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حاصل</a:t>
            </a:r>
            <a:r>
              <a:rPr lang="fa-IR" sz="1600" b="1"/>
              <a:t> ( </a:t>
            </a:r>
            <a:r>
              <a:rPr lang="fa-IR" sz="1600" b="1">
                <a:latin typeface="Zar"/>
              </a:rPr>
              <a:t>سود</a:t>
            </a:r>
            <a:r>
              <a:rPr lang="fa-IR" sz="1600" b="1"/>
              <a:t> ) </a:t>
            </a:r>
            <a:r>
              <a:rPr lang="fa-IR" sz="1600" b="1">
                <a:latin typeface="Zar"/>
              </a:rPr>
              <a:t>زماني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وجود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خواهد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داشت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که</a:t>
            </a:r>
            <a:r>
              <a:rPr lang="fa-IR" sz="1600" b="1"/>
              <a:t> </a:t>
            </a:r>
          </a:p>
          <a:p>
            <a:pPr lvl="0"/>
            <a:r>
              <a:rPr lang="fa-IR" sz="1600" b="1" u="sng">
                <a:latin typeface="Zar"/>
              </a:rPr>
              <a:t>ظرفيت</a:t>
            </a:r>
            <a:r>
              <a:rPr lang="fa-IR" sz="1600" b="1" u="sng"/>
              <a:t> </a:t>
            </a:r>
            <a:r>
              <a:rPr lang="fa-IR" sz="1600" b="1" u="sng">
                <a:latin typeface="Zar"/>
              </a:rPr>
              <a:t>فيزيکي</a:t>
            </a:r>
            <a:r>
              <a:rPr lang="fa-IR" sz="1600" b="1" u="sng"/>
              <a:t> </a:t>
            </a:r>
            <a:r>
              <a:rPr lang="fa-IR" sz="1600" b="1" u="sng">
                <a:latin typeface="Zar"/>
              </a:rPr>
              <a:t>واحد</a:t>
            </a:r>
            <a:r>
              <a:rPr lang="fa-IR" sz="1600" b="1" u="sng"/>
              <a:t> </a:t>
            </a:r>
            <a:r>
              <a:rPr lang="fa-IR" sz="1600" b="1" u="sng">
                <a:latin typeface="Zar"/>
              </a:rPr>
              <a:t>تجاري</a:t>
            </a:r>
            <a:r>
              <a:rPr lang="fa-IR" sz="1600" b="1" u="sng"/>
              <a:t> </a:t>
            </a:r>
            <a:r>
              <a:rPr lang="fa-IR" sz="1600" b="1">
                <a:latin typeface="Zar"/>
              </a:rPr>
              <a:t>از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نظر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توليد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در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پايان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دوره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،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به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بيش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از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ظرفيت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آن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از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نظر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توليد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در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آغاز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دوره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برسد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،</a:t>
            </a:r>
            <a:r>
              <a:rPr lang="fa-IR" sz="1600" b="1"/>
              <a:t> </a:t>
            </a:r>
          </a:p>
          <a:p>
            <a:pPr lvl="0"/>
            <a:r>
              <a:rPr lang="fa-IR" sz="1600" b="1">
                <a:latin typeface="Zar"/>
              </a:rPr>
              <a:t>بدون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در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نظر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گرفتن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رويدادهاي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مالي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مربوط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به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مالکان</a:t>
            </a:r>
            <a:r>
              <a:rPr lang="fa-IR" sz="1600" b="1"/>
              <a:t> .</a:t>
            </a:r>
          </a:p>
          <a:p>
            <a:pPr lvl="0"/>
            <a:endParaRPr lang="fa-IR" sz="1600" b="1"/>
          </a:p>
          <a:p>
            <a:pPr marL="0" lvl="0" indent="0" algn="r">
              <a:buNone/>
            </a:pPr>
            <a:r>
              <a:rPr lang="fa-IR" sz="1600" b="1">
                <a:solidFill>
                  <a:srgbClr val="FFFF00"/>
                </a:solidFill>
                <a:latin typeface="Zar"/>
              </a:rPr>
              <a:t>ظرفيت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توليد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فيزيکي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در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هر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لحظه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از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زمان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برابر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است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با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خالص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بکار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گرفته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براي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ايجاد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1600" b="1">
                <a:solidFill>
                  <a:srgbClr val="FFFF00"/>
                </a:solidFill>
              </a:rPr>
              <a:t> .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28600" y="1143000"/>
            <a:ext cx="8763000" cy="5562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just"/>
            <a:r>
              <a:rPr lang="fa-IR" sz="3600" b="1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3600" b="1">
                <a:solidFill>
                  <a:srgbClr val="FFFF00"/>
                </a:solidFill>
              </a:rPr>
              <a:t> </a:t>
            </a:r>
            <a:r>
              <a:rPr lang="fa-IR" sz="3600" b="1">
                <a:solidFill>
                  <a:srgbClr val="FFFF00"/>
                </a:solidFill>
                <a:latin typeface="Zar"/>
              </a:rPr>
              <a:t>ادواردز</a:t>
            </a:r>
            <a:r>
              <a:rPr lang="fa-IR" sz="3600" b="1">
                <a:solidFill>
                  <a:srgbClr val="FFFF00"/>
                </a:solidFill>
              </a:rPr>
              <a:t> </a:t>
            </a:r>
            <a:r>
              <a:rPr lang="fa-IR" sz="3600" b="1">
                <a:solidFill>
                  <a:srgbClr val="FFFF00"/>
                </a:solidFill>
                <a:latin typeface="Zar"/>
              </a:rPr>
              <a:t>و</a:t>
            </a:r>
            <a:r>
              <a:rPr lang="fa-IR" sz="3600" b="1">
                <a:solidFill>
                  <a:srgbClr val="FFFF00"/>
                </a:solidFill>
              </a:rPr>
              <a:t> </a:t>
            </a:r>
            <a:r>
              <a:rPr lang="fa-IR" sz="3600" b="1">
                <a:solidFill>
                  <a:srgbClr val="FFFF00"/>
                </a:solidFill>
                <a:latin typeface="Zar"/>
              </a:rPr>
              <a:t>بل</a:t>
            </a:r>
            <a:r>
              <a:rPr lang="fa-IR" sz="3600" b="1">
                <a:solidFill>
                  <a:srgbClr val="FFFF00"/>
                </a:solidFill>
              </a:rPr>
              <a:t> :</a:t>
            </a:r>
          </a:p>
          <a:p>
            <a:pPr lvl="0" algn="just"/>
            <a:endParaRPr lang="fa-IR" sz="3600" b="1">
              <a:solidFill>
                <a:srgbClr val="FFFF00"/>
              </a:solidFill>
            </a:endParaRPr>
          </a:p>
          <a:p>
            <a:pPr lvl="0" algn="just"/>
            <a:r>
              <a:rPr lang="fa-IR" sz="2400" b="1">
                <a:latin typeface="Zar"/>
              </a:rPr>
              <a:t>قيمتي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زمان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کنوني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ثبت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اين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امکان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بوجود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آورد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از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طريق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تفکيک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زيان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حاصل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از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نگهداشت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دارايي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عملياتي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درباره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مديريت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قضاوت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نماييم</a:t>
            </a:r>
            <a:r>
              <a:rPr lang="fa-IR" sz="2400" b="1"/>
              <a:t>.</a:t>
            </a:r>
          </a:p>
          <a:p>
            <a:pPr marL="0" lvl="0" indent="0" algn="just">
              <a:buNone/>
            </a:pPr>
            <a:endParaRPr lang="fa-IR" sz="2400" b="1"/>
          </a:p>
          <a:p>
            <a:pPr lvl="0" algn="just"/>
            <a:r>
              <a:rPr lang="fa-IR" sz="2400" b="1">
                <a:latin typeface="Zar"/>
              </a:rPr>
              <a:t>با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فرض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تداوم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عمليات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تفکيک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( </a:t>
            </a:r>
            <a:r>
              <a:rPr lang="fa-IR" sz="2400" b="1">
                <a:latin typeface="Zar"/>
              </a:rPr>
              <a:t>زيان</a:t>
            </a:r>
            <a:r>
              <a:rPr lang="fa-IR" sz="2400" b="1"/>
              <a:t> ) </a:t>
            </a:r>
            <a:r>
              <a:rPr lang="fa-IR" sz="2400" b="1">
                <a:latin typeface="Zar"/>
              </a:rPr>
              <a:t>عملياتي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( </a:t>
            </a:r>
            <a:r>
              <a:rPr lang="fa-IR" sz="2400" b="1">
                <a:latin typeface="Zar"/>
              </a:rPr>
              <a:t>زيان</a:t>
            </a:r>
            <a:r>
              <a:rPr lang="fa-IR" sz="2400" b="1"/>
              <a:t> ) </a:t>
            </a:r>
            <a:r>
              <a:rPr lang="fa-IR" sz="2400" b="1">
                <a:latin typeface="Zar"/>
              </a:rPr>
              <a:t>حاصل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از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نگهداشت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دارايي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اجازه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دهد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واحد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تجاري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را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دوره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بلندمدت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مورد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ارزيابي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قرار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دهيم</a:t>
            </a:r>
            <a:r>
              <a:rPr lang="fa-IR" sz="2400" b="1"/>
              <a:t> .</a:t>
            </a:r>
          </a:p>
          <a:p>
            <a:pPr marL="0" lvl="0" indent="0" algn="just">
              <a:buNone/>
            </a:pPr>
            <a:endParaRPr lang="fa-IR" sz="2400" b="1"/>
          </a:p>
          <a:p>
            <a:pPr lvl="0" algn="just"/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توان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سودهاي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قابل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کنترل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جاري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را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مقايسه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عواملي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طول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زمان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عمليات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اثر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گذارند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ولي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وراي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کنترل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مديريت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هستند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مورد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ارزيابي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قرار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داد</a:t>
            </a:r>
            <a:r>
              <a:rPr lang="fa-IR" sz="2400" b="1"/>
              <a:t> 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28600" y="1143000"/>
            <a:ext cx="8763000" cy="5562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endParaRPr/>
          </a:p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endParaRPr lang="fa-IR" sz="3600">
              <a:solidFill>
                <a:srgbClr val="FFFF00"/>
              </a:solidFill>
            </a:endParaRPr>
          </a:p>
          <a:p>
            <a:pPr lvl="0" algn="r"/>
            <a:r>
              <a:rPr sz="3600"/>
              <a:t> </a:t>
            </a:r>
            <a:r>
              <a:rPr lang="fa-IR" sz="3600"/>
              <a:t>1_</a:t>
            </a:r>
            <a:r>
              <a:rPr lang="fa-IR" sz="3600">
                <a:latin typeface="Zar"/>
              </a:rPr>
              <a:t>هزينه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هاي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جايگزيني</a:t>
            </a:r>
          </a:p>
          <a:p>
            <a:pPr lvl="0" algn="r"/>
            <a:r>
              <a:rPr lang="fa-IR" sz="3600"/>
              <a:t>2_</a:t>
            </a:r>
            <a:r>
              <a:rPr lang="fa-IR" sz="3600">
                <a:latin typeface="Zar"/>
              </a:rPr>
              <a:t>ارزش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خروجي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يا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قيمت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فروش</a:t>
            </a:r>
          </a:p>
          <a:p>
            <a:pPr lvl="0" algn="r"/>
            <a:r>
              <a:rPr lang="fa-IR" sz="3600"/>
              <a:t>3_</a:t>
            </a:r>
            <a:r>
              <a:rPr lang="fa-IR" sz="3600">
                <a:latin typeface="Zar"/>
              </a:rPr>
              <a:t>جريان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نقدي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تنزيل</a:t>
            </a:r>
            <a:r>
              <a:rPr lang="fa-IR" sz="3600"/>
              <a:t> </a:t>
            </a:r>
            <a:r>
              <a:rPr lang="fa-IR" sz="3600">
                <a:latin typeface="Zar"/>
              </a:rPr>
              <a:t>شده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28600" y="1143000"/>
            <a:ext cx="8763000" cy="5562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endParaRPr/>
          </a:p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</a:rPr>
              <a:t>1_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هزينه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جايگزيني</a:t>
            </a:r>
          </a:p>
          <a:p>
            <a:pPr marL="0" lvl="0" indent="0" algn="r">
              <a:buNone/>
            </a:pPr>
            <a:endParaRPr lang="fa-IR" sz="3600">
              <a:solidFill>
                <a:srgbClr val="FFFF00"/>
              </a:solidFill>
              <a:latin typeface="Zar"/>
            </a:endParaRPr>
          </a:p>
          <a:p>
            <a:pPr lvl="0" algn="just"/>
            <a:r>
              <a:rPr lang="fa-IR" sz="2800">
                <a:latin typeface="Zar"/>
              </a:rPr>
              <a:t>هزينه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هاي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جايگزيني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،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معياري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از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هزينه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بدست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مي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دهند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که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مي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توان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بدان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وسيله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ظرفيت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عملياتي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کنوني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را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جايگزين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کرد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و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از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اين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رو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وسيله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اي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است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براي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ارزيابي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و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تعيين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مبلغي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را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که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مي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توان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به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سهامداران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پرداخت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کرد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و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ظرفيت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توليدي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را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در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همان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سطح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نگه</a:t>
            </a:r>
            <a:r>
              <a:rPr lang="fa-IR" sz="2800"/>
              <a:t> </a:t>
            </a:r>
            <a:r>
              <a:rPr lang="fa-IR" sz="2800">
                <a:latin typeface="Zar"/>
              </a:rPr>
              <a:t>داشت</a:t>
            </a:r>
            <a:r>
              <a:rPr lang="fa-IR" sz="2800"/>
              <a:t>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28600" y="1143000"/>
            <a:ext cx="8763000" cy="5181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</a:rPr>
              <a:t>1_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هزينه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جايگزيني</a:t>
            </a:r>
          </a:p>
          <a:p>
            <a:pPr lvl="0" algn="just"/>
            <a:r>
              <a:rPr lang="fa-IR" sz="1800" b="1">
                <a:latin typeface="Zar"/>
              </a:rPr>
              <a:t>هزينه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هاي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جايگزيني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معياري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از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هزينه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بدست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دهند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توان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بدان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وسيله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ظرفيت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عملياتي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کنوني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جايگزين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کرد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از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وسيله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است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براي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ارزيابي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تعيين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مبلغي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توان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سهامداران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پرداخت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کرد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ظرفيت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توليدي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همان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سطح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نگه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داشت</a:t>
            </a:r>
            <a:r>
              <a:rPr lang="fa-IR" sz="1800" b="1"/>
              <a:t> .</a:t>
            </a:r>
          </a:p>
          <a:p>
            <a:pPr lvl="0" algn="r"/>
            <a:endParaRPr lang="fa-IR" sz="1800" b="1"/>
          </a:p>
          <a:p>
            <a:pPr lvl="0" algn="r"/>
            <a:r>
              <a:rPr lang="fa-IR">
                <a:solidFill>
                  <a:srgbClr val="FFFF00"/>
                </a:solidFill>
                <a:latin typeface="Zar"/>
              </a:rPr>
              <a:t>مسائل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مربوط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به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تعيين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هزينه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ي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جايگزيني</a:t>
            </a:r>
            <a:r>
              <a:rPr lang="fa-IR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lang="fa-IR" sz="1800" b="1"/>
              <a:t>1_ </a:t>
            </a:r>
            <a:r>
              <a:rPr lang="fa-IR" sz="1800" b="1">
                <a:latin typeface="Zar"/>
              </a:rPr>
              <a:t>تعيين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هزينه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جايگزيني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موجودي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کالا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برخي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از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ساير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دارايي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راحتي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انجام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شود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ولي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تعداد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زيادي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از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دارايي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مثل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کارخانه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يا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واحد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توليدي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هيچ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بازار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مشخصي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ندارد</a:t>
            </a:r>
            <a:r>
              <a:rPr lang="fa-IR" sz="1800" b="1"/>
              <a:t> .</a:t>
            </a:r>
          </a:p>
          <a:p>
            <a:pPr lvl="0" algn="r"/>
            <a:endParaRPr lang="fa-IR" sz="1800" b="1"/>
          </a:p>
          <a:p>
            <a:pPr lvl="0" algn="r"/>
            <a:r>
              <a:rPr lang="fa-IR" sz="1800" b="1"/>
              <a:t>2_ </a:t>
            </a:r>
            <a:r>
              <a:rPr lang="fa-IR" sz="1800" b="1">
                <a:latin typeface="Zar"/>
              </a:rPr>
              <a:t>خريد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تواند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بصورت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تقريب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هزينه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جايگزيني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تعيين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نمايد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البته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زماني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تغييرات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قيمت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دارايي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مربوطه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همانند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ساير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درآمد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صنعت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باشد</a:t>
            </a:r>
            <a:r>
              <a:rPr lang="fa-IR" sz="1800" b="1"/>
              <a:t> .</a:t>
            </a:r>
          </a:p>
          <a:p>
            <a:pPr lvl="0" algn="r"/>
            <a:endParaRPr lang="fa-IR" sz="1800" b="1"/>
          </a:p>
          <a:p>
            <a:pPr lvl="0" algn="r"/>
            <a:r>
              <a:rPr lang="fa-IR" sz="1800" b="1"/>
              <a:t>3_ </a:t>
            </a:r>
            <a:r>
              <a:rPr lang="fa-IR" sz="1800" b="1">
                <a:latin typeface="Zar"/>
              </a:rPr>
              <a:t>مسئله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مهم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اثرگذار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بودن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عددي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است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رابطه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ارزش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دارايي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ثبت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شود</a:t>
            </a:r>
            <a:r>
              <a:rPr lang="fa-IR" sz="2400"/>
              <a:t>.</a:t>
            </a:r>
          </a:p>
          <a:p>
            <a:pPr lvl="0" algn="r"/>
            <a:endParaRPr lang="fa-IR" sz="24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28600" y="1143000"/>
            <a:ext cx="8763000" cy="5181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</a:rPr>
              <a:t>1_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هزينه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جايگزيني</a:t>
            </a:r>
          </a:p>
          <a:p>
            <a:pPr lvl="0" algn="just"/>
            <a:r>
              <a:rPr lang="fa-IR" sz="1800" b="1">
                <a:latin typeface="Zar"/>
              </a:rPr>
              <a:t>هزينه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هاي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جايگزيني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معياري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از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هزينه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بدست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دهند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توان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بدان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وسيله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ظرفيت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عملياتي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کنوني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جايگزين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کرد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از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وسيله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است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براي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ارزيابي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تعيين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مبلغي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توان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سهامداران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پرداخت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کرد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ظرفيت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توليدي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همان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سطح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نگه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داشت</a:t>
            </a:r>
            <a:r>
              <a:rPr lang="fa-IR" sz="1800" b="1"/>
              <a:t> .</a:t>
            </a:r>
          </a:p>
          <a:p>
            <a:pPr lvl="0" algn="r"/>
            <a:endParaRPr lang="fa-IR" sz="1800" b="1"/>
          </a:p>
          <a:p>
            <a:pPr lvl="0" algn="r"/>
            <a:r>
              <a:rPr lang="fa-IR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استرلينگ</a:t>
            </a:r>
            <a:r>
              <a:rPr lang="fa-IR">
                <a:solidFill>
                  <a:srgbClr val="FFFF00"/>
                </a:solidFill>
              </a:rPr>
              <a:t>:</a:t>
            </a:r>
          </a:p>
          <a:p>
            <a:pPr lvl="0" algn="just"/>
            <a:r>
              <a:rPr lang="fa-IR" sz="2000" b="1"/>
              <a:t>1_</a:t>
            </a:r>
            <a:r>
              <a:rPr lang="fa-IR" sz="2000" b="1">
                <a:latin typeface="Zar"/>
              </a:rPr>
              <a:t>تنها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زماني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مبلغ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وارده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بابت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متعلق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شرکت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نيست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تواند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مهم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اثرگذار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باشد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شرکت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صدد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خريد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باشد</a:t>
            </a:r>
            <a:r>
              <a:rPr lang="fa-IR" sz="2000" b="1"/>
              <a:t> .</a:t>
            </a:r>
          </a:p>
          <a:p>
            <a:pPr lvl="0" algn="just"/>
            <a:r>
              <a:rPr lang="fa-IR" sz="2000" b="1"/>
              <a:t>2_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مورد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متعلق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شرکت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آنجا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تحت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تملک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واحد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تجاري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تنها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زماني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فروش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برسد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ديگري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براي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جايگزيني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خريداري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مبلغي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عنوان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ارزش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جايگزيني</a:t>
            </a:r>
            <a:r>
              <a:rPr lang="fa-IR" sz="2000" b="1"/>
              <a:t> ( </a:t>
            </a:r>
            <a:r>
              <a:rPr lang="fa-IR" sz="2000" b="1">
                <a:latin typeface="Zar"/>
              </a:rPr>
              <a:t>بنا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حدس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گمان</a:t>
            </a:r>
            <a:r>
              <a:rPr lang="fa-IR" sz="2000" b="1"/>
              <a:t> ) </a:t>
            </a:r>
            <a:r>
              <a:rPr lang="fa-IR" sz="2000" b="1">
                <a:latin typeface="Zar"/>
              </a:rPr>
              <a:t>ثبت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نمايد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تواند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مهم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و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اثرگذار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باشد</a:t>
            </a:r>
            <a:r>
              <a:rPr lang="fa-IR" sz="2000" b="1"/>
              <a:t> .</a:t>
            </a:r>
          </a:p>
          <a:p>
            <a:pPr lvl="0" algn="just"/>
            <a:r>
              <a:rPr lang="fa-IR" sz="2000" b="1"/>
              <a:t>3_</a:t>
            </a:r>
            <a:r>
              <a:rPr lang="fa-IR" sz="2000" b="1">
                <a:latin typeface="Zar"/>
              </a:rPr>
              <a:t>هزينه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جايگزيني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کنوني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شرکت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تواند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ظرفيت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تعيين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نمايد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مديريت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بتواند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رابطه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خريد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نگهداري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فروش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مورد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تصميم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بگيرد</a:t>
            </a:r>
            <a:r>
              <a:rPr lang="fa-IR" sz="2000" b="1"/>
              <a:t> .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28600" y="1143000"/>
            <a:ext cx="8763000" cy="54864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</a:rPr>
              <a:t>1_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هزينه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جايگزيني</a:t>
            </a:r>
          </a:p>
          <a:p>
            <a:pPr lvl="0" algn="just"/>
            <a:r>
              <a:rPr lang="fa-IR" sz="1800" b="1">
                <a:latin typeface="Zar"/>
              </a:rPr>
              <a:t>هزينه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هاي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جايگزيني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،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معياري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از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هزينه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بدست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دهند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توان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بدان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وسيله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ظرفيت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عملياتي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کنوني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جايگزين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کرد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از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وسيله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است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براي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ارزيابي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تعيين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مبلغي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مي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توان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به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سهامداران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پرداخت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کرد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و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ظرفيت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توليدي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را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در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همان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سطح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نگه</a:t>
            </a:r>
            <a:r>
              <a:rPr lang="fa-IR" sz="1800" b="1"/>
              <a:t> </a:t>
            </a:r>
            <a:r>
              <a:rPr lang="fa-IR" sz="1800" b="1">
                <a:latin typeface="Zar"/>
              </a:rPr>
              <a:t>داشت</a:t>
            </a:r>
            <a:r>
              <a:rPr lang="fa-IR" sz="1800" b="1"/>
              <a:t> .</a:t>
            </a:r>
          </a:p>
          <a:p>
            <a:pPr lvl="0" algn="r"/>
            <a:endParaRPr lang="fa-IR" sz="1800" b="1"/>
          </a:p>
          <a:p>
            <a:pPr lvl="0" algn="r"/>
            <a:r>
              <a:rPr lang="fa-IR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استرلينگ</a:t>
            </a:r>
            <a:r>
              <a:rPr lang="fa-IR">
                <a:solidFill>
                  <a:srgbClr val="FFFF00"/>
                </a:solidFill>
              </a:rPr>
              <a:t>:</a:t>
            </a:r>
          </a:p>
          <a:p>
            <a:pPr lvl="0" algn="just"/>
            <a:endParaRPr lang="fa-IR">
              <a:solidFill>
                <a:srgbClr val="FFFF00"/>
              </a:solidFill>
            </a:endParaRPr>
          </a:p>
          <a:p>
            <a:pPr lvl="0" algn="just"/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طور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کلي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باور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که</a:t>
            </a:r>
          </a:p>
          <a:p>
            <a:pPr lvl="0" algn="ctr"/>
            <a:endParaRPr lang="fa-IR" sz="2000" b="1">
              <a:latin typeface="Zar"/>
            </a:endParaRPr>
          </a:p>
          <a:p>
            <a:pPr lvl="0" algn="ctr"/>
            <a:r>
              <a:rPr lang="fa-IR" sz="2400" b="1"/>
              <a:t> </a:t>
            </a:r>
            <a:r>
              <a:rPr lang="fa-IR" sz="2400" b="1">
                <a:latin typeface="Zar"/>
              </a:rPr>
              <a:t>توانايي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شرکت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بدان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اندازه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نيست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که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بتواند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تصميمات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خود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را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مورد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ارزش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دارايي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ها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،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بر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مبناي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خالص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ارزش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فعلي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آنها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اتخاذ</a:t>
            </a:r>
            <a:r>
              <a:rPr lang="fa-IR" sz="2400" b="1"/>
              <a:t> </a:t>
            </a:r>
            <a:r>
              <a:rPr lang="fa-IR" sz="2400" b="1">
                <a:latin typeface="Zar"/>
              </a:rPr>
              <a:t>نمايد</a:t>
            </a:r>
            <a:r>
              <a:rPr lang="fa-IR" sz="2400" b="1"/>
              <a:t> 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28600" y="1143000"/>
            <a:ext cx="8763000" cy="54102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</a:rPr>
              <a:t>2_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خروجي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يا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قيمت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فروش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just"/>
            <a:r>
              <a:rPr lang="fa-IR" sz="2400">
                <a:latin typeface="Zar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اين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روش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توجه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لحظه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فروش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،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قيمت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هر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دارايي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برآورد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شود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،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مشروط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آن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شرکت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تصميم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فروش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آن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بگيرد</a:t>
            </a:r>
            <a:r>
              <a:rPr lang="fa-IR" sz="2400"/>
              <a:t> . </a:t>
            </a:r>
            <a:r>
              <a:rPr lang="fa-IR" sz="2400">
                <a:latin typeface="Zar"/>
              </a:rPr>
              <a:t>براي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تعيين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معادل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نقدي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فروش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فرض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اين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است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دارايي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روال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عادي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فروخته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خواهد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و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شرکت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الزام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ندارد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دارايي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هاي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خود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،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چوب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حراج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بزند</a:t>
            </a:r>
            <a:r>
              <a:rPr lang="fa-IR" sz="2400"/>
              <a:t> .</a:t>
            </a:r>
          </a:p>
          <a:p>
            <a:pPr marL="0" lvl="0" indent="0" algn="r">
              <a:buNone/>
            </a:pPr>
            <a:endParaRPr lang="fa-IR" sz="2400"/>
          </a:p>
          <a:p>
            <a:pPr lvl="0" algn="just"/>
            <a:r>
              <a:rPr lang="fa-IR" sz="2000" b="1">
                <a:latin typeface="Zar"/>
              </a:rPr>
              <a:t>نکته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مهم</a:t>
            </a:r>
            <a:r>
              <a:rPr lang="fa-IR" sz="2000" b="1"/>
              <a:t> :</a:t>
            </a:r>
          </a:p>
          <a:p>
            <a:pPr lvl="0" algn="just"/>
            <a:r>
              <a:rPr lang="fa-IR" sz="2000" b="1">
                <a:latin typeface="Zar"/>
              </a:rPr>
              <a:t>کاربرد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روش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ارزش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خروجي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قيمت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فروش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ديدگاه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ثبت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درآمدها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اصل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تحقق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بخشيدن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رويدادهاي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مالي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رعايت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نمي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شود</a:t>
            </a:r>
            <a:r>
              <a:rPr lang="fa-IR" sz="2000" b="1"/>
              <a:t> . </a:t>
            </a:r>
          </a:p>
          <a:p>
            <a:pPr lvl="0" algn="just"/>
            <a:r>
              <a:rPr lang="fa-IR" sz="2000" b="1">
                <a:latin typeface="Zar"/>
              </a:rPr>
              <a:t>چون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يا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زيان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ناشي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از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نگهداري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دارايي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بايد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در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همان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لحظه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شناسايي</a:t>
            </a:r>
            <a:r>
              <a:rPr lang="fa-IR" sz="2000" b="1"/>
              <a:t> ( </a:t>
            </a:r>
            <a:r>
              <a:rPr lang="fa-IR" sz="2000" b="1">
                <a:latin typeface="Zar"/>
              </a:rPr>
              <a:t>ثبت</a:t>
            </a:r>
            <a:r>
              <a:rPr lang="fa-IR" sz="2000" b="1"/>
              <a:t> ) </a:t>
            </a:r>
            <a:r>
              <a:rPr lang="fa-IR" sz="2000" b="1">
                <a:latin typeface="Zar"/>
              </a:rPr>
              <a:t>شود</a:t>
            </a:r>
            <a:r>
              <a:rPr lang="fa-IR" sz="2000" b="1"/>
              <a:t> . </a:t>
            </a:r>
          </a:p>
          <a:p>
            <a:pPr lvl="0" algn="just"/>
            <a:r>
              <a:rPr lang="fa-IR" sz="2000" b="1">
                <a:latin typeface="Zar"/>
              </a:rPr>
              <a:t>براي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شناسايي</a:t>
            </a:r>
            <a:r>
              <a:rPr lang="fa-IR" sz="2000" b="1"/>
              <a:t> ( </a:t>
            </a:r>
            <a:r>
              <a:rPr lang="fa-IR" sz="2000" b="1">
                <a:latin typeface="Zar"/>
              </a:rPr>
              <a:t>ثبت</a:t>
            </a:r>
            <a:r>
              <a:rPr lang="fa-IR" sz="2000" b="1"/>
              <a:t> ) </a:t>
            </a:r>
            <a:r>
              <a:rPr lang="fa-IR" sz="2000" b="1">
                <a:latin typeface="Zar"/>
              </a:rPr>
              <a:t>سود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خالص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لحظه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تعيين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کننده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همان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لحظه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ي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خريد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است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،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نه</a:t>
            </a:r>
            <a:r>
              <a:rPr lang="fa-IR" sz="2000" b="1"/>
              <a:t> </a:t>
            </a:r>
            <a:r>
              <a:rPr lang="fa-IR" sz="2000" b="1">
                <a:latin typeface="Zar"/>
              </a:rPr>
              <a:t>فروش</a:t>
            </a:r>
            <a:r>
              <a:rPr lang="fa-IR" sz="2000" b="1"/>
              <a:t> 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52400" y="1143000"/>
            <a:ext cx="8839200" cy="5562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</a:rPr>
              <a:t>2_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خروجي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يا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قيمت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فروش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marL="0" lvl="0" indent="0" algn="r">
              <a:buNone/>
            </a:pPr>
            <a:endParaRPr lang="fa-IR" sz="3600">
              <a:solidFill>
                <a:srgbClr val="FFFF00"/>
              </a:solidFill>
            </a:endParaRPr>
          </a:p>
          <a:p>
            <a:pPr lvl="0" algn="r"/>
            <a:r>
              <a:rPr lang="fa-IR" sz="1600">
                <a:latin typeface="Zar"/>
              </a:rPr>
              <a:t>ديدگاه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چامبرز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استرلينگ</a:t>
            </a:r>
            <a:r>
              <a:rPr lang="fa-IR" sz="1600"/>
              <a:t> :</a:t>
            </a:r>
          </a:p>
          <a:p>
            <a:pPr lvl="0" algn="r"/>
            <a:r>
              <a:rPr lang="fa-IR" sz="1600">
                <a:latin typeface="Zar"/>
              </a:rPr>
              <a:t>چامبرز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استرلينگ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باورند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ديدگاه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تصميم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گيري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قيمت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مهم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اثرگذار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باشد</a:t>
            </a:r>
            <a:r>
              <a:rPr lang="fa-IR" sz="1600"/>
              <a:t> .</a:t>
            </a:r>
          </a:p>
          <a:p>
            <a:pPr lvl="0" algn="r"/>
            <a:r>
              <a:rPr lang="fa-IR" sz="1600">
                <a:latin typeface="Zar"/>
              </a:rPr>
              <a:t>بر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اساس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همين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ديدگاه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</a:p>
          <a:p>
            <a:pPr lvl="0" algn="r"/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طي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هر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دوره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ي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حسابداري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،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مديريت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اين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باره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تصميم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مي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گيرد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که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آيا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برخي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را</a:t>
            </a:r>
            <a:r>
              <a:rPr lang="fa-IR" sz="1600">
                <a:solidFill>
                  <a:srgbClr val="FFFF00"/>
                </a:solidFill>
              </a:rPr>
              <a:t> « </a:t>
            </a:r>
            <a:r>
              <a:rPr lang="fa-IR" sz="1600">
                <a:solidFill>
                  <a:srgbClr val="FFFF00"/>
                </a:solidFill>
                <a:latin typeface="Zar"/>
              </a:rPr>
              <a:t>نگه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دارد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،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بفروشد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يا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جايگزين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کند</a:t>
            </a:r>
            <a:r>
              <a:rPr lang="fa-IR" sz="1600">
                <a:solidFill>
                  <a:srgbClr val="FFFF00"/>
                </a:solidFill>
              </a:rPr>
              <a:t> » . </a:t>
            </a:r>
          </a:p>
          <a:p>
            <a:pPr lvl="0" algn="r"/>
            <a:endParaRPr lang="fa-IR" sz="1600">
              <a:solidFill>
                <a:srgbClr val="FFFF00"/>
              </a:solidFill>
            </a:endParaRPr>
          </a:p>
          <a:p>
            <a:pPr lvl="0" algn="r"/>
            <a:r>
              <a:rPr lang="fa-IR" sz="1600">
                <a:latin typeface="Zar"/>
              </a:rPr>
              <a:t>چنين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استدلال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شود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قيمت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براي</a:t>
            </a:r>
            <a:r>
              <a:rPr lang="fa-IR" sz="1600"/>
              <a:t> </a:t>
            </a:r>
            <a:r>
              <a:rPr lang="fa-IR" sz="1600" b="1">
                <a:latin typeface="Zar"/>
              </a:rPr>
              <a:t>تعيين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قدرت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نقدينگي</a:t>
            </a:r>
            <a:r>
              <a:rPr lang="fa-IR" sz="1600" b="1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توان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شرکت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در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سازگاري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با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تغييرات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عوامل</a:t>
            </a:r>
            <a:r>
              <a:rPr lang="fa-IR" sz="1600" b="1"/>
              <a:t> </a:t>
            </a:r>
            <a:r>
              <a:rPr lang="fa-IR" sz="1600" b="1">
                <a:latin typeface="Zar"/>
              </a:rPr>
              <a:t>محيطي</a:t>
            </a:r>
            <a:r>
              <a:rPr lang="fa-IR" sz="1600" b="1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اطلاعات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بهتري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استفاده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کنندگان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صورت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مالي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بدهد</a:t>
            </a:r>
            <a:r>
              <a:rPr lang="fa-IR" sz="1600"/>
              <a:t> .</a:t>
            </a:r>
          </a:p>
          <a:p>
            <a:pPr lvl="0" algn="r"/>
            <a:endParaRPr lang="fa-IR" sz="1600"/>
          </a:p>
          <a:p>
            <a:pPr lvl="0" algn="r"/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آنجا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مديريت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آزادي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عمل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يک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برساند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قيمت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روشي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بدان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وسيله</a:t>
            </a:r>
            <a:r>
              <a:rPr lang="fa-IR" sz="1600"/>
              <a:t> </a:t>
            </a:r>
            <a:r>
              <a:rPr lang="fa-IR" sz="1600" b="1" u="sng">
                <a:latin typeface="Zar"/>
              </a:rPr>
              <a:t>ريسک</a:t>
            </a:r>
            <a:r>
              <a:rPr lang="fa-IR" sz="1600" b="1" u="sng"/>
              <a:t> </a:t>
            </a:r>
            <a:r>
              <a:rPr lang="fa-IR" sz="1600" b="1" u="sng">
                <a:latin typeface="Zar"/>
              </a:rPr>
              <a:t>ارزش</a:t>
            </a:r>
            <a:r>
              <a:rPr lang="fa-IR" sz="1600" b="1" u="sng"/>
              <a:t> </a:t>
            </a:r>
            <a:r>
              <a:rPr lang="fa-IR" sz="1600" b="1" u="sng">
                <a:latin typeface="Zar"/>
              </a:rPr>
              <a:t>دارايي</a:t>
            </a:r>
            <a:r>
              <a:rPr lang="fa-IR" sz="1600" b="1" u="sng"/>
              <a:t> </a:t>
            </a:r>
            <a:r>
              <a:rPr lang="fa-IR" sz="1600" b="1" u="sng">
                <a:latin typeface="Zar"/>
              </a:rPr>
              <a:t>ها</a:t>
            </a:r>
            <a:r>
              <a:rPr lang="fa-IR" sz="1600" b="1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تعيين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کرد</a:t>
            </a:r>
            <a:r>
              <a:rPr lang="fa-IR" sz="1600"/>
              <a:t> .</a:t>
            </a:r>
          </a:p>
          <a:p>
            <a:pPr marL="0" lvl="0" indent="0" algn="r">
              <a:buNone/>
            </a:pPr>
            <a:endParaRPr lang="fa-IR" sz="1600"/>
          </a:p>
          <a:p>
            <a:pPr lvl="0" algn="r"/>
            <a:r>
              <a:rPr lang="fa-IR" sz="1600">
                <a:latin typeface="Zar"/>
              </a:rPr>
              <a:t>قيمت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تعيين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کننده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مقداري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شرکت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زمان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کنوني</a:t>
            </a:r>
            <a:r>
              <a:rPr lang="fa-IR" sz="1600"/>
              <a:t> « </a:t>
            </a:r>
            <a:r>
              <a:rPr lang="fa-IR" sz="1600">
                <a:latin typeface="Zar"/>
              </a:rPr>
              <a:t>گذشت</a:t>
            </a:r>
            <a:r>
              <a:rPr lang="fa-IR" sz="1600"/>
              <a:t> »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تصميم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نگهداري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يک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قلم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گيرد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نوع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عمل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گونه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مبنايي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ارائه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مدير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ديدگاه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تصدي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گري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شرکت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مورد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ارزيابي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قرار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داد</a:t>
            </a:r>
            <a:r>
              <a:rPr lang="fa-IR" sz="1600"/>
              <a:t>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52400" y="1143000"/>
            <a:ext cx="8839200" cy="5562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</a:rPr>
              <a:t>2_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خروجي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يا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قيمت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فروش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lang="fa-IR" sz="1600">
                <a:solidFill>
                  <a:srgbClr val="FFFF00"/>
                </a:solidFill>
                <a:latin typeface="Zar"/>
              </a:rPr>
              <a:t>مسائل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مطرح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قيمت</a:t>
            </a:r>
            <a:r>
              <a:rPr lang="fa-IR" sz="1600">
                <a:solidFill>
                  <a:srgbClr val="FFFF00"/>
                </a:solidFill>
              </a:rPr>
              <a:t> </a:t>
            </a:r>
            <a:r>
              <a:rPr lang="fa-IR" sz="1600">
                <a:solidFill>
                  <a:srgbClr val="FFFF00"/>
                </a:solidFill>
                <a:latin typeface="Zar"/>
              </a:rPr>
              <a:t>فروش</a:t>
            </a:r>
            <a:r>
              <a:rPr lang="fa-IR" sz="1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lang="fa-IR" sz="1600"/>
              <a:t>1_</a:t>
            </a:r>
            <a:r>
              <a:rPr lang="fa-IR" sz="1600">
                <a:latin typeface="Zar"/>
              </a:rPr>
              <a:t>قيمت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مانند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ثابت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بازاري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وجود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ندارد</a:t>
            </a:r>
            <a:r>
              <a:rPr lang="fa-IR" sz="1600"/>
              <a:t> .</a:t>
            </a:r>
          </a:p>
          <a:p>
            <a:pPr lvl="0" algn="r"/>
            <a:r>
              <a:rPr lang="fa-IR" sz="1600"/>
              <a:t>2_</a:t>
            </a:r>
            <a:r>
              <a:rPr lang="fa-IR" sz="1600">
                <a:latin typeface="Zar"/>
              </a:rPr>
              <a:t>قيمت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بايد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مبناي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قيمتي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گذاشت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مربوط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ساير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فعاليت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عادي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شرکت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انجام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شود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زماني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شرکت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ناگزير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انحلال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</a:t>
            </a:r>
            <a:r>
              <a:rPr lang="fa-IR" sz="1600"/>
              <a:t> (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حراج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کند</a:t>
            </a:r>
            <a:r>
              <a:rPr lang="fa-IR" sz="1600"/>
              <a:t> )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حالت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مورد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اقلامي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مانند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موجودي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کالا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صدق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نمايد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ولي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واحد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توليدي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کارخانه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تعيين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چنين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قيمتي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عملي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امکانپذير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نيست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زيرا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شرکت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فعاليت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عادي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خود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اقدام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نوع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نمايد</a:t>
            </a:r>
            <a:r>
              <a:rPr lang="fa-IR" sz="1600"/>
              <a:t>.</a:t>
            </a:r>
          </a:p>
          <a:p>
            <a:pPr lvl="0" algn="r"/>
            <a:r>
              <a:rPr lang="fa-IR" sz="1600">
                <a:latin typeface="Zar"/>
              </a:rPr>
              <a:t>چنين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استدلال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شود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تعيين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ارزش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جاري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ثابت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عدد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متعلق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هزينه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جايگزيني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اهميت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بيشتري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حالي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تعيين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ارزش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جاري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موجودي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کالا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بهتر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قيمت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ارزش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خروجي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استفاده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کرد</a:t>
            </a:r>
            <a:r>
              <a:rPr lang="fa-IR" sz="1600"/>
              <a:t> .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آنجا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مديريت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تصميم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ثابت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استفاده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کند</a:t>
            </a:r>
            <a:r>
              <a:rPr lang="fa-IR" sz="1600"/>
              <a:t> –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تصميم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آنها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ندارد</a:t>
            </a:r>
            <a:r>
              <a:rPr lang="fa-IR" sz="1600"/>
              <a:t> – </a:t>
            </a:r>
            <a:r>
              <a:rPr lang="fa-IR" sz="1600">
                <a:latin typeface="Zar"/>
              </a:rPr>
              <a:t>ارزش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کنوني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برابر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هزينه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جايگزيني</a:t>
            </a:r>
            <a:r>
              <a:rPr lang="fa-IR" sz="1600"/>
              <a:t> .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سوي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ديگر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شرکت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موجودي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کالا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مجدد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خريداري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کند</a:t>
            </a:r>
            <a:r>
              <a:rPr lang="fa-IR" sz="1600"/>
              <a:t> .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نتيجه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ارزش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اقلام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صورت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مستقيم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قيمتي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بستگي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مشتري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فروخته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شود</a:t>
            </a:r>
            <a:r>
              <a:rPr lang="fa-IR" sz="1600"/>
              <a:t> .</a:t>
            </a:r>
          </a:p>
          <a:p>
            <a:pPr lvl="0" algn="r"/>
            <a:r>
              <a:rPr lang="fa-IR" sz="1600"/>
              <a:t>3_</a:t>
            </a:r>
            <a:r>
              <a:rPr lang="fa-IR" sz="1600">
                <a:latin typeface="Zar"/>
              </a:rPr>
              <a:t>قيمت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ارزش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خروجي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مفهوم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نگهداشت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سرمايه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فيزيکي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مغاير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؛</a:t>
            </a:r>
          </a:p>
          <a:p>
            <a:pPr lvl="0" algn="r"/>
            <a:r>
              <a:rPr lang="fa-IR" sz="1600">
                <a:latin typeface="Zar"/>
              </a:rPr>
              <a:t>چرا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؟</a:t>
            </a:r>
          </a:p>
          <a:p>
            <a:pPr lvl="0" algn="r"/>
            <a:r>
              <a:rPr lang="fa-IR" sz="1600">
                <a:latin typeface="Zar"/>
              </a:rPr>
              <a:t>چون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قيمت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فروش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موجب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ايجاد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جريان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نقدي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شود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بتوان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بدان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وسيله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هزينه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مورد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انتظار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جايگزين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شرکت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مورد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استفاده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قرار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دهد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پوشش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سپس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بازدهي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يافت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سرمايه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گذاران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پرداخت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کرد</a:t>
            </a:r>
            <a:r>
              <a:rPr lang="fa-IR" sz="1600"/>
              <a:t> .</a:t>
            </a:r>
          </a:p>
          <a:p>
            <a:pPr lvl="0" algn="r"/>
            <a:r>
              <a:rPr lang="fa-IR" sz="1600">
                <a:latin typeface="Zar"/>
              </a:rPr>
              <a:t>علاوه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نگهداشت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سرمايه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فيزيکي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پايه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اصل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تداوم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فعاليت</a:t>
            </a:r>
            <a:r>
              <a:rPr lang="fa-IR" sz="1600"/>
              <a:t> –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انحلال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شرکت</a:t>
            </a:r>
            <a:r>
              <a:rPr lang="fa-IR" sz="1600"/>
              <a:t> – </a:t>
            </a:r>
            <a:r>
              <a:rPr lang="fa-IR" sz="1600">
                <a:latin typeface="Zar"/>
              </a:rPr>
              <a:t>قرار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دارد</a:t>
            </a:r>
            <a:r>
              <a:rPr lang="fa-IR" sz="1600"/>
              <a:t>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6.45385E-7 L 0.00364 -0.17904 " pathEditMode="relative">
                                      <p:cBhvr override="normal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52400" y="1143000"/>
            <a:ext cx="8839200" cy="5562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</a:rPr>
              <a:t>3_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جريان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نقدي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تنزيل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3600">
                <a:solidFill>
                  <a:srgbClr val="FFFF00"/>
                </a:solidFill>
              </a:rPr>
              <a:t>:</a:t>
            </a:r>
          </a:p>
          <a:p>
            <a:pPr marL="0" lvl="0" indent="0" algn="r">
              <a:buNone/>
            </a:pPr>
            <a:endParaRPr lang="fa-IR" sz="3600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1800">
                <a:latin typeface="Zar"/>
              </a:rPr>
              <a:t>بر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اساس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اين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ديدگاه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،</a:t>
            </a:r>
          </a:p>
          <a:p>
            <a:pPr marL="0" lvl="0" indent="0" algn="r">
              <a:buNone/>
            </a:pPr>
            <a:r>
              <a:rPr lang="fa-IR" sz="1800"/>
              <a:t> </a:t>
            </a:r>
            <a:r>
              <a:rPr lang="fa-IR" sz="1800">
                <a:latin typeface="Zar"/>
              </a:rPr>
              <a:t>ارزش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فعلي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جريان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هاي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نقدي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مورد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انتظار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که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از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محل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يک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قلم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دارايي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به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دست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خواهد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آمد</a:t>
            </a:r>
            <a:r>
              <a:rPr lang="fa-IR" sz="1800"/>
              <a:t> </a:t>
            </a:r>
          </a:p>
          <a:p>
            <a:pPr marL="0" lvl="0" indent="0" algn="r">
              <a:buNone/>
            </a:pPr>
            <a:r>
              <a:rPr lang="fa-IR" sz="1800"/>
              <a:t>( </a:t>
            </a:r>
            <a:r>
              <a:rPr lang="fa-IR" sz="1800">
                <a:latin typeface="Zar"/>
              </a:rPr>
              <a:t>که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بتوان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از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محل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آن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بدهي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را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تسويه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کرد</a:t>
            </a:r>
            <a:r>
              <a:rPr lang="fa-IR" sz="1800"/>
              <a:t> ) </a:t>
            </a:r>
            <a:r>
              <a:rPr lang="fa-IR" sz="1800">
                <a:latin typeface="Zar"/>
              </a:rPr>
              <a:t>،</a:t>
            </a:r>
          </a:p>
          <a:p>
            <a:pPr marL="0" lvl="0" indent="0" algn="r">
              <a:buNone/>
            </a:pPr>
            <a:r>
              <a:rPr lang="fa-IR" sz="1800"/>
              <a:t> </a:t>
            </a:r>
            <a:r>
              <a:rPr lang="fa-IR" sz="1800">
                <a:latin typeface="Zar"/>
              </a:rPr>
              <a:t>برابر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است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با</a:t>
            </a:r>
          </a:p>
          <a:p>
            <a:pPr marL="0" lvl="0" indent="0" algn="r">
              <a:buNone/>
            </a:pPr>
            <a:r>
              <a:rPr lang="fa-IR" sz="1800"/>
              <a:t> </a:t>
            </a:r>
            <a:r>
              <a:rPr lang="fa-IR" sz="1800">
                <a:latin typeface="Zar"/>
              </a:rPr>
              <a:t>ارزش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دارايي</a:t>
            </a:r>
            <a:r>
              <a:rPr lang="fa-IR" sz="1800"/>
              <a:t> ( </a:t>
            </a:r>
            <a:r>
              <a:rPr lang="fa-IR" sz="1800">
                <a:latin typeface="Zar"/>
              </a:rPr>
              <a:t>يا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مبلغ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بدهي</a:t>
            </a:r>
            <a:r>
              <a:rPr lang="fa-IR" sz="1800"/>
              <a:t> ) </a:t>
            </a:r>
            <a:r>
              <a:rPr lang="fa-IR" sz="1800">
                <a:latin typeface="Zar"/>
              </a:rPr>
              <a:t>که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بايد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در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ترازنامه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گزارش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شود</a:t>
            </a:r>
            <a:r>
              <a:rPr lang="fa-IR" sz="1800"/>
              <a:t> .</a:t>
            </a:r>
          </a:p>
          <a:p>
            <a:pPr marL="0" lvl="0" indent="0" algn="r">
              <a:buNone/>
            </a:pPr>
            <a:r>
              <a:rPr lang="fa-IR" sz="1800">
                <a:latin typeface="Zar"/>
              </a:rPr>
              <a:t>بنابراين؛</a:t>
            </a:r>
          </a:p>
          <a:p>
            <a:pPr marL="0" lvl="0" indent="0" algn="r">
              <a:buNone/>
            </a:pPr>
            <a:r>
              <a:rPr lang="fa-IR" sz="1800">
                <a:latin typeface="Zar"/>
              </a:rPr>
              <a:t>سود</a:t>
            </a:r>
            <a:r>
              <a:rPr lang="fa-IR" sz="1800"/>
              <a:t>= </a:t>
            </a:r>
            <a:r>
              <a:rPr lang="fa-IR" sz="1800">
                <a:latin typeface="Zar"/>
              </a:rPr>
              <a:t>تفاوت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بين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ارزش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فعلي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خالص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دارايي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ها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در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پايان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دوره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و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ارزش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فعلي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آن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ها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در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آغاز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دوره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،</a:t>
            </a:r>
            <a:r>
              <a:rPr lang="fa-IR" sz="1800"/>
              <a:t> </a:t>
            </a:r>
          </a:p>
          <a:p>
            <a:pPr marL="0" lvl="0" indent="0">
              <a:buNone/>
            </a:pPr>
            <a:r>
              <a:rPr lang="fa-IR" sz="1800">
                <a:latin typeface="Zar"/>
              </a:rPr>
              <a:t>بدون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منظور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کردن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سرمايه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گذاري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هاي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مالکان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يا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مبالغ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پرداخت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شده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به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آنها</a:t>
            </a:r>
            <a:r>
              <a:rPr lang="fa-IR" sz="1800"/>
              <a:t>.</a:t>
            </a:r>
          </a:p>
          <a:p>
            <a:pPr marL="0" lvl="0" indent="0" algn="r">
              <a:buNone/>
            </a:pPr>
            <a:endParaRPr lang="fa-IR" sz="1800"/>
          </a:p>
          <a:p>
            <a:pPr marL="0" lvl="0" indent="0" algn="r">
              <a:buNone/>
            </a:pPr>
            <a:r>
              <a:rPr lang="fa-IR" sz="1800">
                <a:latin typeface="Zar"/>
              </a:rPr>
              <a:t>اين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شيوه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محاسبه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،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مشابه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ديدگاه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اقتصادي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از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سود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است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،</a:t>
            </a:r>
          </a:p>
          <a:p>
            <a:pPr marL="0" lvl="0" indent="0" algn="ctr">
              <a:buNone/>
            </a:pPr>
            <a:r>
              <a:rPr lang="fa-IR" sz="1800"/>
              <a:t> </a:t>
            </a:r>
            <a:r>
              <a:rPr lang="fa-IR" sz="1800">
                <a:latin typeface="Zar"/>
              </a:rPr>
              <a:t>زيرا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ارزش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جريان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هاي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نقدي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تنزيل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شده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،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به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ارزش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واقعي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دارايي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مورد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استفاده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نزديک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تر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است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و</a:t>
            </a:r>
            <a:r>
              <a:rPr lang="fa-IR" sz="1800"/>
              <a:t> </a:t>
            </a:r>
          </a:p>
          <a:p>
            <a:pPr marL="0" lvl="0" indent="0">
              <a:buNone/>
            </a:pPr>
            <a:r>
              <a:rPr lang="fa-IR" sz="1800">
                <a:latin typeface="Zar"/>
              </a:rPr>
              <a:t>در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نتيجه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مي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توان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آن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را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جايگزين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خوبي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براي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ارزش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خالص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دارايي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ها</a:t>
            </a:r>
            <a:r>
              <a:rPr lang="fa-IR" sz="1800"/>
              <a:t> </a:t>
            </a:r>
            <a:r>
              <a:rPr lang="fa-IR" sz="1800">
                <a:latin typeface="Zar"/>
              </a:rPr>
              <a:t>دانست</a:t>
            </a:r>
            <a:r>
              <a:rPr lang="fa-IR" sz="1800"/>
              <a:t>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52400" y="1143000"/>
            <a:ext cx="8839200" cy="5562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</a:rPr>
              <a:t>3_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جريان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نقدي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تنزيل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3600">
                <a:solidFill>
                  <a:srgbClr val="FFFF00"/>
                </a:solidFill>
              </a:rPr>
              <a:t>:</a:t>
            </a:r>
          </a:p>
          <a:p>
            <a:pPr lvl="0" algn="r"/>
            <a:r>
              <a:rPr lang="fa-IR" sz="1600" b="1">
                <a:solidFill>
                  <a:srgbClr val="FFFF00"/>
                </a:solidFill>
                <a:latin typeface="Zar"/>
              </a:rPr>
              <a:t>يک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استدلال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قوي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در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خصوص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مفهوم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جريان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نقدي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تنزيل</a:t>
            </a:r>
            <a:r>
              <a:rPr lang="fa-IR" sz="1600" b="1">
                <a:solidFill>
                  <a:srgbClr val="FFFF00"/>
                </a:solidFill>
              </a:rPr>
              <a:t> </a:t>
            </a:r>
            <a:r>
              <a:rPr lang="fa-IR" sz="1600" b="1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1600" b="1">
                <a:solidFill>
                  <a:srgbClr val="FFFF00"/>
                </a:solidFill>
              </a:rPr>
              <a:t> :</a:t>
            </a:r>
          </a:p>
          <a:p>
            <a:pPr marL="0" lvl="0" indent="0" algn="r">
              <a:buNone/>
            </a:pPr>
            <a:endParaRPr lang="fa-IR" sz="1600" b="1">
              <a:solidFill>
                <a:srgbClr val="FFFF00"/>
              </a:solidFill>
            </a:endParaRPr>
          </a:p>
          <a:p>
            <a:pPr lvl="0" algn="just"/>
            <a:r>
              <a:rPr lang="fa-IR" sz="1700">
                <a:latin typeface="Zar"/>
              </a:rPr>
              <a:t>فرض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اين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است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همه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دارايي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ها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بدان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سبب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خريداري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شوند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آينده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خدمات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بالقوه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شرکت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ارائه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نمايند</a:t>
            </a:r>
            <a:r>
              <a:rPr lang="fa-IR" sz="1700"/>
              <a:t> .</a:t>
            </a:r>
          </a:p>
          <a:p>
            <a:pPr lvl="0" algn="just"/>
            <a:r>
              <a:rPr lang="fa-IR" sz="1700">
                <a:latin typeface="Zar"/>
              </a:rPr>
              <a:t>فرض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اين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است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اين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علت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قيمت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اوليه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براي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خريد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پرداخت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شود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دارايي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تواند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آينده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مقدار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کافي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درآمد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ايجاد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کند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،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گونه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خريد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مربوطه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توجيه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شود</a:t>
            </a:r>
            <a:r>
              <a:rPr lang="fa-IR" sz="1700"/>
              <a:t> .</a:t>
            </a:r>
          </a:p>
          <a:p>
            <a:pPr lvl="0" algn="just"/>
            <a:r>
              <a:rPr lang="fa-IR" sz="1700">
                <a:latin typeface="Zar"/>
              </a:rPr>
              <a:t>بنابراين</a:t>
            </a:r>
            <a:r>
              <a:rPr lang="fa-IR" sz="1700"/>
              <a:t> :</a:t>
            </a:r>
          </a:p>
          <a:p>
            <a:pPr lvl="0" algn="just"/>
            <a:r>
              <a:rPr lang="fa-IR" sz="1700">
                <a:latin typeface="Zar"/>
              </a:rPr>
              <a:t>بهاي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تمام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شده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اوليه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،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آشکارا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يا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تلويحي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،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ارزش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فعلي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جريان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هاي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نقدي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مورد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انتظار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بستگي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دارد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و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نتيجه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اين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استفاده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مستمر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از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دارايي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؛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يعني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اين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ارزش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آن</a:t>
            </a:r>
            <a:r>
              <a:rPr lang="fa-IR" sz="1700"/>
              <a:t> – </a:t>
            </a:r>
            <a:r>
              <a:rPr lang="fa-IR" sz="1700">
                <a:latin typeface="Zar"/>
              </a:rPr>
              <a:t>هنگام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استفاده</a:t>
            </a:r>
            <a:r>
              <a:rPr lang="fa-IR" sz="1700"/>
              <a:t> – </a:t>
            </a:r>
            <a:r>
              <a:rPr lang="fa-IR" sz="1700">
                <a:latin typeface="Zar"/>
              </a:rPr>
              <a:t>به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جريان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هاي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نقدي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مورد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انتظار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آينده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بستگي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دارد</a:t>
            </a:r>
            <a:r>
              <a:rPr lang="fa-IR" sz="1700"/>
              <a:t> . </a:t>
            </a:r>
            <a:r>
              <a:rPr lang="fa-IR" sz="1700">
                <a:latin typeface="Zar"/>
              </a:rPr>
              <a:t>پس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تغيير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جريان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هاي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نقدي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مورد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انتظار</a:t>
            </a:r>
            <a:r>
              <a:rPr lang="fa-IR" sz="1700"/>
              <a:t>  </a:t>
            </a:r>
            <a:r>
              <a:rPr lang="fa-IR" sz="1700">
                <a:latin typeface="Zar"/>
              </a:rPr>
              <a:t>و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نتيجه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ارزش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فعلي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طي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دو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دوره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زماني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متوالي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،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مبناي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تصميمي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قرار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گيرد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معقول</a:t>
            </a:r>
            <a:r>
              <a:rPr lang="fa-IR" sz="1700"/>
              <a:t> – </a:t>
            </a:r>
            <a:r>
              <a:rPr lang="fa-IR" sz="1700">
                <a:latin typeface="Zar"/>
              </a:rPr>
              <a:t>مهم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و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اثرگذار</a:t>
            </a:r>
            <a:r>
              <a:rPr lang="fa-IR" sz="1700"/>
              <a:t> – </a:t>
            </a:r>
            <a:r>
              <a:rPr lang="fa-IR" sz="1700">
                <a:latin typeface="Zar"/>
              </a:rPr>
              <a:t>است</a:t>
            </a:r>
            <a:r>
              <a:rPr lang="fa-IR" sz="1700"/>
              <a:t> . </a:t>
            </a:r>
            <a:r>
              <a:rPr lang="fa-IR" sz="1700">
                <a:latin typeface="Zar"/>
              </a:rPr>
              <a:t>فراتر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اين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بنا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فرض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،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ارزش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فعلي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دارايي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پايان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دوره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صورت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تقريب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،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برابر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است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با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آنچه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شرکت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آماده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است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براي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خريد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يک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قلم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دارايي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مشابه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پرداخت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کند</a:t>
            </a:r>
            <a:r>
              <a:rPr lang="fa-IR" sz="1700"/>
              <a:t> – </a:t>
            </a:r>
            <a:r>
              <a:rPr lang="fa-IR" sz="1700">
                <a:latin typeface="Zar"/>
              </a:rPr>
              <a:t>يا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آن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سرمايه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گذاري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کند</a:t>
            </a:r>
            <a:r>
              <a:rPr lang="fa-IR" sz="1700"/>
              <a:t> – </a:t>
            </a:r>
            <a:r>
              <a:rPr lang="fa-IR" sz="1700">
                <a:latin typeface="Zar"/>
              </a:rPr>
              <a:t>و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ظرفيت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فيزيکي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يا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عملياتي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دارايي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را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حفظ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کند</a:t>
            </a:r>
            <a:r>
              <a:rPr lang="fa-IR" sz="1700"/>
              <a:t> .</a:t>
            </a:r>
          </a:p>
          <a:p>
            <a:pPr lvl="0" algn="just"/>
            <a:r>
              <a:rPr lang="fa-IR" sz="1700">
                <a:latin typeface="Zar"/>
              </a:rPr>
              <a:t>نتيجه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اين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که</a:t>
            </a:r>
            <a:r>
              <a:rPr lang="fa-IR" sz="1700"/>
              <a:t> :</a:t>
            </a:r>
          </a:p>
          <a:p>
            <a:pPr lvl="0" algn="just"/>
            <a:r>
              <a:rPr lang="fa-IR" sz="1700">
                <a:latin typeface="Zar"/>
              </a:rPr>
              <a:t>محاسبه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سود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اين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صورت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،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با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مفهوم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سود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از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ديدگاه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نگهداشت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سرمايه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فيزيکي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سازگار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است</a:t>
            </a:r>
            <a:r>
              <a:rPr lang="fa-IR" sz="1700"/>
              <a:t> .</a:t>
            </a:r>
            <a:r>
              <a:rPr lang="fa-IR" sz="1700">
                <a:latin typeface="Zar"/>
              </a:rPr>
              <a:t>و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هيئت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استاندادهاي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حسابداري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مالي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در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سند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مفاهيم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شماره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</a:t>
            </a:r>
            <a:r>
              <a:rPr lang="fa-IR" sz="1700"/>
              <a:t> 7 </a:t>
            </a:r>
            <a:r>
              <a:rPr lang="fa-IR" sz="1700">
                <a:latin typeface="Zar"/>
              </a:rPr>
              <a:t>،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به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موضوع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ارزش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فعلي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و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اين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شيوه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تعيين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ارزش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اقلام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توجه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خاصي</a:t>
            </a:r>
            <a:r>
              <a:rPr lang="fa-IR" sz="1700"/>
              <a:t> </a:t>
            </a:r>
            <a:r>
              <a:rPr lang="fa-IR" sz="1700">
                <a:latin typeface="Zar"/>
              </a:rPr>
              <a:t>نمود</a:t>
            </a:r>
            <a:r>
              <a:rPr lang="fa-IR" sz="1700"/>
              <a:t>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ماهيت</a:t>
            </a:r>
            <a:r>
              <a:rPr lang="fa-IR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52400" y="1143000"/>
            <a:ext cx="8839200" cy="55626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36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</a:rPr>
              <a:t>3_</a:t>
            </a:r>
            <a:r>
              <a:rPr lang="fa-IR" sz="3600">
                <a:solidFill>
                  <a:srgbClr val="FFFF00"/>
                </a:solidFill>
                <a:latin typeface="Zar"/>
              </a:rPr>
              <a:t>جريان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نقدي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تنزيل</a:t>
            </a:r>
            <a:r>
              <a:rPr lang="fa-IR" sz="3600">
                <a:solidFill>
                  <a:srgbClr val="FFFF00"/>
                </a:solidFill>
              </a:rPr>
              <a:t> </a:t>
            </a:r>
            <a:r>
              <a:rPr lang="fa-IR" sz="3600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3600">
                <a:solidFill>
                  <a:srgbClr val="FFFF00"/>
                </a:solidFill>
              </a:rPr>
              <a:t>:</a:t>
            </a:r>
          </a:p>
          <a:p>
            <a:pPr lvl="0" algn="r"/>
            <a:r>
              <a:rPr lang="fa-IR" sz="2000">
                <a:solidFill>
                  <a:srgbClr val="FFFF00"/>
                </a:solidFill>
                <a:latin typeface="Zar"/>
              </a:rPr>
              <a:t>سه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مسئله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ي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مهم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مورد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جريان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نقدي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تنزيل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2000">
                <a:solidFill>
                  <a:srgbClr val="FFFF00"/>
                </a:solidFill>
              </a:rPr>
              <a:t> :</a:t>
            </a:r>
          </a:p>
          <a:p>
            <a:pPr lvl="0" algn="r"/>
            <a:r>
              <a:rPr sz="1600"/>
              <a:t> </a:t>
            </a:r>
            <a:r>
              <a:rPr lang="fa-IR" sz="1600"/>
              <a:t>1_</a:t>
            </a:r>
            <a:r>
              <a:rPr sz="1600"/>
              <a:t> </a:t>
            </a:r>
            <a:r>
              <a:rPr lang="fa-IR" sz="1600">
                <a:latin typeface="Zar"/>
              </a:rPr>
              <a:t>اين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ديدگاه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پايه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جريان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نقدي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برآوردي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قرار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دوره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زماني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خواهند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آمد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بايد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مورد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تعيين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شود</a:t>
            </a:r>
            <a:r>
              <a:rPr lang="fa-IR" sz="1600"/>
              <a:t> : </a:t>
            </a:r>
            <a:r>
              <a:rPr lang="fa-IR" sz="1600">
                <a:latin typeface="Zar"/>
              </a:rPr>
              <a:t>مبلغ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جريان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نقدي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آينده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بوجود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آيند</a:t>
            </a:r>
            <a:r>
              <a:rPr lang="fa-IR" sz="1600"/>
              <a:t> 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نرخ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تنزيلي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بايد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منظور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نمود</a:t>
            </a:r>
            <a:r>
              <a:rPr lang="fa-IR" sz="1600"/>
              <a:t> .</a:t>
            </a:r>
          </a:p>
          <a:p>
            <a:pPr lvl="0" algn="r"/>
            <a:endParaRPr lang="fa-IR" sz="1600"/>
          </a:p>
          <a:p>
            <a:pPr lvl="0" algn="r"/>
            <a:r>
              <a:rPr lang="fa-IR" sz="1600"/>
              <a:t>2_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آنجا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ارزش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يک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دلار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آينده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آيد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اندازه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يک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دلار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امروز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نيست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بايد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جريان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نقدي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مورد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انتظار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آينده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تنزيل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گذاشت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ارزش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فعلي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تعيين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کرد</a:t>
            </a:r>
            <a:r>
              <a:rPr lang="fa-IR" sz="1600"/>
              <a:t> .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ديدگاه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نظري</a:t>
            </a:r>
            <a:r>
              <a:rPr lang="fa-IR" sz="1600"/>
              <a:t> ( </a:t>
            </a:r>
            <a:r>
              <a:rPr lang="fa-IR" sz="1600">
                <a:latin typeface="Zar"/>
              </a:rPr>
              <a:t>تئوريک</a:t>
            </a:r>
            <a:r>
              <a:rPr lang="fa-IR" sz="1600"/>
              <a:t> ) </a:t>
            </a:r>
            <a:r>
              <a:rPr lang="fa-IR" sz="1600">
                <a:latin typeface="Zar"/>
              </a:rPr>
              <a:t>نرخ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تنزيل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بايد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برابر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نرخ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بازده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داخلي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ناشي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باشد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نرخ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بصورت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تقريب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تعيين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کرد</a:t>
            </a:r>
            <a:r>
              <a:rPr lang="fa-IR" sz="1600"/>
              <a:t> .</a:t>
            </a:r>
            <a:r>
              <a:rPr lang="fa-IR" sz="1600">
                <a:latin typeface="Zar"/>
              </a:rPr>
              <a:t>زيرا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زمان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خريد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آگاهي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نرخ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دقيق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بازده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نياز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مبلغ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دقيق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زمان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ايجاد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جريان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نقدي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مورد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انتظار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حاصل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تعيين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کرد</a:t>
            </a:r>
            <a:r>
              <a:rPr lang="fa-IR" sz="1600"/>
              <a:t> .</a:t>
            </a:r>
          </a:p>
          <a:p>
            <a:pPr lvl="0" algn="r"/>
            <a:endParaRPr lang="fa-IR" sz="1600"/>
          </a:p>
          <a:p>
            <a:pPr lvl="0" algn="r"/>
            <a:r>
              <a:rPr lang="fa-IR" sz="1600"/>
              <a:t>3_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شرکت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درون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يکديگر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مرتبط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هستند</a:t>
            </a:r>
            <a:r>
              <a:rPr lang="fa-IR" sz="1600"/>
              <a:t> . </a:t>
            </a:r>
            <a:r>
              <a:rPr lang="fa-IR" sz="1600">
                <a:latin typeface="Zar"/>
              </a:rPr>
              <a:t>درآمد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ناشي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استفاده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ترکيبي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منابع</a:t>
            </a:r>
            <a:r>
              <a:rPr lang="fa-IR" sz="1600"/>
              <a:t> (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</a:t>
            </a:r>
            <a:r>
              <a:rPr lang="fa-IR" sz="1600"/>
              <a:t> ) </a:t>
            </a:r>
            <a:r>
              <a:rPr lang="fa-IR" sz="1600">
                <a:latin typeface="Zar"/>
              </a:rPr>
              <a:t>است</a:t>
            </a:r>
            <a:r>
              <a:rPr lang="fa-IR" sz="1600"/>
              <a:t>. </a:t>
            </a:r>
            <a:r>
              <a:rPr lang="fa-IR" sz="1600">
                <a:latin typeface="Zar"/>
              </a:rPr>
              <a:t>بنابراين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هيچ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وجه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مشخص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نمود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هريک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اقلام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چه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اندازه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ايجاد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جريان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نقدي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نقش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داشته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است</a:t>
            </a:r>
            <a:r>
              <a:rPr lang="fa-IR" sz="1600"/>
              <a:t> .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نتيجه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ارزش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فعلي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تنزيل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هريک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از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شرکت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تعيين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کرد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جمع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آنها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نشاندهنده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ارزش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باشد</a:t>
            </a:r>
            <a:r>
              <a:rPr lang="fa-IR" sz="1600"/>
              <a:t> .</a:t>
            </a:r>
          </a:p>
          <a:p>
            <a:pPr lvl="0" algn="r"/>
            <a:endParaRPr lang="fa-IR" sz="1600"/>
          </a:p>
          <a:p>
            <a:pPr lvl="0" algn="r"/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مدعي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ارزش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فعلي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خدمات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بالقوه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آينده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ارائه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شود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،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بصورت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مهم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ترين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اثرگذارترين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عاملي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آيد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ترازنامه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ارائه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شود</a:t>
            </a:r>
            <a:r>
              <a:rPr lang="fa-IR" sz="1600"/>
              <a:t> .</a:t>
            </a:r>
            <a:r>
              <a:rPr lang="fa-IR" sz="1600">
                <a:latin typeface="Zar"/>
              </a:rPr>
              <a:t>يعني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ترازنامه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درباره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توانايي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دارايي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ايجاد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سود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در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آينده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اطلاعاتي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ارائه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نمايد</a:t>
            </a:r>
            <a:r>
              <a:rPr lang="fa-IR" sz="16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مدل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حسابداري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تاريخي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مدل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حسابداري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ارزش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جاري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ctr">
              <a:buNone/>
            </a:pPr>
            <a:r>
              <a:rPr lang="fa-IR">
                <a:latin typeface="Zar"/>
              </a:rPr>
              <a:t>گرچه</a:t>
            </a:r>
            <a:r>
              <a:rPr lang="fa-IR"/>
              <a:t> </a:t>
            </a:r>
            <a:r>
              <a:rPr lang="fa-IR">
                <a:latin typeface="Zar"/>
              </a:rPr>
              <a:t>مدل</a:t>
            </a:r>
            <a:r>
              <a:rPr lang="fa-IR"/>
              <a:t> </a:t>
            </a:r>
            <a:r>
              <a:rPr lang="fa-IR">
                <a:latin typeface="Zar"/>
              </a:rPr>
              <a:t>حسابداري</a:t>
            </a:r>
            <a:r>
              <a:rPr lang="fa-IR"/>
              <a:t> </a:t>
            </a:r>
            <a:r>
              <a:rPr lang="fa-IR">
                <a:latin typeface="Zar"/>
              </a:rPr>
              <a:t>امروزي</a:t>
            </a:r>
            <a:r>
              <a:rPr lang="fa-IR"/>
              <a:t> </a:t>
            </a:r>
            <a:r>
              <a:rPr lang="fa-IR">
                <a:latin typeface="Zar"/>
              </a:rPr>
              <a:t>وابستگي</a:t>
            </a:r>
            <a:r>
              <a:rPr lang="fa-IR"/>
              <a:t> </a:t>
            </a:r>
            <a:r>
              <a:rPr lang="fa-IR">
                <a:latin typeface="Zar"/>
              </a:rPr>
              <a:t>زيادي</a:t>
            </a:r>
            <a:r>
              <a:rPr lang="fa-IR"/>
              <a:t> </a:t>
            </a:r>
            <a:r>
              <a:rPr lang="fa-IR">
                <a:latin typeface="Zar"/>
              </a:rPr>
              <a:t>به</a:t>
            </a:r>
            <a:r>
              <a:rPr lang="fa-IR"/>
              <a:t> </a:t>
            </a:r>
            <a:r>
              <a:rPr lang="fa-IR">
                <a:latin typeface="Zar"/>
              </a:rPr>
              <a:t>مدل</a:t>
            </a:r>
            <a:r>
              <a:rPr lang="fa-IR"/>
              <a:t> </a:t>
            </a:r>
            <a:r>
              <a:rPr lang="fa-IR">
                <a:latin typeface="Zar"/>
              </a:rPr>
              <a:t>بهاي</a:t>
            </a:r>
            <a:r>
              <a:rPr lang="fa-IR"/>
              <a:t> </a:t>
            </a:r>
            <a:r>
              <a:rPr lang="fa-IR">
                <a:latin typeface="Zar"/>
              </a:rPr>
              <a:t>تمام</a:t>
            </a:r>
            <a:r>
              <a:rPr lang="fa-IR"/>
              <a:t> </a:t>
            </a:r>
            <a:r>
              <a:rPr lang="fa-IR">
                <a:latin typeface="Zar"/>
              </a:rPr>
              <a:t>شده</a:t>
            </a:r>
            <a:r>
              <a:rPr lang="fa-IR"/>
              <a:t> </a:t>
            </a:r>
            <a:r>
              <a:rPr lang="fa-IR">
                <a:latin typeface="Zar"/>
              </a:rPr>
              <a:t>ي</a:t>
            </a:r>
            <a:r>
              <a:rPr lang="fa-IR"/>
              <a:t> </a:t>
            </a:r>
            <a:r>
              <a:rPr lang="fa-IR">
                <a:latin typeface="Zar"/>
              </a:rPr>
              <a:t>تاريخي</a:t>
            </a:r>
            <a:r>
              <a:rPr lang="fa-IR"/>
              <a:t> </a:t>
            </a:r>
            <a:r>
              <a:rPr lang="fa-IR">
                <a:latin typeface="Zar"/>
              </a:rPr>
              <a:t>دارد</a:t>
            </a:r>
          </a:p>
          <a:p>
            <a:pPr marL="0" lvl="0" indent="0" algn="ctr">
              <a:buNone/>
            </a:pPr>
            <a:endParaRPr lang="fa-IR">
              <a:latin typeface="Zar"/>
            </a:endParaRPr>
          </a:p>
          <a:p>
            <a:pPr marL="0" lvl="0" indent="0" algn="ctr">
              <a:buNone/>
            </a:pPr>
            <a:r>
              <a:rPr lang="fa-IR"/>
              <a:t> </a:t>
            </a:r>
            <a:r>
              <a:rPr lang="fa-IR">
                <a:latin typeface="Zar"/>
              </a:rPr>
              <a:t>اظهارات</a:t>
            </a:r>
            <a:r>
              <a:rPr lang="fa-IR"/>
              <a:t> </a:t>
            </a:r>
            <a:r>
              <a:rPr lang="fa-IR">
                <a:latin typeface="Zar"/>
              </a:rPr>
              <a:t>و</a:t>
            </a:r>
            <a:r>
              <a:rPr lang="fa-IR"/>
              <a:t> </a:t>
            </a:r>
            <a:r>
              <a:rPr lang="fa-IR">
                <a:latin typeface="Zar"/>
              </a:rPr>
              <a:t>بيانيه</a:t>
            </a:r>
            <a:r>
              <a:rPr lang="fa-IR"/>
              <a:t> </a:t>
            </a:r>
            <a:r>
              <a:rPr lang="fa-IR">
                <a:latin typeface="Zar"/>
              </a:rPr>
              <a:t>هاي</a:t>
            </a:r>
            <a:r>
              <a:rPr lang="fa-IR"/>
              <a:t> </a:t>
            </a:r>
            <a:r>
              <a:rPr lang="fa-IR">
                <a:latin typeface="Zar"/>
              </a:rPr>
              <a:t>اخير</a:t>
            </a:r>
            <a:r>
              <a:rPr lang="fa-IR"/>
              <a:t> </a:t>
            </a:r>
            <a:r>
              <a:rPr lang="fa-IR">
                <a:latin typeface="Zar"/>
              </a:rPr>
              <a:t>منتشر</a:t>
            </a:r>
            <a:r>
              <a:rPr lang="fa-IR"/>
              <a:t> </a:t>
            </a:r>
            <a:r>
              <a:rPr lang="fa-IR">
                <a:latin typeface="Zar"/>
              </a:rPr>
              <a:t>شده</a:t>
            </a:r>
            <a:r>
              <a:rPr lang="fa-IR"/>
              <a:t> </a:t>
            </a:r>
            <a:r>
              <a:rPr lang="fa-IR">
                <a:latin typeface="Zar"/>
              </a:rPr>
              <a:t>توسط</a:t>
            </a:r>
            <a:r>
              <a:rPr lang="fa-IR"/>
              <a:t>  </a:t>
            </a:r>
            <a:r>
              <a:rPr lang="fa-IR">
                <a:latin typeface="Zar"/>
              </a:rPr>
              <a:t>هيئت</a:t>
            </a:r>
            <a:r>
              <a:rPr lang="fa-IR"/>
              <a:t> </a:t>
            </a:r>
            <a:r>
              <a:rPr lang="fa-IR">
                <a:latin typeface="Zar"/>
              </a:rPr>
              <a:t>استاندارد</a:t>
            </a:r>
            <a:r>
              <a:rPr lang="fa-IR"/>
              <a:t> </a:t>
            </a:r>
            <a:r>
              <a:rPr lang="fa-IR">
                <a:latin typeface="Zar"/>
              </a:rPr>
              <a:t>هاي</a:t>
            </a:r>
            <a:r>
              <a:rPr lang="fa-IR"/>
              <a:t> </a:t>
            </a:r>
            <a:r>
              <a:rPr lang="fa-IR">
                <a:latin typeface="Zar"/>
              </a:rPr>
              <a:t>حسابداري</a:t>
            </a:r>
            <a:r>
              <a:rPr lang="fa-IR"/>
              <a:t> </a:t>
            </a:r>
            <a:r>
              <a:rPr lang="fa-IR">
                <a:latin typeface="Zar"/>
              </a:rPr>
              <a:t>مالي</a:t>
            </a:r>
            <a:r>
              <a:rPr lang="fa-IR"/>
              <a:t> </a:t>
            </a:r>
          </a:p>
          <a:p>
            <a:pPr marL="0" lvl="0" indent="0" algn="ctr">
              <a:buNone/>
            </a:pPr>
            <a:endParaRPr lang="fa-IR"/>
          </a:p>
          <a:p>
            <a:pPr marL="0" lvl="0" indent="0" algn="ctr">
              <a:buNone/>
            </a:pPr>
            <a:r>
              <a:rPr lang="fa-IR">
                <a:solidFill>
                  <a:srgbClr val="FFFF00"/>
                </a:solidFill>
                <a:latin typeface="Zar"/>
              </a:rPr>
              <a:t>حرکت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به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سوي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فراهم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کردن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اطلاعات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براساس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ارزش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هاي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جاري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را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نشان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مي</a:t>
            </a:r>
            <a:r>
              <a:rPr lang="fa-IR">
                <a:solidFill>
                  <a:srgbClr val="FFFF00"/>
                </a:solidFill>
              </a:rPr>
              <a:t> </a:t>
            </a:r>
            <a:r>
              <a:rPr lang="fa-IR">
                <a:solidFill>
                  <a:srgbClr val="FFFF00"/>
                </a:solidFill>
                <a:latin typeface="Zar"/>
              </a:rPr>
              <a:t>دهد</a:t>
            </a:r>
            <a:r>
              <a:rPr lang="fa-IR">
                <a:solidFill>
                  <a:srgbClr val="FFFF00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شناسايي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(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ثبت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)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–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در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چه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زماني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بايد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را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شناسايي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کرد؟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16842" y="3611478"/>
            <a:ext cx="2286000" cy="685800"/>
          </a:xfrm>
          <a:prstGeom prst="rect">
            <a:avLst/>
          </a:prstGeom>
          <a:solidFill>
            <a:srgbClr val="C00000"/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marL="342900" lvl="0" indent="-342900" algn="l">
              <a:spcBef>
                <a:spcPct val="2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defRPr>
            </a:lvl1pPr>
          </a:lstStyle>
          <a:p>
            <a:pPr marL="0" lvl="0" indent="0" algn="ctr">
              <a:buNone/>
            </a:pPr>
            <a:r>
              <a:rPr lang="fa-IR" sz="1800">
                <a:solidFill>
                  <a:schemeClr val="tx2"/>
                </a:solidFill>
                <a:latin typeface="Zar"/>
              </a:rPr>
              <a:t>پيش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فرض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در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روش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مبتني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بر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معاملات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5168" y="3611478"/>
            <a:ext cx="5257800" cy="6858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marL="342900" lvl="0" indent="-342900" algn="l">
              <a:spcBef>
                <a:spcPct val="2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defRPr>
            </a:lvl1pPr>
          </a:lstStyle>
          <a:p>
            <a:pPr marL="0" lvl="0" indent="0" algn="ctr">
              <a:buNone/>
            </a:pPr>
            <a:r>
              <a:rPr lang="fa-IR" sz="1800">
                <a:solidFill>
                  <a:srgbClr val="FFFF00"/>
                </a:solidFill>
                <a:latin typeface="Zar"/>
              </a:rPr>
              <a:t>زماني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بايد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اقلام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تشکيل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دهنده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ي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صورت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مالي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را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گزارش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کرد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که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مدرک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يا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شاهدي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مبني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بر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معامله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با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خارج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سازمان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وجود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داشته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باشد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5702968" y="3954378"/>
            <a:ext cx="713874" cy="0"/>
          </a:xfrm>
          <a:prstGeom prst="straightConnector1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arrow"/>
          </a:ln>
        </p:spPr>
      </p:cxnSp>
      <p:sp>
        <p:nvSpPr>
          <p:cNvPr id="6" name="TextBox 5"/>
          <p:cNvSpPr txBox="1"/>
          <p:nvPr/>
        </p:nvSpPr>
        <p:spPr>
          <a:xfrm>
            <a:off x="6416842" y="4648200"/>
            <a:ext cx="2286000" cy="1981200"/>
          </a:xfrm>
          <a:prstGeom prst="rect">
            <a:avLst/>
          </a:prstGeom>
          <a:solidFill>
            <a:srgbClr val="C00000"/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marL="342900" lvl="0" indent="-342900" algn="l">
              <a:spcBef>
                <a:spcPct val="2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defRPr>
            </a:lvl1pPr>
          </a:lstStyle>
          <a:p>
            <a:pPr marL="0" lvl="0" indent="0" algn="ctr">
              <a:buNone/>
            </a:pPr>
            <a:r>
              <a:rPr lang="fa-IR" sz="1800">
                <a:solidFill>
                  <a:schemeClr val="tx2"/>
                </a:solidFill>
                <a:latin typeface="Zar"/>
              </a:rPr>
              <a:t>سود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گزارش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شده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بايد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نتيجه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معامله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با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واحدهاي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تجاري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خارجي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باشد</a:t>
            </a:r>
          </a:p>
          <a:p>
            <a:pPr marL="0" lvl="0" indent="0" algn="ctr">
              <a:buNone/>
            </a:pPr>
            <a:r>
              <a:rPr lang="fa-IR" sz="1800">
                <a:solidFill>
                  <a:schemeClr val="tx2"/>
                </a:solidFill>
                <a:latin typeface="Zar"/>
              </a:rPr>
              <a:t>و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</a:p>
          <a:p>
            <a:pPr marL="0" lvl="0" indent="0" algn="ctr">
              <a:buNone/>
            </a:pPr>
            <a:r>
              <a:rPr lang="fa-IR" sz="1800">
                <a:solidFill>
                  <a:schemeClr val="tx2"/>
                </a:solidFill>
                <a:latin typeface="Zar"/>
              </a:rPr>
              <a:t>منجر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به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رعايت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اصل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تحقق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بخشيدن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به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رويداد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مالي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شود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9179" y="4648200"/>
            <a:ext cx="525780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marL="342900" lvl="0" indent="-342900" algn="l">
              <a:spcBef>
                <a:spcPct val="2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defRPr>
            </a:lvl1pPr>
          </a:lstStyle>
          <a:p>
            <a:pPr marL="0" lvl="0" indent="0" algn="r">
              <a:buNone/>
            </a:pPr>
            <a:r>
              <a:rPr lang="fa-IR" sz="1800">
                <a:solidFill>
                  <a:srgbClr val="FFFF00"/>
                </a:solidFill>
                <a:latin typeface="Zar"/>
              </a:rPr>
              <a:t>پايه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ي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اصل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تحقق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بخشيدن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:</a:t>
            </a:r>
          </a:p>
          <a:p>
            <a:pPr marL="0" lvl="0" indent="0" algn="ctr">
              <a:buNone/>
            </a:pPr>
            <a:r>
              <a:rPr lang="fa-IR" sz="1800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بايد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زماني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شناسايي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شود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که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,</a:t>
            </a:r>
          </a:p>
          <a:p>
            <a:pPr marL="0" lvl="0" indent="0">
              <a:buNone/>
            </a:pPr>
            <a:r>
              <a:rPr lang="fa-IR" sz="1800">
                <a:solidFill>
                  <a:srgbClr val="FFFF00"/>
                </a:solidFill>
                <a:latin typeface="Zar"/>
              </a:rPr>
              <a:t>فرآيند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منجر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ايجاد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کامل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باشد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5706979" y="5105400"/>
            <a:ext cx="709863" cy="533400"/>
          </a:xfrm>
          <a:prstGeom prst="straightConnector1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arrow"/>
          </a:ln>
        </p:spPr>
      </p:cxnSp>
      <p:sp>
        <p:nvSpPr>
          <p:cNvPr id="9" name="TextBox 8"/>
          <p:cNvSpPr txBox="1"/>
          <p:nvPr/>
        </p:nvSpPr>
        <p:spPr>
          <a:xfrm>
            <a:off x="445168" y="5943600"/>
            <a:ext cx="5257800" cy="6858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marL="342900" lvl="0" indent="-342900" algn="l">
              <a:spcBef>
                <a:spcPct val="2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defRPr>
            </a:lvl1pPr>
          </a:lstStyle>
          <a:p>
            <a:pPr marL="0" lvl="0" indent="0" algn="r">
              <a:buNone/>
            </a:pPr>
            <a:r>
              <a:rPr lang="fa-IR" sz="1800">
                <a:solidFill>
                  <a:srgbClr val="FFFF00"/>
                </a:solidFill>
                <a:latin typeface="Zar"/>
              </a:rPr>
              <a:t>معامله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صورت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يک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مبنا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درمي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آيد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</a:p>
          <a:p>
            <a:pPr marL="0" lvl="0" indent="0">
              <a:buNone/>
            </a:pPr>
            <a:r>
              <a:rPr lang="fa-IR" sz="1800">
                <a:solidFill>
                  <a:srgbClr val="FFFF00"/>
                </a:solidFill>
                <a:latin typeface="Zar"/>
              </a:rPr>
              <a:t>و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مديريت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اين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پاسخگو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خواهد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بود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5715000" y="5638800"/>
            <a:ext cx="701842" cy="647700"/>
          </a:xfrm>
          <a:prstGeom prst="straightConnector1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arrow"/>
          </a:ln>
        </p:spPr>
      </p:cxnSp>
      <p:sp>
        <p:nvSpPr>
          <p:cNvPr id="11" name="TextBox 10"/>
          <p:cNvSpPr txBox="1"/>
          <p:nvPr/>
        </p:nvSpPr>
        <p:spPr>
          <a:xfrm>
            <a:off x="6416842" y="2565010"/>
            <a:ext cx="2286000" cy="685800"/>
          </a:xfrm>
          <a:prstGeom prst="rect">
            <a:avLst/>
          </a:prstGeom>
          <a:solidFill>
            <a:srgbClr val="C00000"/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marL="342900" lvl="0" indent="-342900" algn="l">
              <a:spcBef>
                <a:spcPct val="2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defRPr>
            </a:lvl1pPr>
          </a:lstStyle>
          <a:p>
            <a:pPr marL="0" lvl="0" indent="0" algn="ctr">
              <a:buNone/>
            </a:pPr>
            <a:r>
              <a:rPr lang="fa-IR" sz="1800">
                <a:solidFill>
                  <a:schemeClr val="tx2"/>
                </a:solidFill>
                <a:latin typeface="Zar"/>
              </a:rPr>
              <a:t>در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روش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مبتني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بر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معاملات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16842" y="1447800"/>
            <a:ext cx="2286000" cy="685800"/>
          </a:xfrm>
          <a:prstGeom prst="rect">
            <a:avLst/>
          </a:prstGeom>
          <a:solidFill>
            <a:srgbClr val="C00000"/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marL="342900" lvl="0" indent="-342900" algn="l">
              <a:spcBef>
                <a:spcPct val="2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defRPr>
            </a:lvl1pPr>
          </a:lstStyle>
          <a:p>
            <a:pPr marL="0" lvl="0" indent="0" algn="ctr">
              <a:buNone/>
            </a:pPr>
            <a:r>
              <a:rPr lang="fa-IR" sz="1800">
                <a:solidFill>
                  <a:schemeClr val="tx2"/>
                </a:solidFill>
                <a:latin typeface="Zar"/>
              </a:rPr>
              <a:t>براي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تعيين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ارزش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اقلام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 </a:t>
            </a:r>
            <a:r>
              <a:rPr lang="fa-IR" sz="1800">
                <a:solidFill>
                  <a:schemeClr val="tx2"/>
                </a:solidFill>
                <a:latin typeface="Zar"/>
              </a:rPr>
              <a:t>ترازنامه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7559843" y="2133600"/>
            <a:ext cx="0" cy="431410"/>
          </a:xfrm>
          <a:prstGeom prst="straightConnector1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arrow"/>
          </a:ln>
        </p:spPr>
      </p:cxnSp>
      <p:cxnSp>
        <p:nvCxnSpPr>
          <p:cNvPr id="14" name="Straight Arrow Connector 13"/>
          <p:cNvCxnSpPr/>
          <p:nvPr/>
        </p:nvCxnSpPr>
        <p:spPr>
          <a:xfrm>
            <a:off x="7559843" y="3250810"/>
            <a:ext cx="0" cy="360668"/>
          </a:xfrm>
          <a:prstGeom prst="straightConnector1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arrow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شناسايي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(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ثبت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)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–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در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چه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زماني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بايد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را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شناسايي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800">
                <a:solidFill>
                  <a:schemeClr val="tx1">
                    <a:lumMod val="65000"/>
                  </a:schemeClr>
                </a:solidFill>
                <a:latin typeface="Titr"/>
              </a:rPr>
              <a:t>کرد؟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16842" y="3611478"/>
            <a:ext cx="2286000" cy="503322"/>
          </a:xfrm>
          <a:prstGeom prst="rect">
            <a:avLst/>
          </a:prstGeom>
          <a:solidFill>
            <a:srgbClr val="C00000"/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marL="342900" lvl="0" indent="-342900" algn="l">
              <a:spcBef>
                <a:spcPct val="2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defRPr>
            </a:lvl1pPr>
          </a:lstStyle>
          <a:p>
            <a:pPr marL="0" lvl="0" indent="0" algn="ctr">
              <a:buNone/>
            </a:pPr>
            <a:r>
              <a:rPr lang="fa-IR" sz="1800">
                <a:solidFill>
                  <a:schemeClr val="tx2"/>
                </a:solidFill>
                <a:latin typeface="Zar"/>
              </a:rPr>
              <a:t>روش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مبتني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بر</a:t>
            </a:r>
            <a:r>
              <a:rPr lang="fa-IR" sz="180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>
                <a:solidFill>
                  <a:schemeClr val="tx2"/>
                </a:solidFill>
                <a:latin typeface="Zar"/>
              </a:rPr>
              <a:t>مبادلات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0" y="2937208"/>
            <a:ext cx="3164893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marL="342900" lvl="0" indent="-342900" algn="l">
              <a:spcBef>
                <a:spcPct val="2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defRPr>
            </a:lvl1pPr>
          </a:lstStyle>
          <a:p>
            <a:pPr marL="0" lvl="0" indent="0" algn="ctr">
              <a:buNone/>
            </a:pPr>
            <a:r>
              <a:rPr lang="fa-IR" sz="18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زمان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شناخت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درآمد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4688894" y="3165808"/>
            <a:ext cx="1727949" cy="697331"/>
          </a:xfrm>
          <a:prstGeom prst="straightConnector1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arrow"/>
          </a:ln>
        </p:spPr>
      </p:cxnSp>
      <p:sp>
        <p:nvSpPr>
          <p:cNvPr id="6" name="TextBox 5"/>
          <p:cNvSpPr txBox="1"/>
          <p:nvPr/>
        </p:nvSpPr>
        <p:spPr>
          <a:xfrm>
            <a:off x="1523999" y="4114800"/>
            <a:ext cx="3164893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marL="342900" lvl="0" indent="-342900" algn="l">
              <a:spcBef>
                <a:spcPct val="2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defRPr>
            </a:lvl1pPr>
          </a:lstStyle>
          <a:p>
            <a:pPr marL="0" lvl="0" indent="0" algn="ctr">
              <a:buNone/>
            </a:pPr>
            <a:r>
              <a:rPr lang="fa-IR" sz="18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مبلغ</a:t>
            </a:r>
            <a:r>
              <a:rPr lang="fa-IR" sz="1800">
                <a:solidFill>
                  <a:srgbClr val="FFFF00"/>
                </a:solidFill>
                <a:latin typeface="Argos"/>
              </a:rPr>
              <a:t> </a:t>
            </a:r>
            <a:r>
              <a:rPr lang="fa-IR" sz="1800">
                <a:solidFill>
                  <a:srgbClr val="FFFF00"/>
                </a:solidFill>
                <a:latin typeface="Zar"/>
              </a:rPr>
              <a:t>درآمد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4688892" y="3863139"/>
            <a:ext cx="1727950" cy="480261"/>
          </a:xfrm>
          <a:prstGeom prst="straightConnector1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arrow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چهار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نوع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سود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_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ادواردز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بل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04800" y="12192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1_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سود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عملياتي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جاري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</a:rPr>
              <a:t>– 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فزوني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فروش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نسبت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ورودي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مورد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استفاده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توليد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فروش</a:t>
            </a:r>
            <a:r>
              <a:rPr lang="fa-IR" sz="2400">
                <a:solidFill>
                  <a:srgbClr val="FFFF00"/>
                </a:solidFill>
              </a:rPr>
              <a:t> 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2_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صرفه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جويي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هاي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ناشي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از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بازيافت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هزينه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</a:rPr>
              <a:t>–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افزايش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قيمت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نگهداري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شرکت</a:t>
            </a:r>
            <a:r>
              <a:rPr lang="fa-IR" sz="2400">
                <a:solidFill>
                  <a:srgbClr val="FFFF00"/>
                </a:solidFill>
              </a:rPr>
              <a:t> 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طي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دوره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  <a:latin typeface="Zar"/>
            </a:endParaRP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3_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صرفه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جويي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ناشي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از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هزينه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تحقق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يافته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</a:rPr>
              <a:t>–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تفاوت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ناشي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تاريخي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قيمت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خريد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جاري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کالاهاي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فروخته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2400">
                <a:solidFill>
                  <a:srgbClr val="FFFF00"/>
                </a:solidFill>
              </a:rPr>
              <a:t> 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4_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عايدات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سرمايه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اي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تحقق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يافته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</a:rPr>
              <a:t>–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فزوني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فروش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بلندمدت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نسبت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تاريخي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آنها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تغيير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عمده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مورد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نظر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_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ادواردز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بل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04800" y="12192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گزارش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کردن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سود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و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زيان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غيرعملياتي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تحقق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نيافته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ناشي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از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نگهداري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دارايي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در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خالص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دارايي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هاي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واحد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تجاري</a:t>
            </a:r>
          </a:p>
          <a:p>
            <a:pPr marL="0" lvl="0" indent="0" algn="ct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اين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گزارش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بايستي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بتواند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, </a:t>
            </a:r>
          </a:p>
          <a:p>
            <a:pPr marL="0" lvl="0" indent="0" algn="ct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محتواي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اطلاعات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صورتهاي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مالي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منتشرشده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افزايش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دهد</a:t>
            </a:r>
          </a:p>
          <a:p>
            <a:pPr marL="0" lvl="0" indent="0" algn="ctr">
              <a:buNone/>
            </a:pPr>
            <a:endParaRPr lang="fa-IR" sz="2400">
              <a:solidFill>
                <a:srgbClr val="FFFF00"/>
              </a:solidFill>
              <a:latin typeface="Zar"/>
            </a:endParaRPr>
          </a:p>
          <a:p>
            <a:pPr marL="0" lvl="0" indent="0" algn="ctr">
              <a:buNone/>
            </a:pPr>
            <a:r>
              <a:rPr lang="fa-IR" sz="2400">
                <a:latin typeface="Zar"/>
              </a:rPr>
              <a:t>اين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بحث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برپايه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دونکته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اصلي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قراردارد</a:t>
            </a:r>
            <a:r>
              <a:rPr lang="fa-IR" sz="2400"/>
              <a:t>:</a:t>
            </a:r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</a:rPr>
              <a:t>1.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زيان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حاصل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نگهداري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بدهي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خاص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بايد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هنگاميکه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رخ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دهند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گزارش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شوند</a:t>
            </a:r>
            <a:r>
              <a:rPr lang="fa-IR" sz="2400">
                <a:solidFill>
                  <a:srgbClr val="FFFF00"/>
                </a:solidFill>
              </a:rPr>
              <a:t>. </a:t>
            </a:r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</a:rPr>
              <a:t>2.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تغييرات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واحد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اندازه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گيري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بايد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فرآيند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گزارشگري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حذف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شوند</a:t>
            </a:r>
            <a:r>
              <a:rPr lang="fa-IR" sz="2400">
                <a:solidFill>
                  <a:srgbClr val="FFFF00"/>
                </a:solidFill>
              </a:rPr>
              <a:t> ,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اين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است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صورت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مالي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بايد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نسبت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اثر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تورم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اصلاح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شوند</a:t>
            </a:r>
            <a:r>
              <a:rPr lang="fa-IR" sz="2400">
                <a:solidFill>
                  <a:srgbClr val="FFFF00"/>
                </a:solidFill>
              </a:rPr>
              <a:t>.</a:t>
            </a:r>
          </a:p>
          <a:p>
            <a:pPr marL="0" lvl="0" indent="0" algn="ctr">
              <a:buNone/>
            </a:pPr>
            <a:endParaRPr lang="fa-IR" sz="240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تغيير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عمده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مورد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نظر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_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ادواردز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بل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04800" y="12192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گزارش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کردن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سود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و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زيان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غيرعملياتي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تحقق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نيافته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ناشي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از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نگهداري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دارايي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در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خالص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دارايي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هاي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واحد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تجاري</a:t>
            </a:r>
          </a:p>
          <a:p>
            <a:pPr marL="0" lvl="0" indent="0" algn="ctr">
              <a:buNone/>
            </a:pP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اين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گزارش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بايستي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  <a:latin typeface="Zar"/>
              </a:rPr>
              <a:t>بتواند</a:t>
            </a:r>
            <a:r>
              <a:rPr lang="fa-IR" sz="1400">
                <a:solidFill>
                  <a:schemeClr val="tx1">
                    <a:lumMod val="95000"/>
                  </a:schemeClr>
                </a:solidFill>
              </a:rPr>
              <a:t> , </a:t>
            </a:r>
          </a:p>
          <a:p>
            <a:pPr marL="0" lvl="0" indent="0" algn="ctr">
              <a:buNone/>
            </a:pPr>
            <a:r>
              <a:rPr lang="fa-IR" sz="1400">
                <a:solidFill>
                  <a:srgbClr val="FFFF00"/>
                </a:solidFill>
                <a:latin typeface="Zar"/>
              </a:rPr>
              <a:t>محتواي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اطلاعات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صورتهاي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مالي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منتشرشده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را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افزايش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دهد</a:t>
            </a:r>
          </a:p>
          <a:p>
            <a:pPr marL="0" lvl="0" indent="0" algn="ctr">
              <a:buNone/>
            </a:pPr>
            <a:endParaRPr lang="fa-IR" sz="1400">
              <a:solidFill>
                <a:srgbClr val="FFFF00"/>
              </a:solidFill>
              <a:latin typeface="Zar"/>
            </a:endParaRPr>
          </a:p>
          <a:p>
            <a:pPr marL="0" lvl="0" indent="0" algn="ctr">
              <a:buNone/>
            </a:pPr>
            <a:r>
              <a:rPr lang="fa-IR" sz="1400">
                <a:latin typeface="Zar"/>
              </a:rPr>
              <a:t>اين</a:t>
            </a:r>
            <a:r>
              <a:rPr lang="fa-IR" sz="1400"/>
              <a:t> </a:t>
            </a:r>
            <a:r>
              <a:rPr lang="fa-IR" sz="1400">
                <a:latin typeface="Zar"/>
              </a:rPr>
              <a:t>بحث</a:t>
            </a:r>
            <a:r>
              <a:rPr lang="fa-IR" sz="1400"/>
              <a:t> </a:t>
            </a:r>
            <a:r>
              <a:rPr lang="fa-IR" sz="1400">
                <a:latin typeface="Zar"/>
              </a:rPr>
              <a:t>برپايه</a:t>
            </a:r>
            <a:r>
              <a:rPr lang="fa-IR" sz="1400"/>
              <a:t> </a:t>
            </a:r>
            <a:r>
              <a:rPr lang="fa-IR" sz="1400">
                <a:latin typeface="Zar"/>
              </a:rPr>
              <a:t>دونکته</a:t>
            </a:r>
            <a:r>
              <a:rPr lang="fa-IR" sz="1400"/>
              <a:t> </a:t>
            </a:r>
            <a:r>
              <a:rPr lang="fa-IR" sz="1400">
                <a:latin typeface="Zar"/>
              </a:rPr>
              <a:t>اصلي</a:t>
            </a:r>
            <a:r>
              <a:rPr lang="fa-IR" sz="1400"/>
              <a:t> </a:t>
            </a:r>
            <a:r>
              <a:rPr lang="fa-IR" sz="1400">
                <a:latin typeface="Zar"/>
              </a:rPr>
              <a:t>قراردارد</a:t>
            </a:r>
            <a:r>
              <a:rPr lang="fa-IR" sz="1400"/>
              <a:t>:</a:t>
            </a:r>
          </a:p>
          <a:p>
            <a:pPr marL="0" lvl="0" indent="0" algn="r">
              <a:buNone/>
            </a:pPr>
            <a:r>
              <a:rPr lang="fa-IR" sz="1400">
                <a:solidFill>
                  <a:srgbClr val="FFFF00"/>
                </a:solidFill>
              </a:rPr>
              <a:t>1.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زيان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حاصل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نگهداري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دارايي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ها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و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بدهي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خاص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بايد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هنگاميکه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رخ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مي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دهند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گزارش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شوند</a:t>
            </a:r>
            <a:r>
              <a:rPr lang="fa-IR" sz="1400">
                <a:solidFill>
                  <a:srgbClr val="FFFF00"/>
                </a:solidFill>
              </a:rPr>
              <a:t>. </a:t>
            </a:r>
          </a:p>
          <a:p>
            <a:pPr marL="0" lvl="0" indent="0" algn="r">
              <a:buNone/>
            </a:pPr>
            <a:r>
              <a:rPr lang="fa-IR" sz="1400">
                <a:solidFill>
                  <a:srgbClr val="FFFF00"/>
                </a:solidFill>
              </a:rPr>
              <a:t>2.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تغييرات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واحد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اندازه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گيري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بايد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فرآيند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گزارشگري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حذف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شوند</a:t>
            </a:r>
            <a:r>
              <a:rPr lang="fa-IR" sz="1400">
                <a:solidFill>
                  <a:srgbClr val="FFFF00"/>
                </a:solidFill>
              </a:rPr>
              <a:t> ,</a:t>
            </a:r>
            <a:r>
              <a:rPr lang="fa-IR" sz="1400">
                <a:solidFill>
                  <a:srgbClr val="FFFF00"/>
                </a:solidFill>
                <a:latin typeface="Zar"/>
              </a:rPr>
              <a:t>اين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است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که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صورت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هاي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مالي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بايد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نسبت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اثر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تورم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اصلاح</a:t>
            </a:r>
            <a:r>
              <a:rPr lang="fa-IR" sz="1400">
                <a:solidFill>
                  <a:srgbClr val="FFFF00"/>
                </a:solidFill>
              </a:rPr>
              <a:t> </a:t>
            </a:r>
            <a:r>
              <a:rPr lang="fa-IR" sz="1400">
                <a:solidFill>
                  <a:srgbClr val="FFFF00"/>
                </a:solidFill>
                <a:latin typeface="Zar"/>
              </a:rPr>
              <a:t>شوند</a:t>
            </a:r>
            <a:r>
              <a:rPr lang="fa-IR" sz="1400">
                <a:solidFill>
                  <a:srgbClr val="FFFF00"/>
                </a:solidFill>
              </a:rPr>
              <a:t>.</a:t>
            </a:r>
          </a:p>
          <a:p>
            <a:pPr marL="0" lvl="0" indent="0" algn="just">
              <a:buNone/>
            </a:pPr>
            <a:r>
              <a:rPr lang="fa-IR" sz="2400">
                <a:latin typeface="Zar"/>
              </a:rPr>
              <a:t>مثال</a:t>
            </a:r>
            <a:r>
              <a:rPr lang="fa-IR" sz="2400"/>
              <a:t>:</a:t>
            </a:r>
          </a:p>
        </p:txBody>
      </p:sp>
      <p:graphicFrame>
        <p:nvGraphicFramePr>
          <p:cNvPr id="4" name="Table 3"/>
          <p:cNvGraphicFramePr/>
          <p:nvPr>
            <p:extLst>
              <p:ext uri="{D42A27DB-BD31-4B8C-83A1-F6EECF244321}">
                <p14:modId xmlns:p14="http://schemas.microsoft.com/office/powerpoint/2010/main" val="3282558840"/>
              </p:ext>
            </p:extLst>
          </p:nvPr>
        </p:nvGraphicFramePr>
        <p:xfrm>
          <a:off x="533400" y="3962400"/>
          <a:ext cx="8378826" cy="2590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0300"/>
                <a:gridCol w="1727200"/>
                <a:gridCol w="1982787"/>
                <a:gridCol w="2184400"/>
                <a:gridCol w="1354137"/>
              </a:tblGrid>
              <a:tr h="748454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نام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شرکت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اول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ژانويه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سي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و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يک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دسامبر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fa-IR">
                          <a:latin typeface="Zar"/>
                        </a:rPr>
                        <a:t>سي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و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يک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دسامبر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سند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حسابداري</a:t>
                      </a:r>
                    </a:p>
                  </a:txBody>
                  <a:tcPr/>
                </a:tc>
              </a:tr>
              <a:tr h="921174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شرکت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الف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خريد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  <a:r>
                        <a:rPr lang="fa-IR"/>
                        <a:t> 100 </a:t>
                      </a:r>
                      <a:r>
                        <a:rPr lang="fa-IR">
                          <a:latin typeface="Zar"/>
                        </a:rPr>
                        <a:t>دلار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ارزش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  <a:r>
                        <a:rPr lang="fa-IR"/>
                        <a:t> 150 </a:t>
                      </a:r>
                      <a:r>
                        <a:rPr lang="fa-IR">
                          <a:latin typeface="Zar"/>
                        </a:rPr>
                        <a:t>دلار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فروش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/>
                        <a:t>50 </a:t>
                      </a:r>
                      <a:r>
                        <a:rPr lang="fa-IR">
                          <a:latin typeface="Zar"/>
                        </a:rPr>
                        <a:t>دلار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سود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شناسايي</a:t>
                      </a:r>
                      <a:r>
                        <a:rPr lang="fa-IR"/>
                        <a:t> </a:t>
                      </a:r>
                    </a:p>
                  </a:txBody>
                  <a:tcPr/>
                </a:tc>
              </a:tr>
              <a:tr h="921174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شرکت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ب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fa-IR">
                          <a:latin typeface="Zar"/>
                        </a:rPr>
                        <a:t>خريد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  <a:r>
                        <a:rPr lang="fa-IR"/>
                        <a:t> 100 </a:t>
                      </a:r>
                      <a:r>
                        <a:rPr lang="fa-IR">
                          <a:latin typeface="Zar"/>
                        </a:rPr>
                        <a:t>دلار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fa-IR">
                          <a:latin typeface="Zar"/>
                        </a:rPr>
                        <a:t>ارزش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  <a:r>
                        <a:rPr lang="fa-IR"/>
                        <a:t> 150 </a:t>
                      </a:r>
                      <a:r>
                        <a:rPr lang="fa-IR">
                          <a:latin typeface="Zar"/>
                        </a:rPr>
                        <a:t>دلار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حفظ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سود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شناسايي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نمي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شود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تغيير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عمده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مورد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نظر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_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ادواردز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65000"/>
                  </a:schemeClr>
                </a:solidFill>
                <a:latin typeface="Titr"/>
              </a:rPr>
              <a:t>بل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04800" y="12192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just">
              <a:buNone/>
            </a:pPr>
            <a:endParaRPr/>
          </a:p>
          <a:p>
            <a:pPr marL="0" lvl="0" indent="0" algn="just">
              <a:buNone/>
            </a:pPr>
            <a:endParaRPr/>
          </a:p>
          <a:p>
            <a:pPr marL="0" lvl="0" indent="0" algn="just">
              <a:buNone/>
            </a:pPr>
            <a:endParaRPr/>
          </a:p>
          <a:p>
            <a:pPr marL="0" lvl="0" indent="0" algn="just">
              <a:buNone/>
            </a:pPr>
            <a:endParaRPr/>
          </a:p>
          <a:p>
            <a:pPr marL="0" lvl="0" indent="0" algn="just">
              <a:buNone/>
            </a:pPr>
            <a:endParaRPr/>
          </a:p>
          <a:p>
            <a:pPr marL="0" lvl="0" indent="0" algn="ct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اين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نمونه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اثر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مبتني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معامله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است</a:t>
            </a:r>
            <a:r>
              <a:rPr lang="fa-IR" sz="2400">
                <a:solidFill>
                  <a:srgbClr val="FFFF00"/>
                </a:solidFill>
              </a:rPr>
              <a:t>.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حال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حاضر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هيئت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استانداردهاي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حسابداري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مالي</a:t>
            </a:r>
            <a:r>
              <a:rPr lang="fa-IR" sz="2400">
                <a:solidFill>
                  <a:srgbClr val="FFFF00"/>
                </a:solidFill>
              </a:rPr>
              <a:t> </a:t>
            </a:r>
          </a:p>
          <a:p>
            <a:pPr marL="0" lvl="0" indent="0" algn="ct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مبتني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ترازنامه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اتخاذ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کرده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است</a:t>
            </a:r>
          </a:p>
          <a:p>
            <a:pPr marL="0" lvl="0" indent="0" algn="ctr">
              <a:buNone/>
            </a:pP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يعني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سود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را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در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قالب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تغيير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در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خالص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دارايي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هاي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طي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دوره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تعريف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 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  <a:latin typeface="Zar"/>
              </a:rPr>
              <a:t>ميکند</a:t>
            </a:r>
            <a:r>
              <a:rPr lang="fa-IR" sz="2400">
                <a:solidFill>
                  <a:schemeClr val="tx2">
                    <a:lumMod val="65000"/>
                  </a:schemeClr>
                </a:solidFill>
              </a:rPr>
              <a:t>.</a:t>
            </a:r>
          </a:p>
          <a:p>
            <a:pPr marL="0" lvl="0" indent="0" algn="just">
              <a:buNone/>
            </a:pPr>
            <a:endParaRPr lang="fa-IR" sz="2400">
              <a:solidFill>
                <a:schemeClr val="tx2">
                  <a:lumMod val="65000"/>
                </a:schemeClr>
              </a:solidFill>
            </a:endParaRPr>
          </a:p>
          <a:p>
            <a:pPr marL="0" lvl="0" indent="0" algn="just">
              <a:buNone/>
            </a:pPr>
            <a:endParaRPr lang="fa-IR" sz="2400">
              <a:solidFill>
                <a:schemeClr val="tx2">
                  <a:lumMod val="65000"/>
                </a:schemeClr>
              </a:solidFill>
            </a:endParaRPr>
          </a:p>
          <a:p>
            <a:pPr marL="0" lvl="0" indent="0" algn="just">
              <a:buNone/>
            </a:pPr>
            <a:endParaRPr lang="fa-IR" sz="2400">
              <a:solidFill>
                <a:schemeClr val="tx2">
                  <a:lumMod val="65000"/>
                </a:schemeClr>
              </a:solidFill>
            </a:endParaRPr>
          </a:p>
          <a:p>
            <a:pPr marL="0" lvl="0" indent="0" algn="just">
              <a:buNone/>
            </a:pPr>
            <a:endParaRPr lang="fa-IR" sz="2400">
              <a:solidFill>
                <a:schemeClr val="tx2">
                  <a:lumMod val="65000"/>
                </a:schemeClr>
              </a:solidFill>
            </a:endParaRPr>
          </a:p>
          <a:p>
            <a:pPr marL="0" lvl="0" indent="0" algn="just">
              <a:buNone/>
            </a:pPr>
            <a:endParaRPr lang="fa-IR" sz="2400">
              <a:solidFill>
                <a:schemeClr val="tx2">
                  <a:lumMod val="65000"/>
                </a:schemeClr>
              </a:solidFill>
            </a:endParaRPr>
          </a:p>
          <a:p>
            <a:pPr marL="0" lvl="0" indent="0" algn="just">
              <a:buNone/>
            </a:pPr>
            <a:endParaRPr lang="fa-IR" sz="2400">
              <a:solidFill>
                <a:schemeClr val="tx2">
                  <a:lumMod val="65000"/>
                </a:schemeClr>
              </a:solidFill>
            </a:endParaRPr>
          </a:p>
          <a:p>
            <a:pPr marL="0" lvl="0" indent="0" algn="just">
              <a:buNone/>
            </a:pPr>
            <a:endParaRPr lang="fa-IR" sz="2400">
              <a:solidFill>
                <a:schemeClr val="tx2">
                  <a:lumMod val="65000"/>
                </a:schemeClr>
              </a:solidFill>
            </a:endParaRPr>
          </a:p>
        </p:txBody>
      </p:sp>
      <p:graphicFrame>
        <p:nvGraphicFramePr>
          <p:cNvPr id="4" name="Table 3"/>
          <p:cNvGraphicFramePr/>
          <p:nvPr>
            <p:extLst>
              <p:ext uri="{D42A27DB-BD31-4B8C-83A1-F6EECF244321}">
                <p14:modId xmlns:p14="http://schemas.microsoft.com/office/powerpoint/2010/main" val="3282558840"/>
              </p:ext>
            </p:extLst>
          </p:nvPr>
        </p:nvGraphicFramePr>
        <p:xfrm>
          <a:off x="533400" y="1219200"/>
          <a:ext cx="8226426" cy="21297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9662"/>
                <a:gridCol w="1695450"/>
                <a:gridCol w="1946275"/>
                <a:gridCol w="2144712"/>
                <a:gridCol w="1330325"/>
              </a:tblGrid>
              <a:tr h="56388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نام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شرکت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اول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ژانويه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سي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و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يک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دسامبر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fa-IR">
                          <a:latin typeface="Zar"/>
                        </a:rPr>
                        <a:t>سي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و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يک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دسامبر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سند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حسابداري</a:t>
                      </a:r>
                    </a:p>
                  </a:txBody>
                  <a:tcPr/>
                </a:tc>
              </a:tr>
              <a:tr h="6502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شرکت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الف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خريد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  <a:r>
                        <a:rPr lang="fa-IR"/>
                        <a:t> 100 </a:t>
                      </a:r>
                      <a:r>
                        <a:rPr lang="fa-IR">
                          <a:latin typeface="Zar"/>
                        </a:rPr>
                        <a:t>دلار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ارزش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  <a:r>
                        <a:rPr lang="fa-IR"/>
                        <a:t> 150 </a:t>
                      </a:r>
                      <a:r>
                        <a:rPr lang="fa-IR">
                          <a:latin typeface="Zar"/>
                        </a:rPr>
                        <a:t>دلار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فروش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/>
                        <a:t>50 </a:t>
                      </a:r>
                      <a:r>
                        <a:rPr lang="fa-IR">
                          <a:latin typeface="Zar"/>
                        </a:rPr>
                        <a:t>دلار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سود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شناسايي</a:t>
                      </a:r>
                      <a:r>
                        <a:rPr lang="fa-IR"/>
                        <a:t> </a:t>
                      </a:r>
                    </a:p>
                  </a:txBody>
                  <a:tcPr/>
                </a:tc>
              </a:tr>
              <a:tr h="6502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شرکت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ب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fa-IR">
                          <a:latin typeface="Zar"/>
                        </a:rPr>
                        <a:t>خريد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  <a:r>
                        <a:rPr lang="fa-IR"/>
                        <a:t> 100 </a:t>
                      </a:r>
                      <a:r>
                        <a:rPr lang="fa-IR">
                          <a:latin typeface="Zar"/>
                        </a:rPr>
                        <a:t>دلار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fa-IR">
                          <a:latin typeface="Zar"/>
                        </a:rPr>
                        <a:t>ارزش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  <a:r>
                        <a:rPr lang="fa-IR"/>
                        <a:t> 150 </a:t>
                      </a:r>
                      <a:r>
                        <a:rPr lang="fa-IR">
                          <a:latin typeface="Zar"/>
                        </a:rPr>
                        <a:t>دلار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حفظ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زمين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ctr"/>
                      <a:r>
                        <a:rPr lang="fa-IR">
                          <a:latin typeface="Zar"/>
                        </a:rPr>
                        <a:t>سود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شناسايي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نمي</a:t>
                      </a:r>
                      <a:r>
                        <a:rPr lang="fa-IR"/>
                        <a:t> </a:t>
                      </a:r>
                      <a:r>
                        <a:rPr lang="fa-IR">
                          <a:latin typeface="Zar"/>
                        </a:rPr>
                        <a:t>شود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روش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محاسبه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04800" y="12192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شرايط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محاسبه</a:t>
            </a:r>
            <a:r>
              <a:rPr lang="fa-IR" sz="2400">
                <a:solidFill>
                  <a:srgbClr val="FFFF00"/>
                </a:solidFill>
              </a:rPr>
              <a:t> :</a:t>
            </a:r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موضوع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رويدادمالي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گونه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باشد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بتوان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اساس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يک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ويژگي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خاص</a:t>
            </a:r>
            <a:r>
              <a:rPr lang="fa-IR" sz="2400">
                <a:solidFill>
                  <a:srgbClr val="FFFF00"/>
                </a:solidFill>
              </a:rPr>
              <a:t> 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آنرا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اندازه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گيري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کرد</a:t>
            </a:r>
            <a:r>
              <a:rPr lang="fa-IR" sz="2400">
                <a:solidFill>
                  <a:srgbClr val="FFFF00"/>
                </a:solidFill>
              </a:rPr>
              <a:t>.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اندازه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گيري</a:t>
            </a:r>
            <a:r>
              <a:rPr lang="fa-IR" sz="2400">
                <a:solidFill>
                  <a:srgbClr val="FFFF00"/>
                </a:solidFill>
              </a:rPr>
              <a:t> :</a:t>
            </a:r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</a:rPr>
              <a:t>1_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درنظرگرفتن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يک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عدد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درباره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رويداد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مالي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اساس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قواعد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مشخص</a:t>
            </a:r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</a:rPr>
              <a:t>2_</a:t>
            </a:r>
            <a:r>
              <a:rPr lang="fa-IR" sz="2400">
                <a:solidFill>
                  <a:srgbClr val="FFFF00"/>
                </a:solidFill>
                <a:latin typeface="Zar"/>
              </a:rPr>
              <a:t>فرايندي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براي</a:t>
            </a:r>
            <a:r>
              <a:rPr lang="fa-IR" sz="2400">
                <a:solidFill>
                  <a:srgbClr val="FFFF00"/>
                </a:solidFill>
              </a:rPr>
              <a:t> 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مقايسه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اقلام</a:t>
            </a:r>
            <a:r>
              <a:rPr lang="fa-IR" sz="2400">
                <a:solidFill>
                  <a:srgbClr val="FFFF00"/>
                </a:solidFill>
              </a:rPr>
              <a:t> 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کسب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اطلاعات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دقيق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براي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متمايز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ساختن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يک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گزينه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گزينه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ديگر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سپس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تصميم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گيري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  <a:latin typeface="Zar"/>
            </a:endParaRPr>
          </a:p>
          <a:p>
            <a:pPr marL="0" lvl="0" indent="0" algn="r">
              <a:buNone/>
            </a:pPr>
            <a:r>
              <a:rPr lang="fa-IR" sz="2400">
                <a:latin typeface="Zar"/>
              </a:rPr>
              <a:t>واحد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اندازه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گيري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دلار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است</a:t>
            </a:r>
            <a:r>
              <a:rPr lang="fa-IR" sz="2400"/>
              <a:t> , </a:t>
            </a:r>
          </a:p>
          <a:p>
            <a:pPr marL="0" lvl="0" indent="0" algn="ctr">
              <a:buNone/>
            </a:pPr>
            <a:r>
              <a:rPr lang="fa-IR" sz="2400">
                <a:latin typeface="Zar"/>
              </a:rPr>
              <a:t>بي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ثباتي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دلار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نيز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مشکلاتي</a:t>
            </a:r>
            <a:r>
              <a:rPr lang="fa-IR" sz="2400"/>
              <a:t>  </a:t>
            </a:r>
            <a:r>
              <a:rPr lang="fa-IR" sz="2400">
                <a:latin typeface="Zar"/>
              </a:rPr>
              <a:t>بوجود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آورد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روش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محاسبه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04800" y="12192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عواملي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باعث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پيچيده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شدن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محاسبه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اقلام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حسابداري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ميشود</a:t>
            </a:r>
            <a:r>
              <a:rPr lang="fa-IR" sz="2400">
                <a:solidFill>
                  <a:srgbClr val="FFFF00"/>
                </a:solidFill>
              </a:rPr>
              <a:t>: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</a:rPr>
              <a:t>1_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تفاوت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ناشي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تغيير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ارزش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دلار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زمانهاي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مختلف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  <a:latin typeface="Zar"/>
            </a:endParaRPr>
          </a:p>
          <a:p>
            <a:pPr marL="0" lvl="0" indent="0" algn="r">
              <a:buNone/>
            </a:pPr>
            <a:r>
              <a:rPr lang="fa-IR" sz="2000">
                <a:latin typeface="Zar"/>
              </a:rPr>
              <a:t>شيوه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تعيين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فروش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حال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تغيير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است</a:t>
            </a:r>
            <a:r>
              <a:rPr lang="fa-IR" sz="2000"/>
              <a:t> , </a:t>
            </a:r>
            <a:r>
              <a:rPr lang="fa-IR" sz="2000">
                <a:latin typeface="Zar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صورتيکه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دو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بازه</a:t>
            </a:r>
            <a:r>
              <a:rPr lang="fa-IR" sz="2000"/>
              <a:t>  </a:t>
            </a:r>
            <a:r>
              <a:rPr lang="fa-IR" sz="2000">
                <a:latin typeface="Zar"/>
              </a:rPr>
              <a:t>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زماني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مشابه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تعداد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مشخصي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کالا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فروش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رود</a:t>
            </a:r>
            <a:r>
              <a:rPr lang="fa-IR" sz="2000"/>
              <a:t>  , </a:t>
            </a:r>
            <a:r>
              <a:rPr lang="fa-IR" sz="2000">
                <a:latin typeface="Zar"/>
              </a:rPr>
              <a:t>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نظر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دلاري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اعداد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مختلفي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ميرسيم</a:t>
            </a:r>
            <a:r>
              <a:rPr lang="fa-IR" sz="2000"/>
              <a:t>.</a:t>
            </a:r>
          </a:p>
          <a:p>
            <a:pPr marL="0" lvl="0" indent="0" algn="r">
              <a:buNone/>
            </a:pPr>
            <a:endParaRPr lang="fa-IR" sz="2000"/>
          </a:p>
          <a:p>
            <a:pPr marL="0" lvl="0" indent="0" algn="r">
              <a:buNone/>
            </a:pPr>
            <a:endParaRPr lang="fa-IR" sz="2000"/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</a:rPr>
              <a:t>2_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تصميمات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بدون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ضابطه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ميتواند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مدير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واحد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تجاري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بگيرد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اساس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آن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گزارش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خود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ارائه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کند</a:t>
            </a:r>
            <a:r>
              <a:rPr lang="fa-IR" sz="2400">
                <a:solidFill>
                  <a:srgbClr val="FFFF00"/>
                </a:solidFill>
              </a:rPr>
              <a:t>.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2000">
                <a:latin typeface="Zar"/>
              </a:rPr>
              <a:t>روش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مستهلک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کردن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دارايي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ثابت</a:t>
            </a:r>
            <a:r>
              <a:rPr lang="fa-IR" sz="2000"/>
              <a:t> , </a:t>
            </a:r>
            <a:r>
              <a:rPr lang="fa-IR" sz="2000">
                <a:latin typeface="Zar"/>
              </a:rPr>
              <a:t>دارايي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نامشهود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دارايي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پايان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پذير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روش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محاسبه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04800" y="12192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ctr">
              <a:buNone/>
            </a:pPr>
            <a:endParaRPr/>
          </a:p>
          <a:p>
            <a:pPr marL="0" lvl="0" indent="0" algn="ctr">
              <a:buNone/>
            </a:pPr>
            <a:r>
              <a:rPr lang="fa-IR" sz="2400">
                <a:latin typeface="Zar"/>
              </a:rPr>
              <a:t>استفاده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کنندگان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از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اطلاعات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حسابداري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بايد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کاستي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ها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نقاط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ضعف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موجود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شيوه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هاي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محاسبه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سيستم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حسابداري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توجه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نمايند</a:t>
            </a:r>
            <a:r>
              <a:rPr lang="fa-IR" sz="2400"/>
              <a:t>:</a:t>
            </a:r>
          </a:p>
          <a:p>
            <a:pPr marL="0" lvl="0" indent="0" algn="r">
              <a:buNone/>
            </a:pPr>
            <a:endParaRPr lang="fa-IR" sz="2400"/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تغيير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واحد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سنجش</a:t>
            </a:r>
            <a:r>
              <a:rPr lang="fa-IR" sz="2400">
                <a:solidFill>
                  <a:srgbClr val="FFFF00"/>
                </a:solidFill>
              </a:rPr>
              <a:t> (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دلار</a:t>
            </a:r>
            <a:r>
              <a:rPr lang="fa-IR" sz="2400">
                <a:solidFill>
                  <a:srgbClr val="FFFF00"/>
                </a:solidFill>
              </a:rPr>
              <a:t>)</a:t>
            </a:r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تصميمات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ضابطه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مديران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دوره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حسابداري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  <a:latin typeface="Za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شيوه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ثبت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گزارش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رويدادهاي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مالي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(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درزمان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تورم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)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04800" y="12192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5181600" y="2046514"/>
            <a:ext cx="2895600" cy="342900"/>
          </a:xfrm>
          <a:prstGeom prst="roundRect">
            <a:avLst/>
          </a:prstGeom>
          <a:solidFill>
            <a:srgbClr val="002060"/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اثر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رکود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يا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تورم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بر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اقتصاد</a:t>
            </a:r>
          </a:p>
        </p:txBody>
      </p:sp>
      <p:sp>
        <p:nvSpPr>
          <p:cNvPr id="5" name="Down Arrow 4"/>
          <p:cNvSpPr/>
          <p:nvPr/>
        </p:nvSpPr>
        <p:spPr>
          <a:xfrm>
            <a:off x="6096000" y="2667000"/>
            <a:ext cx="533400" cy="1066800"/>
          </a:xfrm>
          <a:prstGeom prst="down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4686300" y="3962400"/>
            <a:ext cx="3886200" cy="457200"/>
          </a:xfrm>
          <a:prstGeom prst="roundRect">
            <a:avLst/>
          </a:prstGeom>
          <a:solidFill>
            <a:srgbClr val="002060"/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تزلزل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در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واحد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اندازه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گيري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حسابداري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33400" y="3017524"/>
            <a:ext cx="2971800" cy="342900"/>
          </a:xfrm>
          <a:prstGeom prst="roundRect">
            <a:avLst/>
          </a:prstGeom>
          <a:solidFill>
            <a:srgbClr val="002060"/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latin typeface="Zar"/>
              </a:rPr>
              <a:t>اثر</a:t>
            </a:r>
            <a:r>
              <a:rPr lang="fa-IR"/>
              <a:t> </a:t>
            </a:r>
            <a:r>
              <a:rPr lang="fa-IR">
                <a:latin typeface="Zar"/>
              </a:rPr>
              <a:t>کلي</a:t>
            </a:r>
            <a:r>
              <a:rPr lang="fa-IR"/>
              <a:t> </a:t>
            </a:r>
            <a:r>
              <a:rPr lang="fa-IR">
                <a:latin typeface="Zar"/>
              </a:rPr>
              <a:t>بر</a:t>
            </a:r>
            <a:r>
              <a:rPr lang="fa-IR"/>
              <a:t> </a:t>
            </a:r>
            <a:r>
              <a:rPr lang="fa-IR">
                <a:latin typeface="Zar"/>
              </a:rPr>
              <a:t>قدرت</a:t>
            </a:r>
            <a:r>
              <a:rPr lang="fa-IR"/>
              <a:t> </a:t>
            </a:r>
            <a:r>
              <a:rPr lang="fa-IR">
                <a:latin typeface="Zar"/>
              </a:rPr>
              <a:t>خريد</a:t>
            </a:r>
            <a:r>
              <a:rPr lang="fa-IR"/>
              <a:t> </a:t>
            </a:r>
            <a:r>
              <a:rPr lang="fa-IR">
                <a:latin typeface="Zar"/>
              </a:rPr>
              <a:t>دلار</a:t>
            </a:r>
            <a:r>
              <a:rPr lang="fa-IR"/>
              <a:t> </a:t>
            </a:r>
            <a:r>
              <a:rPr lang="fa-IR">
                <a:latin typeface="Zar"/>
              </a:rPr>
              <a:t>دارد</a:t>
            </a:r>
          </a:p>
        </p:txBody>
      </p:sp>
      <p:sp>
        <p:nvSpPr>
          <p:cNvPr id="8" name="Bent-Up Arrow 7"/>
          <p:cNvSpPr/>
          <p:nvPr/>
        </p:nvSpPr>
        <p:spPr>
          <a:xfrm rot="10800000">
            <a:off x="2362200" y="2046511"/>
            <a:ext cx="1752600" cy="849088"/>
          </a:xfrm>
          <a:prstGeom prst="bentUp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Bent-Up Arrow 8"/>
          <p:cNvSpPr/>
          <p:nvPr/>
        </p:nvSpPr>
        <p:spPr>
          <a:xfrm rot="5400000">
            <a:off x="2836105" y="3140905"/>
            <a:ext cx="824718" cy="1732672"/>
          </a:xfrm>
          <a:prstGeom prst="bentUp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شيوه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ثبت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گزارش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رويدادهاي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مالي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(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درزمان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تورم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)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04800" y="12192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سوئيني</a:t>
            </a:r>
            <a:r>
              <a:rPr lang="fa-IR" sz="2400">
                <a:solidFill>
                  <a:srgbClr val="FFFF00"/>
                </a:solidFill>
              </a:rPr>
              <a:t> 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914900" y="1850569"/>
            <a:ext cx="3390900" cy="511631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براي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معني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دار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شدن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اجزاي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صورت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هاي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Argos"/>
              </a:rPr>
              <a:t> </a:t>
            </a:r>
            <a:r>
              <a:rPr lang="fa-IR" sz="1800" b="0" i="0" u="none" strike="noStrike" baseline="0">
                <a:solidFill>
                  <a:schemeClr val="tx2"/>
                </a:solidFill>
                <a:latin typeface="Zar"/>
              </a:rPr>
              <a:t>مالي</a:t>
            </a:r>
          </a:p>
        </p:txBody>
      </p:sp>
      <p:sp>
        <p:nvSpPr>
          <p:cNvPr id="5" name="Down Arrow 4"/>
          <p:cNvSpPr/>
          <p:nvPr/>
        </p:nvSpPr>
        <p:spPr>
          <a:xfrm>
            <a:off x="6383802" y="2590800"/>
            <a:ext cx="321798" cy="533400"/>
          </a:xfrm>
          <a:prstGeom prst="down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4914900" y="3352800"/>
            <a:ext cx="3390900" cy="735588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solidFill>
                  <a:schemeClr val="tx2"/>
                </a:solidFill>
                <a:latin typeface="Zar"/>
              </a:rPr>
              <a:t>اندازه</a:t>
            </a:r>
            <a:r>
              <a:rPr lang="fa-IR">
                <a:solidFill>
                  <a:schemeClr val="tx2"/>
                </a:solidFill>
                <a:latin typeface="Argos"/>
              </a:rPr>
              <a:t> </a:t>
            </a:r>
            <a:r>
              <a:rPr lang="fa-IR">
                <a:solidFill>
                  <a:schemeClr val="tx2"/>
                </a:solidFill>
                <a:latin typeface="Zar"/>
              </a:rPr>
              <a:t>گيري</a:t>
            </a:r>
            <a:r>
              <a:rPr lang="fa-IR">
                <a:solidFill>
                  <a:schemeClr val="tx2"/>
                </a:solidFill>
                <a:latin typeface="Argos"/>
              </a:rPr>
              <a:t> </a:t>
            </a:r>
            <a:r>
              <a:rPr lang="fa-IR">
                <a:solidFill>
                  <a:schemeClr val="tx2"/>
                </a:solidFill>
                <a:latin typeface="Zar"/>
              </a:rPr>
              <a:t>ها</a:t>
            </a:r>
            <a:r>
              <a:rPr lang="fa-IR">
                <a:solidFill>
                  <a:schemeClr val="tx2"/>
                </a:solidFill>
                <a:latin typeface="Argos"/>
              </a:rPr>
              <a:t>  </a:t>
            </a:r>
            <a:r>
              <a:rPr lang="fa-IR">
                <a:solidFill>
                  <a:schemeClr val="tx2"/>
                </a:solidFill>
                <a:latin typeface="Zar"/>
              </a:rPr>
              <a:t>بر</a:t>
            </a:r>
            <a:r>
              <a:rPr lang="fa-IR">
                <a:solidFill>
                  <a:schemeClr val="tx2"/>
                </a:solidFill>
                <a:latin typeface="Argos"/>
              </a:rPr>
              <a:t> </a:t>
            </a:r>
            <a:r>
              <a:rPr lang="fa-IR">
                <a:solidFill>
                  <a:schemeClr val="tx2"/>
                </a:solidFill>
                <a:latin typeface="Zar"/>
              </a:rPr>
              <a:t>اساس</a:t>
            </a:r>
            <a:r>
              <a:rPr lang="fa-IR">
                <a:solidFill>
                  <a:schemeClr val="tx2"/>
                </a:solidFill>
                <a:latin typeface="Argos"/>
              </a:rPr>
              <a:t> </a:t>
            </a:r>
            <a:r>
              <a:rPr lang="fa-IR">
                <a:solidFill>
                  <a:schemeClr val="tx2"/>
                </a:solidFill>
                <a:latin typeface="Zar"/>
              </a:rPr>
              <a:t>ارزش</a:t>
            </a:r>
            <a:r>
              <a:rPr lang="fa-IR">
                <a:solidFill>
                  <a:schemeClr val="tx2"/>
                </a:solidFill>
                <a:latin typeface="Argos"/>
              </a:rPr>
              <a:t> </a:t>
            </a:r>
            <a:r>
              <a:rPr lang="fa-IR">
                <a:solidFill>
                  <a:schemeClr val="tx2"/>
                </a:solidFill>
                <a:latin typeface="Zar"/>
              </a:rPr>
              <a:t>جاري</a:t>
            </a:r>
            <a:r>
              <a:rPr lang="fa-IR">
                <a:solidFill>
                  <a:schemeClr val="tx2"/>
                </a:solidFill>
                <a:latin typeface="Argos"/>
              </a:rPr>
              <a:t> </a:t>
            </a:r>
            <a:r>
              <a:rPr lang="fa-IR">
                <a:solidFill>
                  <a:schemeClr val="tx2"/>
                </a:solidFill>
                <a:latin typeface="Zar"/>
              </a:rPr>
              <a:t>دلار</a:t>
            </a:r>
            <a:r>
              <a:rPr lang="fa-IR">
                <a:solidFill>
                  <a:schemeClr val="tx2"/>
                </a:solidFill>
                <a:latin typeface="Argos"/>
              </a:rPr>
              <a:t>  </a:t>
            </a:r>
            <a:r>
              <a:rPr lang="fa-IR">
                <a:solidFill>
                  <a:schemeClr val="tx2"/>
                </a:solidFill>
                <a:latin typeface="Zar"/>
              </a:rPr>
              <a:t>انجام</a:t>
            </a:r>
            <a:r>
              <a:rPr lang="fa-IR">
                <a:solidFill>
                  <a:schemeClr val="tx2"/>
                </a:solidFill>
                <a:latin typeface="Argos"/>
              </a:rPr>
              <a:t> </a:t>
            </a:r>
            <a:r>
              <a:rPr lang="fa-IR">
                <a:solidFill>
                  <a:schemeClr val="tx2"/>
                </a:solidFill>
                <a:latin typeface="Zar"/>
              </a:rPr>
              <a:t>شود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52400" y="3124200"/>
            <a:ext cx="3390900" cy="1219200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latin typeface="Zar"/>
              </a:rPr>
              <a:t>صورتهاي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مالي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سطح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يکساني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از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قدرت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خريد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را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منعکس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مي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کنند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به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گونه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اي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که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بتوانند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به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طور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کامل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با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يکديگر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ترکيب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شده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و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يک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نتيجه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ي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معتبر</a:t>
            </a:r>
            <a:r>
              <a:rPr lang="fa-IR">
                <a:latin typeface="ظشق"/>
              </a:rPr>
              <a:t> </a:t>
            </a:r>
            <a:r>
              <a:rPr lang="fa-IR">
                <a:latin typeface="Zar"/>
              </a:rPr>
              <a:t>دهند</a:t>
            </a:r>
          </a:p>
        </p:txBody>
      </p:sp>
      <p:sp>
        <p:nvSpPr>
          <p:cNvPr id="8" name="Down Arrow 7"/>
          <p:cNvSpPr/>
          <p:nvPr/>
        </p:nvSpPr>
        <p:spPr>
          <a:xfrm rot="5400000">
            <a:off x="3963128" y="3354395"/>
            <a:ext cx="389500" cy="732397"/>
          </a:xfrm>
          <a:prstGeom prst="down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228600" y="5242793"/>
            <a:ext cx="3314700" cy="944414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r"/>
            <a:r>
              <a:rPr lang="fa-IR">
                <a:latin typeface="Zar"/>
              </a:rPr>
              <a:t>اين</a:t>
            </a:r>
            <a:r>
              <a:rPr lang="fa-IR"/>
              <a:t> </a:t>
            </a:r>
            <a:r>
              <a:rPr lang="fa-IR">
                <a:latin typeface="Zar"/>
              </a:rPr>
              <a:t>اندازه</a:t>
            </a:r>
            <a:r>
              <a:rPr lang="fa-IR"/>
              <a:t> </a:t>
            </a:r>
            <a:r>
              <a:rPr lang="fa-IR">
                <a:latin typeface="Zar"/>
              </a:rPr>
              <a:t>گيري</a:t>
            </a:r>
            <a:r>
              <a:rPr lang="fa-IR"/>
              <a:t> </a:t>
            </a:r>
            <a:r>
              <a:rPr lang="fa-IR">
                <a:latin typeface="Zar"/>
              </a:rPr>
              <a:t>ها</a:t>
            </a:r>
            <a:r>
              <a:rPr lang="fa-IR"/>
              <a:t> </a:t>
            </a:r>
            <a:r>
              <a:rPr lang="fa-IR">
                <a:latin typeface="Zar"/>
              </a:rPr>
              <a:t>،</a:t>
            </a:r>
            <a:r>
              <a:rPr lang="fa-IR"/>
              <a:t> </a:t>
            </a:r>
          </a:p>
          <a:p>
            <a:pPr lvl="0" algn="ctr"/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تعديلات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قدرت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خريد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عمومي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/>
              <a:t> </a:t>
            </a:r>
          </a:p>
          <a:p>
            <a:pPr lvl="0"/>
            <a:r>
              <a:rPr lang="fa-IR">
                <a:latin typeface="Zar"/>
              </a:rPr>
              <a:t>هستند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شيوه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ثبت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گزارش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رويدادهاي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مالي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(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درزمان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تورم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)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04800" y="12192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سوئيني</a:t>
            </a:r>
            <a:r>
              <a:rPr lang="fa-IR" sz="2400">
                <a:solidFill>
                  <a:srgbClr val="FFFF00"/>
                </a:solidFill>
              </a:rPr>
              <a:t> 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8600" y="5242793"/>
            <a:ext cx="3314700" cy="944414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r"/>
            <a:r>
              <a:rPr lang="fa-IR">
                <a:latin typeface="Zar"/>
              </a:rPr>
              <a:t>اين</a:t>
            </a:r>
            <a:r>
              <a:rPr lang="fa-IR"/>
              <a:t> </a:t>
            </a:r>
            <a:r>
              <a:rPr lang="fa-IR">
                <a:latin typeface="Zar"/>
              </a:rPr>
              <a:t>اندازه</a:t>
            </a:r>
            <a:r>
              <a:rPr lang="fa-IR"/>
              <a:t> </a:t>
            </a:r>
            <a:r>
              <a:rPr lang="fa-IR">
                <a:latin typeface="Zar"/>
              </a:rPr>
              <a:t>گيري</a:t>
            </a:r>
            <a:r>
              <a:rPr lang="fa-IR"/>
              <a:t> </a:t>
            </a:r>
            <a:r>
              <a:rPr lang="fa-IR">
                <a:latin typeface="Zar"/>
              </a:rPr>
              <a:t>ها</a:t>
            </a:r>
            <a:r>
              <a:rPr lang="fa-IR"/>
              <a:t> </a:t>
            </a:r>
            <a:r>
              <a:rPr lang="fa-IR">
                <a:latin typeface="Zar"/>
              </a:rPr>
              <a:t>،</a:t>
            </a:r>
            <a:r>
              <a:rPr lang="fa-IR"/>
              <a:t> </a:t>
            </a:r>
          </a:p>
          <a:p>
            <a:pPr lvl="0" algn="ctr"/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تعديلات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قدرت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خريد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عمومي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/>
              <a:t> </a:t>
            </a:r>
          </a:p>
          <a:p>
            <a:pPr lvl="0"/>
            <a:r>
              <a:rPr lang="fa-IR">
                <a:latin typeface="Zar"/>
              </a:rPr>
              <a:t>هستند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410200" y="1828800"/>
            <a:ext cx="3314700" cy="944414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endParaRPr/>
          </a:p>
          <a:p>
            <a:pPr lvl="0" algn="ctr"/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تعديلات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قدرت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خريد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عمومي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/>
              <a:t> </a:t>
            </a:r>
          </a:p>
        </p:txBody>
      </p:sp>
      <p:sp>
        <p:nvSpPr>
          <p:cNvPr id="6" name="Down Arrow 5"/>
          <p:cNvSpPr/>
          <p:nvPr/>
        </p:nvSpPr>
        <p:spPr>
          <a:xfrm>
            <a:off x="6800850" y="3223846"/>
            <a:ext cx="533400" cy="1066800"/>
          </a:xfrm>
          <a:prstGeom prst="down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10200" y="4743623"/>
            <a:ext cx="3314700" cy="944415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latin typeface="Zar"/>
              </a:rPr>
              <a:t>بتوان</a:t>
            </a:r>
            <a:r>
              <a:rPr lang="fa-IR"/>
              <a:t> </a:t>
            </a:r>
            <a:r>
              <a:rPr lang="fa-IR">
                <a:latin typeface="Zar"/>
              </a:rPr>
              <a:t>بدان</a:t>
            </a:r>
            <a:r>
              <a:rPr lang="fa-IR"/>
              <a:t> </a:t>
            </a:r>
            <a:r>
              <a:rPr lang="fa-IR">
                <a:latin typeface="Zar"/>
              </a:rPr>
              <a:t>وسيله</a:t>
            </a:r>
          </a:p>
          <a:p>
            <a:pPr lvl="0" algn="ctr"/>
            <a:r>
              <a:rPr lang="fa-IR">
                <a:latin typeface="Zar"/>
              </a:rPr>
              <a:t>اثرات</a:t>
            </a:r>
            <a:r>
              <a:rPr lang="fa-IR"/>
              <a:t> </a:t>
            </a:r>
            <a:r>
              <a:rPr lang="fa-IR">
                <a:latin typeface="Zar"/>
              </a:rPr>
              <a:t>ناشي</a:t>
            </a:r>
            <a:r>
              <a:rPr lang="fa-IR"/>
              <a:t> </a:t>
            </a:r>
            <a:r>
              <a:rPr lang="fa-IR">
                <a:latin typeface="Zar"/>
              </a:rPr>
              <a:t>از</a:t>
            </a:r>
            <a:r>
              <a:rPr lang="fa-IR"/>
              <a:t> </a:t>
            </a:r>
            <a:r>
              <a:rPr lang="fa-IR">
                <a:latin typeface="Zar"/>
              </a:rPr>
              <a:t>تغيير</a:t>
            </a:r>
            <a:r>
              <a:rPr lang="fa-IR"/>
              <a:t> </a:t>
            </a:r>
            <a:r>
              <a:rPr lang="fa-IR">
                <a:latin typeface="Zar"/>
              </a:rPr>
              <a:t>در</a:t>
            </a:r>
            <a:r>
              <a:rPr lang="fa-IR"/>
              <a:t> </a:t>
            </a:r>
            <a:r>
              <a:rPr lang="fa-IR">
                <a:latin typeface="Zar"/>
              </a:rPr>
              <a:t>سطح</a:t>
            </a:r>
            <a:r>
              <a:rPr lang="fa-IR"/>
              <a:t> </a:t>
            </a:r>
            <a:r>
              <a:rPr lang="fa-IR">
                <a:latin typeface="Zar"/>
              </a:rPr>
              <a:t>عمومي</a:t>
            </a:r>
            <a:r>
              <a:rPr lang="fa-IR"/>
              <a:t> </a:t>
            </a:r>
            <a:r>
              <a:rPr lang="fa-IR">
                <a:latin typeface="Zar"/>
              </a:rPr>
              <a:t>قيمتها</a:t>
            </a:r>
            <a:r>
              <a:rPr lang="fa-IR"/>
              <a:t> </a:t>
            </a:r>
            <a:r>
              <a:rPr lang="fa-IR">
                <a:latin typeface="Zar"/>
              </a:rPr>
              <a:t>را</a:t>
            </a:r>
            <a:r>
              <a:rPr lang="fa-IR"/>
              <a:t> </a:t>
            </a:r>
            <a:r>
              <a:rPr lang="fa-IR">
                <a:latin typeface="Zar"/>
              </a:rPr>
              <a:t>برآورد</a:t>
            </a:r>
            <a:r>
              <a:rPr lang="fa-IR"/>
              <a:t> </a:t>
            </a:r>
            <a:r>
              <a:rPr lang="fa-IR">
                <a:latin typeface="Zar"/>
              </a:rPr>
              <a:t>نمود</a:t>
            </a:r>
          </a:p>
        </p:txBody>
      </p:sp>
      <p:sp>
        <p:nvSpPr>
          <p:cNvPr id="8" name="Rectangle 7"/>
          <p:cNvSpPr/>
          <p:nvPr/>
        </p:nvSpPr>
        <p:spPr>
          <a:xfrm>
            <a:off x="7334250" y="3315286"/>
            <a:ext cx="590843" cy="404446"/>
          </a:xfrm>
          <a:prstGeom prst="rect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fa-IR" sz="1800" b="0" i="0" u="none" strike="noStrike" baseline="0">
                <a:latin typeface="Zar"/>
              </a:rPr>
              <a:t>هدف</a:t>
            </a:r>
          </a:p>
        </p:txBody>
      </p:sp>
      <p:sp>
        <p:nvSpPr>
          <p:cNvPr id="9" name="Rectangle 8"/>
          <p:cNvSpPr/>
          <p:nvPr/>
        </p:nvSpPr>
        <p:spPr>
          <a:xfrm>
            <a:off x="2895601" y="2368768"/>
            <a:ext cx="1238542" cy="526832"/>
          </a:xfrm>
          <a:prstGeom prst="rect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0" i="0" u="none" strike="noStrike" baseline="0">
                <a:latin typeface="Zar"/>
              </a:rPr>
              <a:t>هدف</a:t>
            </a:r>
            <a:r>
              <a:rPr lang="fa-IR" sz="1800" b="0" i="0" u="none" strike="noStrike" baseline="0">
                <a:latin typeface="Times New Roman"/>
              </a:rPr>
              <a:t> </a:t>
            </a:r>
            <a:r>
              <a:rPr lang="fa-IR" sz="1800" b="0" i="0" u="none" strike="noStrike" baseline="0">
                <a:latin typeface="Zar"/>
              </a:rPr>
              <a:t>اين</a:t>
            </a:r>
            <a:r>
              <a:rPr lang="fa-IR" sz="1800" b="0" i="0" u="none" strike="noStrike" baseline="0">
                <a:latin typeface="Times New Roman"/>
              </a:rPr>
              <a:t> </a:t>
            </a:r>
            <a:r>
              <a:rPr lang="fa-IR" sz="1800" b="0" i="0" u="none" strike="noStrike" baseline="0">
                <a:solidFill>
                  <a:schemeClr val="bg2">
                    <a:lumMod val="95000"/>
                    <a:lumOff val="5000"/>
                  </a:schemeClr>
                </a:solidFill>
                <a:latin typeface="Zar"/>
              </a:rPr>
              <a:t>نيست</a:t>
            </a:r>
          </a:p>
        </p:txBody>
      </p:sp>
      <p:sp>
        <p:nvSpPr>
          <p:cNvPr id="10" name="Bent-Up Arrow 9"/>
          <p:cNvSpPr/>
          <p:nvPr/>
        </p:nvSpPr>
        <p:spPr>
          <a:xfrm rot="10800000">
            <a:off x="2362199" y="2046510"/>
            <a:ext cx="1752601" cy="849089"/>
          </a:xfrm>
          <a:prstGeom prst="bentUp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819443" y="3332630"/>
            <a:ext cx="3314700" cy="944414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latin typeface="Zar"/>
              </a:rPr>
              <a:t>بتوان</a:t>
            </a:r>
            <a:r>
              <a:rPr lang="fa-IR"/>
              <a:t> </a:t>
            </a:r>
            <a:r>
              <a:rPr lang="fa-IR">
                <a:latin typeface="Zar"/>
              </a:rPr>
              <a:t>بدان</a:t>
            </a:r>
            <a:r>
              <a:rPr lang="fa-IR"/>
              <a:t> </a:t>
            </a:r>
            <a:r>
              <a:rPr lang="fa-IR">
                <a:latin typeface="Zar"/>
              </a:rPr>
              <a:t>وسيله</a:t>
            </a:r>
          </a:p>
          <a:p>
            <a:pPr lvl="0" algn="ctr"/>
            <a:r>
              <a:rPr lang="fa-IR">
                <a:latin typeface="Zar"/>
              </a:rPr>
              <a:t>ارزش</a:t>
            </a:r>
            <a:r>
              <a:rPr lang="fa-IR"/>
              <a:t> </a:t>
            </a:r>
            <a:r>
              <a:rPr lang="fa-IR">
                <a:latin typeface="Zar"/>
              </a:rPr>
              <a:t>دارايي</a:t>
            </a:r>
            <a:r>
              <a:rPr lang="fa-IR"/>
              <a:t> </a:t>
            </a:r>
            <a:r>
              <a:rPr lang="fa-IR">
                <a:latin typeface="Zar"/>
              </a:rPr>
              <a:t>ها</a:t>
            </a:r>
            <a:r>
              <a:rPr lang="fa-IR"/>
              <a:t> </a:t>
            </a:r>
            <a:r>
              <a:rPr lang="fa-IR">
                <a:latin typeface="Zar"/>
              </a:rPr>
              <a:t>و</a:t>
            </a:r>
            <a:r>
              <a:rPr lang="fa-IR"/>
              <a:t> </a:t>
            </a:r>
            <a:r>
              <a:rPr lang="fa-IR">
                <a:latin typeface="Zar"/>
              </a:rPr>
              <a:t>مقدار</a:t>
            </a:r>
            <a:r>
              <a:rPr lang="fa-IR"/>
              <a:t> </a:t>
            </a:r>
            <a:r>
              <a:rPr lang="fa-IR">
                <a:latin typeface="Zar"/>
              </a:rPr>
              <a:t>بدهي</a:t>
            </a:r>
            <a:r>
              <a:rPr lang="fa-IR"/>
              <a:t> </a:t>
            </a:r>
            <a:r>
              <a:rPr lang="fa-IR">
                <a:latin typeface="Zar"/>
              </a:rPr>
              <a:t>ها</a:t>
            </a:r>
            <a:r>
              <a:rPr lang="fa-IR"/>
              <a:t> </a:t>
            </a:r>
            <a:r>
              <a:rPr lang="fa-IR">
                <a:latin typeface="Zar"/>
              </a:rPr>
              <a:t>را</a:t>
            </a:r>
          </a:p>
          <a:p>
            <a:pPr lvl="0" algn="ctr"/>
            <a:r>
              <a:rPr lang="fa-IR">
                <a:latin typeface="Zar"/>
              </a:rPr>
              <a:t>تعيين</a:t>
            </a:r>
            <a:r>
              <a:rPr lang="fa-IR"/>
              <a:t> </a:t>
            </a:r>
            <a:r>
              <a:rPr lang="fa-IR">
                <a:latin typeface="Zar"/>
              </a:rPr>
              <a:t>کرد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44218E-6 L 0.56875 -0.49954 " pathEditMode="relative">
                                      <p:cBhvr override="normal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شيوه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ثبت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گزارش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رويدادهاي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مالي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(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درزمان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تورم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)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04800" y="12192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سوئيني</a:t>
            </a:r>
            <a:r>
              <a:rPr lang="fa-IR" sz="2400">
                <a:solidFill>
                  <a:srgbClr val="FFFF00"/>
                </a:solidFill>
              </a:rPr>
              <a:t> 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10200" y="1828800"/>
            <a:ext cx="3314700" cy="944414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endParaRPr/>
          </a:p>
          <a:p>
            <a:pPr lvl="0" algn="ctr"/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تعديلات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قدرت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خريد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  <a:latin typeface="Zar"/>
              </a:rPr>
              <a:t>عمومي</a:t>
            </a:r>
            <a:r>
              <a:rPr lang="fa-IR" b="1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fa-IR"/>
              <a:t> </a:t>
            </a:r>
          </a:p>
        </p:txBody>
      </p:sp>
      <p:sp>
        <p:nvSpPr>
          <p:cNvPr id="5" name="Down Arrow 4"/>
          <p:cNvSpPr/>
          <p:nvPr/>
        </p:nvSpPr>
        <p:spPr>
          <a:xfrm>
            <a:off x="6667500" y="2948940"/>
            <a:ext cx="400050" cy="814754"/>
          </a:xfrm>
          <a:prstGeom prst="down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34250" y="3094306"/>
            <a:ext cx="590843" cy="404446"/>
          </a:xfrm>
          <a:prstGeom prst="rect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0" i="0" u="none" strike="noStrike" baseline="0">
                <a:latin typeface="Zar"/>
              </a:rPr>
              <a:t>مثال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61510" y="3996862"/>
            <a:ext cx="4305302" cy="1123778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latin typeface="Zar"/>
              </a:rPr>
              <a:t>مطالبات</a:t>
            </a:r>
            <a:r>
              <a:rPr lang="fa-IR"/>
              <a:t> </a:t>
            </a:r>
            <a:r>
              <a:rPr lang="fa-IR">
                <a:latin typeface="Zar"/>
              </a:rPr>
              <a:t>در</a:t>
            </a:r>
            <a:r>
              <a:rPr lang="fa-IR"/>
              <a:t> </a:t>
            </a:r>
            <a:r>
              <a:rPr lang="fa-IR">
                <a:latin typeface="Zar"/>
              </a:rPr>
              <a:t>دوره</a:t>
            </a:r>
            <a:r>
              <a:rPr lang="fa-IR"/>
              <a:t> </a:t>
            </a:r>
            <a:r>
              <a:rPr lang="fa-IR">
                <a:latin typeface="Zar"/>
              </a:rPr>
              <a:t>تورم</a:t>
            </a:r>
            <a:r>
              <a:rPr lang="fa-IR"/>
              <a:t> :</a:t>
            </a:r>
          </a:p>
          <a:p>
            <a:pPr lvl="0" algn="r"/>
            <a:r>
              <a:rPr lang="fa-IR">
                <a:latin typeface="Zar"/>
              </a:rPr>
              <a:t>پس</a:t>
            </a:r>
            <a:r>
              <a:rPr lang="fa-IR"/>
              <a:t> </a:t>
            </a:r>
            <a:r>
              <a:rPr lang="fa-IR">
                <a:latin typeface="Zar"/>
              </a:rPr>
              <a:t>از</a:t>
            </a:r>
            <a:r>
              <a:rPr lang="fa-IR"/>
              <a:t> </a:t>
            </a:r>
            <a:r>
              <a:rPr lang="fa-IR">
                <a:latin typeface="Zar"/>
              </a:rPr>
              <a:t>وصول</a:t>
            </a:r>
            <a:r>
              <a:rPr lang="fa-IR"/>
              <a:t> </a:t>
            </a:r>
          </a:p>
          <a:p>
            <a:pPr lvl="0" algn="ctr"/>
            <a:r>
              <a:rPr lang="fa-IR">
                <a:latin typeface="Zar"/>
              </a:rPr>
              <a:t>ارزش</a:t>
            </a:r>
            <a:r>
              <a:rPr lang="fa-IR"/>
              <a:t> </a:t>
            </a:r>
            <a:r>
              <a:rPr lang="fa-IR">
                <a:latin typeface="Zar"/>
              </a:rPr>
              <a:t>دلارهاي</a:t>
            </a:r>
            <a:r>
              <a:rPr lang="fa-IR"/>
              <a:t> </a:t>
            </a:r>
            <a:r>
              <a:rPr lang="fa-IR">
                <a:latin typeface="Zar"/>
              </a:rPr>
              <a:t>دريافتي</a:t>
            </a:r>
            <a:r>
              <a:rPr lang="fa-IR"/>
              <a:t>  </a:t>
            </a:r>
            <a:r>
              <a:rPr lang="fa-IR">
                <a:latin typeface="Zar"/>
              </a:rPr>
              <a:t>کمتر</a:t>
            </a:r>
            <a:r>
              <a:rPr lang="fa-IR"/>
              <a:t> </a:t>
            </a:r>
            <a:r>
              <a:rPr lang="fa-IR">
                <a:latin typeface="Zar"/>
              </a:rPr>
              <a:t>از</a:t>
            </a:r>
            <a:r>
              <a:rPr lang="fa-IR"/>
              <a:t>    </a:t>
            </a:r>
            <a:r>
              <a:rPr lang="fa-IR">
                <a:latin typeface="Zar"/>
              </a:rPr>
              <a:t>ارزش</a:t>
            </a:r>
            <a:r>
              <a:rPr lang="fa-IR"/>
              <a:t> </a:t>
            </a:r>
            <a:r>
              <a:rPr lang="fa-IR">
                <a:latin typeface="Zar"/>
              </a:rPr>
              <a:t>زمان</a:t>
            </a:r>
            <a:r>
              <a:rPr lang="fa-IR"/>
              <a:t> </a:t>
            </a:r>
            <a:r>
              <a:rPr lang="fa-IR">
                <a:latin typeface="Zar"/>
              </a:rPr>
              <a:t>فروش</a:t>
            </a:r>
          </a:p>
        </p:txBody>
      </p:sp>
      <p:sp>
        <p:nvSpPr>
          <p:cNvPr id="8" name="Down Arrow 7"/>
          <p:cNvSpPr/>
          <p:nvPr/>
        </p:nvSpPr>
        <p:spPr>
          <a:xfrm rot="14297571" flipV="1">
            <a:off x="3416292" y="4927905"/>
            <a:ext cx="482041" cy="843869"/>
          </a:xfrm>
          <a:prstGeom prst="downArrow">
            <a:avLst>
              <a:gd name="adj1" fmla="val 44726"/>
              <a:gd name="adj2" fmla="val 50000"/>
            </a:avLst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657312" y="4489353"/>
            <a:ext cx="667044" cy="404446"/>
          </a:xfrm>
          <a:prstGeom prst="rect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800" b="0" i="0" u="none" strike="noStrike" baseline="0">
                <a:latin typeface="Zar"/>
              </a:rPr>
              <a:t>نتيجه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66573" y="5111500"/>
            <a:ext cx="2181654" cy="757730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latin typeface="Zar"/>
              </a:rPr>
              <a:t>زيان</a:t>
            </a:r>
            <a:r>
              <a:rPr lang="fa-IR"/>
              <a:t> </a:t>
            </a:r>
            <a:r>
              <a:rPr lang="fa-IR">
                <a:latin typeface="Zar"/>
              </a:rPr>
              <a:t>ناشي</a:t>
            </a:r>
            <a:r>
              <a:rPr lang="fa-IR"/>
              <a:t> </a:t>
            </a:r>
            <a:r>
              <a:rPr lang="fa-IR">
                <a:latin typeface="Zar"/>
              </a:rPr>
              <a:t>از</a:t>
            </a:r>
            <a:r>
              <a:rPr lang="fa-IR"/>
              <a:t> </a:t>
            </a:r>
            <a:r>
              <a:rPr lang="fa-IR">
                <a:latin typeface="Zar"/>
              </a:rPr>
              <a:t>قدرت</a:t>
            </a:r>
            <a:r>
              <a:rPr lang="fa-IR"/>
              <a:t> </a:t>
            </a:r>
            <a:r>
              <a:rPr lang="fa-IR">
                <a:latin typeface="Zar"/>
              </a:rPr>
              <a:t>خريد</a:t>
            </a:r>
            <a:r>
              <a:rPr lang="fa-IR"/>
              <a:t> </a:t>
            </a:r>
            <a:r>
              <a:rPr lang="fa-IR">
                <a:latin typeface="Zar"/>
              </a:rPr>
              <a:t>بوجود</a:t>
            </a:r>
            <a:r>
              <a:rPr lang="fa-IR"/>
              <a:t> </a:t>
            </a:r>
            <a:r>
              <a:rPr lang="fa-IR">
                <a:latin typeface="Zar"/>
              </a:rPr>
              <a:t>مي</a:t>
            </a:r>
            <a:r>
              <a:rPr lang="fa-IR"/>
              <a:t> </a:t>
            </a:r>
            <a:r>
              <a:rPr lang="fa-IR">
                <a:latin typeface="Zar"/>
              </a:rPr>
              <a:t>آيد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09600" y="2157046"/>
            <a:ext cx="2895600" cy="1562686"/>
          </a:xfrm>
          <a:prstGeom prst="rect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r"/>
            <a:r>
              <a:rPr lang="fa-IR">
                <a:latin typeface="Zar"/>
              </a:rPr>
              <a:t>نگهداري</a:t>
            </a:r>
            <a:r>
              <a:rPr lang="fa-IR"/>
              <a:t> </a:t>
            </a:r>
            <a:r>
              <a:rPr lang="fa-IR">
                <a:latin typeface="Zar"/>
              </a:rPr>
              <a:t>حساب</a:t>
            </a:r>
            <a:r>
              <a:rPr lang="fa-IR"/>
              <a:t> </a:t>
            </a:r>
            <a:r>
              <a:rPr lang="fa-IR">
                <a:latin typeface="Zar"/>
              </a:rPr>
              <a:t>هاي</a:t>
            </a:r>
            <a:r>
              <a:rPr lang="fa-IR"/>
              <a:t> </a:t>
            </a:r>
            <a:r>
              <a:rPr lang="fa-IR">
                <a:latin typeface="Zar"/>
              </a:rPr>
              <a:t>دريافتني</a:t>
            </a:r>
            <a:r>
              <a:rPr lang="fa-IR"/>
              <a:t> </a:t>
            </a:r>
            <a:r>
              <a:rPr lang="fa-IR">
                <a:latin typeface="Zar"/>
              </a:rPr>
              <a:t>در</a:t>
            </a:r>
            <a:r>
              <a:rPr lang="fa-IR"/>
              <a:t> </a:t>
            </a:r>
            <a:r>
              <a:rPr lang="fa-IR">
                <a:latin typeface="Zar"/>
              </a:rPr>
              <a:t>طي</a:t>
            </a:r>
            <a:r>
              <a:rPr lang="fa-IR"/>
              <a:t> </a:t>
            </a:r>
            <a:r>
              <a:rPr lang="fa-IR">
                <a:latin typeface="Zar"/>
              </a:rPr>
              <a:t>يک</a:t>
            </a:r>
            <a:r>
              <a:rPr lang="fa-IR"/>
              <a:t> </a:t>
            </a:r>
            <a:r>
              <a:rPr lang="fa-IR">
                <a:latin typeface="Zar"/>
              </a:rPr>
              <a:t>دوره</a:t>
            </a:r>
            <a:r>
              <a:rPr lang="fa-IR"/>
              <a:t> </a:t>
            </a:r>
            <a:r>
              <a:rPr lang="fa-IR">
                <a:latin typeface="Zar"/>
              </a:rPr>
              <a:t>ي</a:t>
            </a:r>
            <a:r>
              <a:rPr lang="fa-IR"/>
              <a:t> </a:t>
            </a:r>
            <a:r>
              <a:rPr lang="fa-IR">
                <a:latin typeface="Zar"/>
              </a:rPr>
              <a:t>تورمي</a:t>
            </a:r>
            <a:r>
              <a:rPr lang="fa-IR"/>
              <a:t> </a:t>
            </a:r>
            <a:r>
              <a:rPr lang="fa-IR">
                <a:latin typeface="Zar"/>
              </a:rPr>
              <a:t>به</a:t>
            </a:r>
            <a:r>
              <a:rPr lang="fa-IR"/>
              <a:t> </a:t>
            </a:r>
            <a:r>
              <a:rPr lang="fa-IR">
                <a:latin typeface="Zar"/>
              </a:rPr>
              <a:t>اين</a:t>
            </a:r>
            <a:r>
              <a:rPr lang="fa-IR"/>
              <a:t> </a:t>
            </a:r>
            <a:r>
              <a:rPr lang="fa-IR">
                <a:latin typeface="Zar"/>
              </a:rPr>
              <a:t>معناست</a:t>
            </a:r>
            <a:r>
              <a:rPr lang="fa-IR"/>
              <a:t> </a:t>
            </a:r>
            <a:r>
              <a:rPr lang="fa-IR">
                <a:latin typeface="Zar"/>
              </a:rPr>
              <a:t>که</a:t>
            </a:r>
            <a:r>
              <a:rPr lang="fa-IR"/>
              <a:t> </a:t>
            </a:r>
            <a:r>
              <a:rPr lang="fa-IR">
                <a:latin typeface="Zar"/>
              </a:rPr>
              <a:t>آنها</a:t>
            </a:r>
            <a:r>
              <a:rPr lang="fa-IR"/>
              <a:t> </a:t>
            </a:r>
            <a:r>
              <a:rPr lang="fa-IR">
                <a:latin typeface="Zar"/>
              </a:rPr>
              <a:t>وجه</a:t>
            </a:r>
            <a:r>
              <a:rPr lang="fa-IR"/>
              <a:t> </a:t>
            </a:r>
            <a:r>
              <a:rPr lang="fa-IR">
                <a:latin typeface="Zar"/>
              </a:rPr>
              <a:t>نقد</a:t>
            </a:r>
            <a:r>
              <a:rPr lang="fa-IR"/>
              <a:t> </a:t>
            </a:r>
            <a:r>
              <a:rPr lang="fa-IR">
                <a:latin typeface="Zar"/>
              </a:rPr>
              <a:t>حاصل</a:t>
            </a:r>
            <a:r>
              <a:rPr lang="fa-IR"/>
              <a:t> </a:t>
            </a:r>
            <a:r>
              <a:rPr lang="fa-IR">
                <a:latin typeface="Zar"/>
              </a:rPr>
              <a:t>از</a:t>
            </a:r>
            <a:r>
              <a:rPr lang="fa-IR"/>
              <a:t> </a:t>
            </a:r>
            <a:r>
              <a:rPr lang="fa-IR">
                <a:latin typeface="Zar"/>
              </a:rPr>
              <a:t>فروش</a:t>
            </a:r>
            <a:r>
              <a:rPr lang="fa-IR"/>
              <a:t> </a:t>
            </a:r>
            <a:r>
              <a:rPr lang="fa-IR">
                <a:latin typeface="Zar"/>
              </a:rPr>
              <a:t>را</a:t>
            </a:r>
            <a:r>
              <a:rPr lang="fa-IR"/>
              <a:t> </a:t>
            </a:r>
            <a:r>
              <a:rPr lang="fa-IR">
                <a:latin typeface="Zar"/>
              </a:rPr>
              <a:t>ديرتر</a:t>
            </a:r>
            <a:r>
              <a:rPr lang="fa-IR"/>
              <a:t> </a:t>
            </a:r>
            <a:r>
              <a:rPr lang="fa-IR">
                <a:latin typeface="Zar"/>
              </a:rPr>
              <a:t>دريافت</a:t>
            </a:r>
            <a:r>
              <a:rPr lang="fa-IR"/>
              <a:t> </a:t>
            </a:r>
            <a:r>
              <a:rPr lang="fa-IR">
                <a:latin typeface="Zar"/>
              </a:rPr>
              <a:t>مي</a:t>
            </a:r>
            <a:r>
              <a:rPr lang="fa-IR"/>
              <a:t> </a:t>
            </a:r>
            <a:r>
              <a:rPr lang="fa-IR">
                <a:latin typeface="Zar"/>
              </a:rPr>
              <a:t>دارند</a:t>
            </a:r>
            <a:r>
              <a:rPr lang="fa-IR"/>
              <a:t> </a:t>
            </a:r>
            <a:r>
              <a:rPr lang="fa-IR">
                <a:latin typeface="Zar"/>
              </a:rPr>
              <a:t>که</a:t>
            </a:r>
            <a:r>
              <a:rPr lang="fa-IR"/>
              <a:t> </a:t>
            </a:r>
            <a:r>
              <a:rPr lang="fa-IR">
                <a:latin typeface="Zar"/>
              </a:rPr>
              <a:t>اين</a:t>
            </a:r>
            <a:r>
              <a:rPr lang="fa-IR"/>
              <a:t> </a:t>
            </a:r>
            <a:r>
              <a:rPr lang="fa-IR">
                <a:latin typeface="Zar"/>
              </a:rPr>
              <a:t>موجب</a:t>
            </a:r>
            <a:r>
              <a:rPr lang="fa-IR"/>
              <a:t> </a:t>
            </a:r>
            <a:r>
              <a:rPr lang="fa-IR">
                <a:latin typeface="Zar"/>
              </a:rPr>
              <a:t>کاهش</a:t>
            </a:r>
            <a:r>
              <a:rPr lang="fa-IR"/>
              <a:t> </a:t>
            </a:r>
            <a:r>
              <a:rPr lang="fa-IR">
                <a:latin typeface="Zar"/>
              </a:rPr>
              <a:t>قدرت</a:t>
            </a:r>
            <a:r>
              <a:rPr lang="fa-IR"/>
              <a:t> </a:t>
            </a:r>
            <a:r>
              <a:rPr lang="fa-IR">
                <a:latin typeface="Zar"/>
              </a:rPr>
              <a:t>خريد</a:t>
            </a:r>
            <a:r>
              <a:rPr lang="fa-IR"/>
              <a:t> </a:t>
            </a:r>
            <a:r>
              <a:rPr lang="fa-IR">
                <a:latin typeface="Zar"/>
              </a:rPr>
              <a:t>مي</a:t>
            </a:r>
            <a:r>
              <a:rPr lang="fa-IR"/>
              <a:t> </a:t>
            </a:r>
            <a:r>
              <a:rPr lang="fa-IR">
                <a:latin typeface="Zar"/>
              </a:rPr>
              <a:t>شود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4800" y="6323426"/>
            <a:ext cx="8462010" cy="304798"/>
          </a:xfrm>
          <a:prstGeom prst="rect">
            <a:avLst/>
          </a:prstGeom>
          <a:solidFill>
            <a:srgbClr val="002060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 sz="1600">
                <a:latin typeface="Zar"/>
              </a:rPr>
              <a:t>تعديلات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قدرت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خريد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عمومي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منجر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صورت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مالي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مي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شوند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که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سود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و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زيان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ها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را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براساس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قدرت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خريد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گزارش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خواهند</a:t>
            </a:r>
            <a:r>
              <a:rPr lang="fa-IR" sz="1600"/>
              <a:t> </a:t>
            </a:r>
            <a:r>
              <a:rPr lang="fa-IR" sz="1600">
                <a:latin typeface="Zar"/>
              </a:rPr>
              <a:t>کرد</a:t>
            </a:r>
            <a:r>
              <a:rPr lang="fa-IR" sz="160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شيوه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ثبت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گزارش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رويدادهاي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مالي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(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درزمان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تورم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)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7893" y="1295400"/>
            <a:ext cx="8610601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ديدگاه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سوئيني</a:t>
            </a:r>
            <a:r>
              <a:rPr lang="fa-IR" sz="2400">
                <a:solidFill>
                  <a:srgbClr val="FFFF00"/>
                </a:solidFill>
              </a:rPr>
              <a:t> :</a:t>
            </a:r>
          </a:p>
        </p:txBody>
      </p:sp>
      <p:sp>
        <p:nvSpPr>
          <p:cNvPr id="4" name="Down Arrow 3"/>
          <p:cNvSpPr/>
          <p:nvPr/>
        </p:nvSpPr>
        <p:spPr>
          <a:xfrm rot="5400000">
            <a:off x="7028901" y="1615695"/>
            <a:ext cx="246695" cy="893299"/>
          </a:xfrm>
          <a:prstGeom prst="down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946069" y="2241159"/>
            <a:ext cx="652829" cy="202223"/>
          </a:xfrm>
          <a:prstGeom prst="rect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000" b="0" i="0" u="none" strike="noStrike" baseline="0">
                <a:latin typeface="Zar"/>
              </a:rPr>
              <a:t>باعث</a:t>
            </a:r>
            <a:r>
              <a:rPr lang="fa-IR" sz="1000" b="0" i="0" u="none" strike="noStrike" baseline="0">
                <a:latin typeface="Times New Roman"/>
              </a:rPr>
              <a:t> </a:t>
            </a:r>
            <a:r>
              <a:rPr lang="fa-IR" sz="1000" b="0" i="0" u="none" strike="noStrike" baseline="0">
                <a:latin typeface="Zar"/>
              </a:rPr>
              <a:t>ميشود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343400" y="1826887"/>
            <a:ext cx="1981200" cy="717607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latin typeface="Zar"/>
              </a:rPr>
              <a:t>قدرت</a:t>
            </a:r>
            <a:r>
              <a:rPr lang="fa-IR"/>
              <a:t> </a:t>
            </a:r>
            <a:r>
              <a:rPr lang="fa-IR">
                <a:latin typeface="Zar"/>
              </a:rPr>
              <a:t>خريد</a:t>
            </a:r>
            <a:r>
              <a:rPr lang="fa-IR"/>
              <a:t> </a:t>
            </a:r>
            <a:r>
              <a:rPr lang="fa-IR">
                <a:latin typeface="Zar"/>
              </a:rPr>
              <a:t>دارايي</a:t>
            </a:r>
            <a:r>
              <a:rPr lang="fa-IR"/>
              <a:t> </a:t>
            </a:r>
            <a:r>
              <a:rPr lang="fa-IR">
                <a:latin typeface="Zar"/>
              </a:rPr>
              <a:t>هاي</a:t>
            </a:r>
            <a:r>
              <a:rPr lang="fa-IR"/>
              <a:t> </a:t>
            </a:r>
            <a:r>
              <a:rPr lang="fa-IR">
                <a:latin typeface="Zar"/>
              </a:rPr>
              <a:t>پولي</a:t>
            </a:r>
            <a:r>
              <a:rPr lang="fa-IR"/>
              <a:t> </a:t>
            </a:r>
            <a:r>
              <a:rPr lang="fa-IR">
                <a:latin typeface="Zar"/>
              </a:rPr>
              <a:t>کاهش</a:t>
            </a:r>
            <a:r>
              <a:rPr lang="fa-IR"/>
              <a:t> </a:t>
            </a:r>
            <a:r>
              <a:rPr lang="fa-IR">
                <a:latin typeface="Zar"/>
              </a:rPr>
              <a:t>پيدا</a:t>
            </a:r>
            <a:r>
              <a:rPr lang="fa-IR"/>
              <a:t> </a:t>
            </a:r>
            <a:r>
              <a:rPr lang="fa-IR">
                <a:latin typeface="Zar"/>
              </a:rPr>
              <a:t>ميکند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887579" y="1938997"/>
            <a:ext cx="1065617" cy="378865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latin typeface="Zar"/>
              </a:rPr>
              <a:t>تورم</a:t>
            </a:r>
          </a:p>
        </p:txBody>
      </p:sp>
      <p:sp>
        <p:nvSpPr>
          <p:cNvPr id="8" name="Down Arrow 7"/>
          <p:cNvSpPr/>
          <p:nvPr/>
        </p:nvSpPr>
        <p:spPr>
          <a:xfrm rot="5400000">
            <a:off x="3588032" y="1615695"/>
            <a:ext cx="246695" cy="893299"/>
          </a:xfrm>
          <a:prstGeom prst="down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505199" y="2241159"/>
            <a:ext cx="652830" cy="202223"/>
          </a:xfrm>
          <a:prstGeom prst="rect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fa-IR" sz="1000" b="0" i="0" u="none" strike="noStrike" baseline="0">
                <a:latin typeface="Zar"/>
              </a:rPr>
              <a:t>باعث</a:t>
            </a:r>
            <a:r>
              <a:rPr lang="fa-IR" sz="1000" b="0" i="0" u="none" strike="noStrike" baseline="0">
                <a:latin typeface="Times New Roman"/>
              </a:rPr>
              <a:t> </a:t>
            </a:r>
            <a:r>
              <a:rPr lang="fa-IR" sz="1000" b="0" i="0" u="none" strike="noStrike" baseline="0">
                <a:latin typeface="Zar"/>
              </a:rPr>
              <a:t>ميشود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27893" y="1826887"/>
            <a:ext cx="2362200" cy="718588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latin typeface="Zar"/>
              </a:rPr>
              <a:t>اثر</a:t>
            </a:r>
            <a:r>
              <a:rPr lang="fa-IR"/>
              <a:t> </a:t>
            </a:r>
            <a:r>
              <a:rPr lang="fa-IR">
                <a:latin typeface="Zar"/>
              </a:rPr>
              <a:t>منفي</a:t>
            </a:r>
            <a:r>
              <a:rPr lang="fa-IR"/>
              <a:t> </a:t>
            </a:r>
            <a:r>
              <a:rPr lang="fa-IR">
                <a:latin typeface="Zar"/>
              </a:rPr>
              <a:t>بر</a:t>
            </a:r>
            <a:r>
              <a:rPr lang="fa-IR"/>
              <a:t> </a:t>
            </a:r>
            <a:r>
              <a:rPr lang="fa-IR">
                <a:latin typeface="Zar"/>
              </a:rPr>
              <a:t>ارزش</a:t>
            </a:r>
            <a:r>
              <a:rPr lang="fa-IR"/>
              <a:t> </a:t>
            </a:r>
            <a:r>
              <a:rPr lang="fa-IR">
                <a:latin typeface="Zar"/>
              </a:rPr>
              <a:t>خالص</a:t>
            </a:r>
            <a:r>
              <a:rPr lang="fa-IR"/>
              <a:t> </a:t>
            </a:r>
            <a:r>
              <a:rPr lang="fa-IR">
                <a:latin typeface="Zar"/>
              </a:rPr>
              <a:t>دارايي</a:t>
            </a:r>
            <a:r>
              <a:rPr lang="fa-IR"/>
              <a:t> </a:t>
            </a:r>
            <a:r>
              <a:rPr lang="fa-IR">
                <a:latin typeface="Zar"/>
              </a:rPr>
              <a:t>هاي</a:t>
            </a:r>
            <a:r>
              <a:rPr lang="fa-IR"/>
              <a:t> </a:t>
            </a:r>
            <a:r>
              <a:rPr lang="fa-IR">
                <a:latin typeface="Zar"/>
              </a:rPr>
              <a:t>شرکت</a:t>
            </a:r>
            <a:r>
              <a:rPr lang="fa-IR"/>
              <a:t> </a:t>
            </a:r>
            <a:r>
              <a:rPr lang="fa-IR">
                <a:latin typeface="Zar"/>
              </a:rPr>
              <a:t>دارد</a:t>
            </a:r>
          </a:p>
        </p:txBody>
      </p:sp>
      <p:sp>
        <p:nvSpPr>
          <p:cNvPr id="11" name="Straight Connector 10"/>
          <p:cNvSpPr/>
          <p:nvPr/>
        </p:nvSpPr>
        <p:spPr>
          <a:xfrm>
            <a:off x="228600" y="5827210"/>
            <a:ext cx="597730" cy="595285"/>
          </a:xfrm>
          <a:prstGeom prst="line">
            <a:avLst/>
          </a:prstGeom>
          <a:solidFill>
            <a:schemeClr val="accent1"/>
          </a:solidFill>
          <a:ln w="76200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2" name="Straight Connector 11"/>
          <p:cNvSpPr/>
          <p:nvPr/>
        </p:nvSpPr>
        <p:spPr>
          <a:xfrm flipH="1">
            <a:off x="228600" y="5843622"/>
            <a:ext cx="609600" cy="595285"/>
          </a:xfrm>
          <a:prstGeom prst="line">
            <a:avLst/>
          </a:prstGeom>
          <a:solidFill>
            <a:schemeClr val="accent1"/>
          </a:solidFill>
          <a:ln w="76200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427893" y="3505200"/>
            <a:ext cx="8411307" cy="1143000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r"/>
            <a:r>
              <a:rPr lang="fa-IR" sz="2400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400">
                <a:solidFill>
                  <a:srgbClr val="FFFF00"/>
                </a:solidFill>
              </a:rPr>
              <a:t>:</a:t>
            </a:r>
          </a:p>
          <a:p>
            <a:pPr lvl="1" algn="r"/>
            <a:r>
              <a:rPr lang="fa-IR">
                <a:latin typeface="Zar"/>
              </a:rPr>
              <a:t>تغيير</a:t>
            </a:r>
            <a:r>
              <a:rPr lang="fa-IR"/>
              <a:t> </a:t>
            </a:r>
            <a:r>
              <a:rPr lang="fa-IR">
                <a:latin typeface="Zar"/>
              </a:rPr>
              <a:t>در</a:t>
            </a:r>
            <a:r>
              <a:rPr lang="fa-IR"/>
              <a:t>  </a:t>
            </a:r>
            <a:r>
              <a:rPr lang="fa-IR">
                <a:latin typeface="Zar"/>
              </a:rPr>
              <a:t>خالص</a:t>
            </a:r>
            <a:r>
              <a:rPr lang="fa-IR"/>
              <a:t> </a:t>
            </a:r>
            <a:r>
              <a:rPr lang="fa-IR">
                <a:latin typeface="Zar"/>
              </a:rPr>
              <a:t>دارايي</a:t>
            </a:r>
            <a:r>
              <a:rPr lang="fa-IR"/>
              <a:t> </a:t>
            </a:r>
            <a:r>
              <a:rPr lang="fa-IR">
                <a:latin typeface="Zar"/>
              </a:rPr>
              <a:t>هاي</a:t>
            </a:r>
            <a:r>
              <a:rPr lang="fa-IR"/>
              <a:t> </a:t>
            </a:r>
            <a:r>
              <a:rPr lang="fa-IR">
                <a:latin typeface="Zar"/>
              </a:rPr>
              <a:t>تعديل</a:t>
            </a:r>
            <a:r>
              <a:rPr lang="fa-IR"/>
              <a:t> </a:t>
            </a:r>
            <a:r>
              <a:rPr lang="fa-IR">
                <a:latin typeface="Zar"/>
              </a:rPr>
              <a:t>شده</a:t>
            </a:r>
            <a:r>
              <a:rPr lang="fa-IR"/>
              <a:t>  </a:t>
            </a:r>
            <a:r>
              <a:rPr lang="fa-IR">
                <a:latin typeface="Zar"/>
              </a:rPr>
              <a:t>بر</a:t>
            </a:r>
            <a:r>
              <a:rPr lang="fa-IR"/>
              <a:t> </a:t>
            </a:r>
            <a:r>
              <a:rPr lang="fa-IR">
                <a:latin typeface="Zar"/>
              </a:rPr>
              <a:t>مبناي</a:t>
            </a:r>
            <a:r>
              <a:rPr lang="fa-IR"/>
              <a:t> </a:t>
            </a:r>
            <a:r>
              <a:rPr lang="fa-IR">
                <a:latin typeface="Zar"/>
              </a:rPr>
              <a:t>سطح</a:t>
            </a:r>
            <a:r>
              <a:rPr lang="fa-IR"/>
              <a:t> </a:t>
            </a:r>
            <a:r>
              <a:rPr lang="fa-IR">
                <a:latin typeface="Zar"/>
              </a:rPr>
              <a:t>عمومي</a:t>
            </a:r>
            <a:r>
              <a:rPr lang="fa-IR"/>
              <a:t> </a:t>
            </a:r>
            <a:r>
              <a:rPr lang="fa-IR">
                <a:latin typeface="Zar"/>
              </a:rPr>
              <a:t>قيمتهاي</a:t>
            </a:r>
            <a:r>
              <a:rPr lang="fa-IR"/>
              <a:t>  </a:t>
            </a:r>
            <a:r>
              <a:rPr lang="fa-IR">
                <a:latin typeface="Zar"/>
              </a:rPr>
              <a:t>آغازدوره</a:t>
            </a:r>
            <a:r>
              <a:rPr lang="fa-IR"/>
              <a:t> </a:t>
            </a:r>
            <a:r>
              <a:rPr lang="fa-IR">
                <a:latin typeface="Zar"/>
              </a:rPr>
              <a:t>حسابداري</a:t>
            </a:r>
            <a:r>
              <a:rPr lang="fa-IR"/>
              <a:t> </a:t>
            </a:r>
            <a:r>
              <a:rPr lang="fa-IR">
                <a:latin typeface="Zar"/>
              </a:rPr>
              <a:t>و</a:t>
            </a:r>
            <a:r>
              <a:rPr lang="fa-IR"/>
              <a:t> </a:t>
            </a:r>
            <a:r>
              <a:rPr lang="fa-IR">
                <a:latin typeface="Zar"/>
              </a:rPr>
              <a:t>پايان</a:t>
            </a:r>
            <a:r>
              <a:rPr lang="fa-IR"/>
              <a:t> </a:t>
            </a:r>
            <a:r>
              <a:rPr lang="fa-IR">
                <a:latin typeface="Zar"/>
              </a:rPr>
              <a:t>آن</a:t>
            </a:r>
            <a:r>
              <a:rPr lang="fa-IR"/>
              <a:t> </a:t>
            </a:r>
            <a:r>
              <a:rPr lang="fa-IR">
                <a:latin typeface="Zar"/>
              </a:rPr>
              <a:t>دوره</a:t>
            </a:r>
            <a:r>
              <a:rPr lang="fa-IR"/>
              <a:t> </a:t>
            </a:r>
          </a:p>
          <a:p>
            <a:pPr lvl="1" algn="r"/>
            <a:r>
              <a:rPr lang="fa-IR"/>
              <a:t>(</a:t>
            </a:r>
            <a:r>
              <a:rPr lang="fa-IR">
                <a:latin typeface="Zar"/>
              </a:rPr>
              <a:t>بدون</a:t>
            </a:r>
            <a:r>
              <a:rPr lang="fa-IR"/>
              <a:t> </a:t>
            </a:r>
            <a:r>
              <a:rPr lang="fa-IR">
                <a:latin typeface="Zar"/>
              </a:rPr>
              <a:t>منظور</a:t>
            </a:r>
            <a:r>
              <a:rPr lang="fa-IR"/>
              <a:t> </a:t>
            </a:r>
            <a:r>
              <a:rPr lang="fa-IR">
                <a:latin typeface="Zar"/>
              </a:rPr>
              <a:t>کردن</a:t>
            </a:r>
            <a:r>
              <a:rPr lang="fa-IR"/>
              <a:t> </a:t>
            </a:r>
            <a:r>
              <a:rPr lang="fa-IR">
                <a:latin typeface="Zar"/>
              </a:rPr>
              <a:t>رويدادهاي</a:t>
            </a:r>
            <a:r>
              <a:rPr lang="fa-IR"/>
              <a:t> </a:t>
            </a:r>
            <a:r>
              <a:rPr lang="fa-IR">
                <a:latin typeface="Zar"/>
              </a:rPr>
              <a:t>مالي</a:t>
            </a:r>
            <a:r>
              <a:rPr lang="fa-IR"/>
              <a:t> </a:t>
            </a:r>
            <a:r>
              <a:rPr lang="fa-IR">
                <a:latin typeface="Zar"/>
              </a:rPr>
              <a:t>متعلق</a:t>
            </a:r>
            <a:r>
              <a:rPr lang="fa-IR"/>
              <a:t> </a:t>
            </a:r>
            <a:r>
              <a:rPr lang="fa-IR">
                <a:latin typeface="Zar"/>
              </a:rPr>
              <a:t>به</a:t>
            </a:r>
            <a:r>
              <a:rPr lang="fa-IR"/>
              <a:t> </a:t>
            </a:r>
            <a:r>
              <a:rPr lang="fa-IR">
                <a:latin typeface="Zar"/>
              </a:rPr>
              <a:t>مالکان</a:t>
            </a:r>
            <a:r>
              <a:rPr lang="fa-IR"/>
              <a:t> </a:t>
            </a:r>
            <a:r>
              <a:rPr lang="fa-IR">
                <a:latin typeface="Zar"/>
              </a:rPr>
              <a:t>شرکت</a:t>
            </a:r>
            <a:r>
              <a:rPr lang="fa-IR"/>
              <a:t>)</a:t>
            </a:r>
          </a:p>
        </p:txBody>
      </p:sp>
      <p:sp>
        <p:nvSpPr>
          <p:cNvPr id="14" name="Down Arrow 13"/>
          <p:cNvSpPr/>
          <p:nvPr/>
        </p:nvSpPr>
        <p:spPr>
          <a:xfrm rot="18699279">
            <a:off x="6769468" y="4787366"/>
            <a:ext cx="565384" cy="893299"/>
          </a:xfrm>
          <a:prstGeom prst="down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5" name="Down Arrow 14"/>
          <p:cNvSpPr/>
          <p:nvPr/>
        </p:nvSpPr>
        <p:spPr>
          <a:xfrm rot="2524258">
            <a:off x="2507401" y="4770954"/>
            <a:ext cx="565383" cy="893299"/>
          </a:xfrm>
          <a:prstGeom prst="downArrow">
            <a:avLst/>
          </a:prstGeom>
          <a:solidFill>
            <a:schemeClr val="accent1"/>
          </a:solidFill>
          <a:ln w="9525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6075233" y="5640934"/>
            <a:ext cx="2394499" cy="988466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latin typeface="Zar"/>
              </a:rPr>
              <a:t>شيوه</a:t>
            </a:r>
            <a:r>
              <a:rPr lang="fa-IR"/>
              <a:t> </a:t>
            </a:r>
            <a:r>
              <a:rPr lang="fa-IR">
                <a:latin typeface="Zar"/>
              </a:rPr>
              <a:t>محاسبه</a:t>
            </a:r>
            <a:r>
              <a:rPr lang="fa-IR"/>
              <a:t> </a:t>
            </a:r>
            <a:r>
              <a:rPr lang="fa-IR">
                <a:latin typeface="Zar"/>
              </a:rPr>
              <a:t>بر</a:t>
            </a:r>
            <a:r>
              <a:rPr lang="fa-IR"/>
              <a:t> </a:t>
            </a:r>
            <a:r>
              <a:rPr lang="fa-IR">
                <a:latin typeface="Zar"/>
              </a:rPr>
              <a:t>مبناي</a:t>
            </a:r>
            <a:r>
              <a:rPr lang="fa-IR"/>
              <a:t> </a:t>
            </a:r>
            <a:r>
              <a:rPr lang="fa-IR">
                <a:latin typeface="Zar"/>
              </a:rPr>
              <a:t>مفهوم</a:t>
            </a:r>
            <a:r>
              <a:rPr lang="fa-IR"/>
              <a:t> </a:t>
            </a:r>
            <a:r>
              <a:rPr lang="fa-IR">
                <a:solidFill>
                  <a:srgbClr val="000000"/>
                </a:solidFill>
                <a:latin typeface="Zar"/>
              </a:rPr>
              <a:t>نگهداشت</a:t>
            </a:r>
            <a:r>
              <a:rPr lang="fa-IR">
                <a:solidFill>
                  <a:srgbClr val="000000"/>
                </a:solidFill>
              </a:rPr>
              <a:t> </a:t>
            </a:r>
            <a:r>
              <a:rPr lang="fa-IR">
                <a:solidFill>
                  <a:srgbClr val="000000"/>
                </a:solidFill>
                <a:latin typeface="Zar"/>
              </a:rPr>
              <a:t>سرمايه</a:t>
            </a:r>
            <a:r>
              <a:rPr lang="fa-IR">
                <a:solidFill>
                  <a:srgbClr val="000000"/>
                </a:solidFill>
              </a:rPr>
              <a:t> </a:t>
            </a:r>
            <a:r>
              <a:rPr lang="fa-IR">
                <a:solidFill>
                  <a:srgbClr val="000000"/>
                </a:solidFill>
                <a:latin typeface="Zar"/>
              </a:rPr>
              <a:t>مالي</a:t>
            </a:r>
            <a:r>
              <a:rPr lang="fa-IR"/>
              <a:t> </a:t>
            </a:r>
          </a:p>
          <a:p>
            <a:pPr lvl="0" algn="ctr"/>
            <a:r>
              <a:rPr lang="fa-IR">
                <a:solidFill>
                  <a:srgbClr val="FFFF00"/>
                </a:solidFill>
                <a:latin typeface="Zar"/>
              </a:rPr>
              <a:t>سازگار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043498" y="5640934"/>
            <a:ext cx="2394499" cy="988466"/>
          </a:xfrm>
          <a:prstGeom prst="roundRect">
            <a:avLst/>
          </a:prstGeom>
          <a:solidFill>
            <a:schemeClr val="accent4">
              <a:lumMod val="25000"/>
            </a:schemeClr>
          </a:solidFill>
          <a:ln w="9525" cap="flat">
            <a:solidFill>
              <a:srgbClr val="00B050"/>
            </a:solidFill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lvl="0" algn="ctr"/>
            <a:r>
              <a:rPr lang="fa-IR">
                <a:latin typeface="Zar"/>
              </a:rPr>
              <a:t>شيوه</a:t>
            </a:r>
            <a:r>
              <a:rPr lang="fa-IR"/>
              <a:t> </a:t>
            </a:r>
            <a:r>
              <a:rPr lang="fa-IR">
                <a:latin typeface="Zar"/>
              </a:rPr>
              <a:t>محاسبه</a:t>
            </a:r>
            <a:r>
              <a:rPr lang="fa-IR"/>
              <a:t> </a:t>
            </a:r>
            <a:r>
              <a:rPr lang="fa-IR">
                <a:latin typeface="Zar"/>
              </a:rPr>
              <a:t>بر</a:t>
            </a:r>
            <a:r>
              <a:rPr lang="fa-IR"/>
              <a:t> </a:t>
            </a:r>
            <a:r>
              <a:rPr lang="fa-IR">
                <a:latin typeface="Zar"/>
              </a:rPr>
              <a:t>مبناي</a:t>
            </a:r>
            <a:r>
              <a:rPr lang="fa-IR"/>
              <a:t> </a:t>
            </a:r>
            <a:r>
              <a:rPr lang="fa-IR">
                <a:latin typeface="Zar"/>
              </a:rPr>
              <a:t>مفهوم</a:t>
            </a:r>
            <a:r>
              <a:rPr lang="fa-IR"/>
              <a:t> </a:t>
            </a:r>
            <a:r>
              <a:rPr lang="fa-IR">
                <a:solidFill>
                  <a:srgbClr val="000000"/>
                </a:solidFill>
                <a:latin typeface="Zar"/>
              </a:rPr>
              <a:t>سرمايه</a:t>
            </a:r>
            <a:r>
              <a:rPr lang="fa-IR">
                <a:solidFill>
                  <a:srgbClr val="000000"/>
                </a:solidFill>
              </a:rPr>
              <a:t> </a:t>
            </a:r>
            <a:r>
              <a:rPr lang="fa-IR">
                <a:solidFill>
                  <a:srgbClr val="000000"/>
                </a:solidFill>
                <a:latin typeface="Zar"/>
              </a:rPr>
              <a:t>پولي</a:t>
            </a:r>
          </a:p>
          <a:p>
            <a:pPr lvl="0" algn="ctr"/>
            <a:r>
              <a:rPr lang="fa-IR">
                <a:solidFill>
                  <a:srgbClr val="FFFF00"/>
                </a:solidFill>
                <a:latin typeface="Zar"/>
              </a:rPr>
              <a:t>ناسازگار</a:t>
            </a:r>
          </a:p>
        </p:txBody>
      </p:sp>
      <p:sp>
        <p:nvSpPr>
          <p:cNvPr id="18" name="Straight Connector 17"/>
          <p:cNvSpPr/>
          <p:nvPr/>
        </p:nvSpPr>
        <p:spPr>
          <a:xfrm flipH="1">
            <a:off x="5320372" y="5827209"/>
            <a:ext cx="609600" cy="595285"/>
          </a:xfrm>
          <a:prstGeom prst="line">
            <a:avLst/>
          </a:prstGeom>
          <a:solidFill>
            <a:schemeClr val="accent1"/>
          </a:solidFill>
          <a:ln w="76200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9" name="Straight Connector 18"/>
          <p:cNvSpPr/>
          <p:nvPr/>
        </p:nvSpPr>
        <p:spPr>
          <a:xfrm>
            <a:off x="5157201" y="6189285"/>
            <a:ext cx="185371" cy="233210"/>
          </a:xfrm>
          <a:prstGeom prst="line">
            <a:avLst/>
          </a:prstGeom>
          <a:solidFill>
            <a:schemeClr val="accent1"/>
          </a:solidFill>
          <a:ln w="76200" cap="flat">
            <a:solidFill>
              <a:schemeClr val="tx1"/>
            </a:solidFill>
            <a:round/>
            <a:headEnd type="none" w="med" len="med"/>
            <a:tailEnd type="none" w="med" len="med"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شناخت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تحقق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درآمد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7893" y="1295400"/>
            <a:ext cx="8610601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شناخت</a:t>
            </a:r>
            <a:r>
              <a:rPr lang="fa-IR" sz="2400">
                <a:solidFill>
                  <a:srgbClr val="FFFF00"/>
                </a:solidFill>
              </a:rPr>
              <a:t> :</a:t>
            </a:r>
          </a:p>
          <a:p>
            <a:pPr marL="0" lvl="0" indent="0" algn="r">
              <a:buNone/>
            </a:pPr>
            <a:r>
              <a:rPr lang="fa-IR" sz="2400">
                <a:latin typeface="Zar"/>
              </a:rPr>
              <a:t>فرآيند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رسمي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ثبت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يک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معامله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يک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واقعه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باشد</a:t>
            </a:r>
            <a:r>
              <a:rPr lang="fa-IR" sz="2400"/>
              <a:t> </a:t>
            </a:r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تحقق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400">
                <a:solidFill>
                  <a:srgbClr val="FFFF00"/>
                </a:solidFill>
              </a:rPr>
              <a:t>:</a:t>
            </a:r>
          </a:p>
          <a:p>
            <a:pPr marL="0" lvl="0" indent="0" algn="r">
              <a:buNone/>
            </a:pPr>
            <a:r>
              <a:rPr lang="fa-IR" sz="2400">
                <a:latin typeface="Zar"/>
              </a:rPr>
              <a:t>بايدزماني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مشخص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کرد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رويداد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مالي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تحقق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يابد</a:t>
            </a:r>
          </a:p>
          <a:p>
            <a:pPr marL="0" lvl="0" indent="0" algn="ctr">
              <a:buNone/>
            </a:pPr>
            <a:endParaRPr lang="fa-IR" sz="2400">
              <a:latin typeface="Zar"/>
            </a:endParaRPr>
          </a:p>
          <a:p>
            <a:pPr marL="0" lvl="0" indent="0" algn="ct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صورت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دائم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طول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زمان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کسب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ميشود</a:t>
            </a:r>
          </a:p>
          <a:p>
            <a:pPr marL="0" lvl="0" indent="0" algn="ct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ثبت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مداوم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درآمدها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دريک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دوره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زماني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غير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عملي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است</a:t>
            </a:r>
            <a:r>
              <a:rPr lang="fa-IR" sz="2400">
                <a:solidFill>
                  <a:srgbClr val="FFFF00"/>
                </a:solidFill>
              </a:rPr>
              <a:t>  </a:t>
            </a:r>
          </a:p>
          <a:p>
            <a:pPr marL="0" lvl="0" indent="0" algn="ct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نتيجه</a:t>
            </a:r>
            <a:r>
              <a:rPr lang="fa-IR" sz="2400">
                <a:solidFill>
                  <a:srgbClr val="FFFF00"/>
                </a:solidFill>
              </a:rPr>
              <a:t> </a:t>
            </a:r>
          </a:p>
          <a:p>
            <a:pPr marL="0" lvl="0" indent="0" algn="ct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حسابداران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بايد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يک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نقطه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مناسب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زمان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انتخاب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نمايند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ثبت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شود</a:t>
            </a:r>
          </a:p>
          <a:p>
            <a:pPr marL="0" lvl="0" indent="0" algn="ctr">
              <a:buNone/>
            </a:pPr>
            <a:endParaRPr lang="fa-IR" sz="2400">
              <a:solidFill>
                <a:srgbClr val="FFFF00"/>
              </a:solidFill>
              <a:latin typeface="Zar"/>
            </a:endParaRPr>
          </a:p>
          <a:p>
            <a:pPr marL="0" lvl="0" indent="0" algn="just">
              <a:buNone/>
            </a:pPr>
            <a:r>
              <a:rPr lang="fa-IR" sz="2400">
                <a:latin typeface="Zar"/>
              </a:rPr>
              <a:t>براي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يک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شرکت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توليدي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چندين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نقطه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شناسايي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درآمد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وجود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دارد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شامل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تحصيل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مواد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خام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،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توليد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محصول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شرکت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،</a:t>
            </a:r>
            <a:r>
              <a:rPr lang="fa-IR" sz="2400"/>
              <a:t>  </a:t>
            </a:r>
            <a:r>
              <a:rPr lang="fa-IR" sz="2400">
                <a:latin typeface="Zar"/>
              </a:rPr>
              <a:t>فروش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محصول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و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جمع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آوري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وجه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نقد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و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انجام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فعاليت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هاي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بعد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از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فروش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مانند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ضمانت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محصول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باشد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شناخت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تحقق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درآمد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7893" y="1295400"/>
            <a:ext cx="8610601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معيارهاي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تحقق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400">
                <a:solidFill>
                  <a:srgbClr val="FFFF00"/>
                </a:solidFill>
              </a:rPr>
              <a:t> :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2400"/>
              <a:t>1_</a:t>
            </a:r>
            <a:r>
              <a:rPr lang="fa-IR" sz="2400">
                <a:latin typeface="Zar"/>
              </a:rPr>
              <a:t>درآمد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قابل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اندازه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گيري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باشد</a:t>
            </a:r>
          </a:p>
          <a:p>
            <a:pPr marL="0" lvl="0" indent="0" algn="r">
              <a:buNone/>
            </a:pPr>
            <a:r>
              <a:rPr lang="fa-IR" sz="2400"/>
              <a:t>2_</a:t>
            </a:r>
            <a:r>
              <a:rPr lang="fa-IR" sz="2400">
                <a:latin typeface="Zar"/>
              </a:rPr>
              <a:t>با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يک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معامله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خارجي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بازار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بتوان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عدد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موردنظر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اثبات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کرد</a:t>
            </a:r>
          </a:p>
          <a:p>
            <a:pPr marL="0" lvl="0" indent="0" algn="r">
              <a:buNone/>
            </a:pPr>
            <a:r>
              <a:rPr lang="fa-IR" sz="2400"/>
              <a:t>3_</a:t>
            </a:r>
            <a:r>
              <a:rPr lang="fa-IR" sz="2400">
                <a:latin typeface="Zar"/>
              </a:rPr>
              <a:t>رويداد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قطعي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بايد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اتفاق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بيفتد</a:t>
            </a:r>
            <a:r>
              <a:rPr lang="fa-IR" sz="2400"/>
              <a:t>    </a:t>
            </a:r>
            <a:r>
              <a:rPr lang="fa-IR" sz="1800"/>
              <a:t>(</a:t>
            </a:r>
            <a:r>
              <a:rPr lang="fa-IR" sz="1800" i="1">
                <a:latin typeface="Zar"/>
              </a:rPr>
              <a:t>معيار</a:t>
            </a:r>
            <a:r>
              <a:rPr lang="fa-IR" sz="1800" i="1"/>
              <a:t> </a:t>
            </a:r>
            <a:r>
              <a:rPr lang="fa-IR" sz="1800" i="1">
                <a:latin typeface="Zar"/>
              </a:rPr>
              <a:t>اصلي</a:t>
            </a:r>
            <a:r>
              <a:rPr lang="fa-IR" sz="1800" i="1"/>
              <a:t> </a:t>
            </a:r>
            <a:r>
              <a:rPr lang="fa-IR" sz="1800" i="1">
                <a:latin typeface="Zar"/>
              </a:rPr>
              <a:t>تحقق</a:t>
            </a:r>
            <a:r>
              <a:rPr lang="fa-IR" sz="1800" i="1"/>
              <a:t> </a:t>
            </a:r>
            <a:r>
              <a:rPr lang="fa-IR" sz="1800" i="1">
                <a:latin typeface="Zar"/>
              </a:rPr>
              <a:t>درآمد</a:t>
            </a:r>
            <a:r>
              <a:rPr lang="fa-IR" sz="1800"/>
              <a:t>)</a:t>
            </a:r>
          </a:p>
          <a:p>
            <a:pPr marL="0" lvl="0" indent="0" algn="r">
              <a:buNone/>
            </a:pPr>
            <a:endParaRPr lang="fa-IR" sz="1800"/>
          </a:p>
          <a:p>
            <a:pPr marL="0" lvl="0" indent="0" algn="r">
              <a:buNone/>
            </a:pPr>
            <a:r>
              <a:rPr lang="fa-IR" sz="2400"/>
              <a:t>                                                   </a:t>
            </a:r>
            <a:r>
              <a:rPr lang="fa-IR" sz="2000">
                <a:latin typeface="Zar"/>
              </a:rPr>
              <a:t>با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معيار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سوم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شناسايي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انجام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پذيرد</a:t>
            </a:r>
            <a:r>
              <a:rPr lang="fa-IR" sz="2000"/>
              <a:t> </a:t>
            </a:r>
          </a:p>
          <a:p>
            <a:pPr marL="0" lvl="0" indent="0" algn="r">
              <a:buNone/>
            </a:pPr>
            <a:r>
              <a:rPr lang="fa-IR" sz="2000"/>
              <a:t>                                                              </a:t>
            </a:r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مختلف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زمانهاي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مختلف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ثبت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گزارش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ميکنند</a:t>
            </a:r>
          </a:p>
          <a:p>
            <a:pPr marL="0" lvl="0" indent="0" algn="r">
              <a:buNone/>
            </a:pPr>
            <a:endParaRPr lang="fa-IR" sz="2000">
              <a:latin typeface="Za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شناخت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تحقق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درآمد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7893" y="1295400"/>
            <a:ext cx="8610601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r>
              <a:rPr lang="fa-IR" sz="2400">
                <a:solidFill>
                  <a:srgbClr val="FFFF00"/>
                </a:solidFill>
                <a:latin typeface="Zar"/>
              </a:rPr>
              <a:t>سودحسابداري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روش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مبتني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معامله</a:t>
            </a:r>
            <a:r>
              <a:rPr lang="fa-IR" sz="2400">
                <a:solidFill>
                  <a:srgbClr val="FFFF00"/>
                </a:solidFill>
              </a:rPr>
              <a:t>: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تفاوت</a:t>
            </a: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بين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فروش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محصول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شرکت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(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درآمد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) </a:t>
            </a: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و</a:t>
            </a: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هزينه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هاي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به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مصرف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رسيده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براي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توليد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و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فروش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اين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محصول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شناخت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تحقق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درآمد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7893" y="1295400"/>
            <a:ext cx="8610601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r>
              <a:rPr lang="fa-IR" sz="2800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400">
                <a:solidFill>
                  <a:srgbClr val="FFFF00"/>
                </a:solidFill>
              </a:rPr>
              <a:t>: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</a:endParaRP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جريان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هاي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ورودي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يا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ديگر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افزايش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در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دارايي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هاي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يک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واحد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انتفاعي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يا</a:t>
            </a: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کاهش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در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بدهي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هاي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آن</a:t>
            </a: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يا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ترکيبي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از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هر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دو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)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در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طي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يک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دوره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ناشي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از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</a:p>
          <a:p>
            <a:pPr marL="0" lvl="0" indent="0" algn="r">
              <a:buNone/>
            </a:pP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تحويل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يا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توليد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کالا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ها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،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فروش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خدمات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و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يا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ديگر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فعاليت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هايي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که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تداوم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عمليات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واحد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انتفاعي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را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ممکن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مي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  <a:latin typeface="Zar"/>
              </a:rPr>
              <a:t>سازد</a:t>
            </a:r>
            <a:r>
              <a:rPr lang="fa-IR" sz="2400">
                <a:solidFill>
                  <a:schemeClr val="tx1">
                    <a:lumMod val="95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شناخت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تحقق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درآمد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7893" y="1295400"/>
            <a:ext cx="8610601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r>
              <a:rPr lang="fa-IR" sz="2800">
                <a:solidFill>
                  <a:srgbClr val="FFFF00"/>
                </a:solidFill>
                <a:latin typeface="Zar"/>
              </a:rPr>
              <a:t>چرخه</a:t>
            </a:r>
            <a:r>
              <a:rPr lang="fa-IR" sz="2800">
                <a:solidFill>
                  <a:srgbClr val="FFFF00"/>
                </a:solidFill>
              </a:rPr>
              <a:t> </a:t>
            </a:r>
            <a:r>
              <a:rPr lang="fa-IR" sz="2800">
                <a:solidFill>
                  <a:srgbClr val="FFFF00"/>
                </a:solidFill>
                <a:latin typeface="Zar"/>
              </a:rPr>
              <a:t>فعاليتهاي</a:t>
            </a:r>
            <a:r>
              <a:rPr lang="fa-IR" sz="2800">
                <a:solidFill>
                  <a:srgbClr val="FFFF00"/>
                </a:solidFill>
              </a:rPr>
              <a:t> </a:t>
            </a:r>
            <a:r>
              <a:rPr lang="fa-IR" sz="2800">
                <a:solidFill>
                  <a:srgbClr val="FFFF00"/>
                </a:solidFill>
                <a:latin typeface="Zar"/>
              </a:rPr>
              <a:t>ايجاد</a:t>
            </a:r>
            <a:r>
              <a:rPr lang="fa-IR" sz="2800">
                <a:solidFill>
                  <a:srgbClr val="FFFF00"/>
                </a:solidFill>
              </a:rPr>
              <a:t> </a:t>
            </a:r>
            <a:r>
              <a:rPr lang="fa-IR" sz="2800">
                <a:solidFill>
                  <a:srgbClr val="FFFF00"/>
                </a:solidFill>
                <a:latin typeface="Zar"/>
              </a:rPr>
              <a:t>کننده</a:t>
            </a:r>
            <a:r>
              <a:rPr lang="fa-IR" sz="2800">
                <a:solidFill>
                  <a:srgbClr val="FFFF00"/>
                </a:solidFill>
              </a:rPr>
              <a:t> </a:t>
            </a:r>
            <a:r>
              <a:rPr lang="fa-IR" sz="2800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2800">
                <a:solidFill>
                  <a:srgbClr val="FFFF00"/>
                </a:solidFill>
              </a:rPr>
              <a:t> </a:t>
            </a:r>
            <a:r>
              <a:rPr lang="fa-IR" sz="2800">
                <a:solidFill>
                  <a:srgbClr val="FFFF00"/>
                </a:solidFill>
                <a:latin typeface="Zar"/>
              </a:rPr>
              <a:t>براي</a:t>
            </a:r>
            <a:r>
              <a:rPr lang="fa-IR" sz="2800">
                <a:solidFill>
                  <a:srgbClr val="FFFF00"/>
                </a:solidFill>
              </a:rPr>
              <a:t> </a:t>
            </a:r>
            <a:r>
              <a:rPr lang="fa-IR" sz="2800">
                <a:solidFill>
                  <a:srgbClr val="FFFF00"/>
                </a:solidFill>
                <a:latin typeface="Zar"/>
              </a:rPr>
              <a:t>يک</a:t>
            </a:r>
            <a:r>
              <a:rPr lang="fa-IR" sz="2800">
                <a:solidFill>
                  <a:srgbClr val="FFFF00"/>
                </a:solidFill>
              </a:rPr>
              <a:t> </a:t>
            </a:r>
            <a:r>
              <a:rPr lang="fa-IR" sz="2800">
                <a:solidFill>
                  <a:srgbClr val="FFFF00"/>
                </a:solidFill>
                <a:latin typeface="Zar"/>
              </a:rPr>
              <a:t>شرکت</a:t>
            </a:r>
            <a:r>
              <a:rPr lang="fa-IR" sz="2800">
                <a:solidFill>
                  <a:srgbClr val="FFFF00"/>
                </a:solidFill>
              </a:rPr>
              <a:t>  </a:t>
            </a:r>
            <a:r>
              <a:rPr lang="fa-IR" sz="2400">
                <a:solidFill>
                  <a:srgbClr val="FFFF00"/>
                </a:solidFill>
              </a:rPr>
              <a:t>:</a:t>
            </a:r>
          </a:p>
          <a:p>
            <a:pPr marL="0" lvl="0" indent="0" algn="r">
              <a:buNone/>
            </a:pPr>
            <a:endParaRPr lang="fa-IR" sz="2400">
              <a:solidFill>
                <a:srgbClr val="FFFF00"/>
              </a:solidFill>
            </a:endParaRPr>
          </a:p>
          <a:p>
            <a:pPr lvl="0" algn="r"/>
            <a:r>
              <a:rPr lang="fa-IR" sz="2400"/>
              <a:t>1. </a:t>
            </a:r>
            <a:r>
              <a:rPr lang="fa-IR" sz="2400">
                <a:latin typeface="Zar"/>
              </a:rPr>
              <a:t>سفارش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مواد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خام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براي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توليد</a:t>
            </a:r>
          </a:p>
          <a:p>
            <a:pPr lvl="0" algn="r"/>
            <a:r>
              <a:rPr lang="fa-IR" sz="2400"/>
              <a:t>2. </a:t>
            </a:r>
            <a:r>
              <a:rPr lang="fa-IR" sz="2400">
                <a:latin typeface="Zar"/>
              </a:rPr>
              <a:t>دريافت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مواد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خام</a:t>
            </a:r>
          </a:p>
          <a:p>
            <a:pPr lvl="0" algn="r"/>
            <a:r>
              <a:rPr lang="fa-IR" sz="2400"/>
              <a:t>3. </a:t>
            </a:r>
            <a:r>
              <a:rPr lang="fa-IR" sz="2400">
                <a:latin typeface="Zar"/>
              </a:rPr>
              <a:t>توليد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محصول</a:t>
            </a:r>
            <a:r>
              <a:rPr lang="fa-IR" sz="2400"/>
              <a:t> </a:t>
            </a:r>
          </a:p>
          <a:p>
            <a:pPr lvl="0" algn="r"/>
            <a:r>
              <a:rPr lang="fa-IR" sz="2400"/>
              <a:t>4. </a:t>
            </a:r>
            <a:r>
              <a:rPr lang="fa-IR" sz="2400">
                <a:latin typeface="Zar"/>
              </a:rPr>
              <a:t>بازاريابي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محصول</a:t>
            </a:r>
            <a:r>
              <a:rPr lang="fa-IR" sz="2400"/>
              <a:t> </a:t>
            </a:r>
          </a:p>
          <a:p>
            <a:pPr lvl="0" algn="r"/>
            <a:r>
              <a:rPr lang="fa-IR" sz="2400"/>
              <a:t>5. </a:t>
            </a:r>
            <a:r>
              <a:rPr lang="fa-IR" sz="2400">
                <a:latin typeface="Zar"/>
              </a:rPr>
              <a:t>دريافت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سفارشات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مشتري</a:t>
            </a:r>
          </a:p>
          <a:p>
            <a:pPr lvl="0" algn="r"/>
            <a:r>
              <a:rPr lang="fa-IR" sz="2400"/>
              <a:t>6. </a:t>
            </a:r>
            <a:r>
              <a:rPr lang="fa-IR" sz="2400">
                <a:latin typeface="Zar"/>
              </a:rPr>
              <a:t>تحويل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محصول</a:t>
            </a:r>
          </a:p>
          <a:p>
            <a:pPr lvl="0" algn="r"/>
            <a:r>
              <a:rPr lang="fa-IR" sz="2400"/>
              <a:t>7. </a:t>
            </a:r>
            <a:r>
              <a:rPr lang="fa-IR" sz="2400">
                <a:latin typeface="Zar"/>
              </a:rPr>
              <a:t>وصول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وجه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نقد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از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مشتريان</a:t>
            </a:r>
          </a:p>
          <a:p>
            <a:pPr lvl="0" algn="r"/>
            <a:r>
              <a:rPr lang="fa-IR" sz="2400"/>
              <a:t>8. </a:t>
            </a:r>
            <a:r>
              <a:rPr lang="fa-IR" sz="2400">
                <a:latin typeface="Zar"/>
              </a:rPr>
              <a:t>پرداخت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بستانکاران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شناخت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تحقق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درآمد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7893" y="1295400"/>
            <a:ext cx="8610601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r>
              <a:rPr lang="fa-IR" sz="1100">
                <a:solidFill>
                  <a:srgbClr val="FFFF00"/>
                </a:solidFill>
                <a:latin typeface="Zar"/>
              </a:rPr>
              <a:t>چرخه</a:t>
            </a:r>
            <a:r>
              <a:rPr lang="fa-IR" sz="1100">
                <a:solidFill>
                  <a:srgbClr val="FFFF00"/>
                </a:solidFill>
              </a:rPr>
              <a:t> </a:t>
            </a:r>
            <a:r>
              <a:rPr lang="fa-IR" sz="1100">
                <a:solidFill>
                  <a:srgbClr val="FFFF00"/>
                </a:solidFill>
                <a:latin typeface="Zar"/>
              </a:rPr>
              <a:t>فعاليتهاي</a:t>
            </a:r>
            <a:r>
              <a:rPr lang="fa-IR" sz="1100">
                <a:solidFill>
                  <a:srgbClr val="FFFF00"/>
                </a:solidFill>
              </a:rPr>
              <a:t> </a:t>
            </a:r>
            <a:r>
              <a:rPr lang="fa-IR" sz="1100">
                <a:solidFill>
                  <a:srgbClr val="FFFF00"/>
                </a:solidFill>
                <a:latin typeface="Zar"/>
              </a:rPr>
              <a:t>ايجاد</a:t>
            </a:r>
            <a:r>
              <a:rPr lang="fa-IR" sz="1100">
                <a:solidFill>
                  <a:srgbClr val="FFFF00"/>
                </a:solidFill>
              </a:rPr>
              <a:t> </a:t>
            </a:r>
            <a:r>
              <a:rPr lang="fa-IR" sz="1100">
                <a:solidFill>
                  <a:srgbClr val="FFFF00"/>
                </a:solidFill>
                <a:latin typeface="Zar"/>
              </a:rPr>
              <a:t>کننده</a:t>
            </a:r>
            <a:r>
              <a:rPr lang="fa-IR" sz="1100">
                <a:solidFill>
                  <a:srgbClr val="FFFF00"/>
                </a:solidFill>
              </a:rPr>
              <a:t> </a:t>
            </a:r>
            <a:r>
              <a:rPr lang="fa-IR" sz="1100">
                <a:solidFill>
                  <a:srgbClr val="FFFF00"/>
                </a:solidFill>
                <a:latin typeface="Zar"/>
              </a:rPr>
              <a:t>سود</a:t>
            </a:r>
            <a:r>
              <a:rPr lang="fa-IR" sz="1100">
                <a:solidFill>
                  <a:srgbClr val="FFFF00"/>
                </a:solidFill>
              </a:rPr>
              <a:t> </a:t>
            </a:r>
            <a:r>
              <a:rPr lang="fa-IR" sz="1100">
                <a:solidFill>
                  <a:srgbClr val="FFFF00"/>
                </a:solidFill>
                <a:latin typeface="Zar"/>
              </a:rPr>
              <a:t>براي</a:t>
            </a:r>
            <a:r>
              <a:rPr lang="fa-IR" sz="1100">
                <a:solidFill>
                  <a:srgbClr val="FFFF00"/>
                </a:solidFill>
              </a:rPr>
              <a:t> </a:t>
            </a:r>
            <a:r>
              <a:rPr lang="fa-IR" sz="1100">
                <a:solidFill>
                  <a:srgbClr val="FFFF00"/>
                </a:solidFill>
                <a:latin typeface="Zar"/>
              </a:rPr>
              <a:t>يک</a:t>
            </a:r>
            <a:r>
              <a:rPr lang="fa-IR" sz="1100">
                <a:solidFill>
                  <a:srgbClr val="FFFF00"/>
                </a:solidFill>
              </a:rPr>
              <a:t> </a:t>
            </a:r>
            <a:r>
              <a:rPr lang="fa-IR" sz="1100">
                <a:solidFill>
                  <a:srgbClr val="FFFF00"/>
                </a:solidFill>
                <a:latin typeface="Zar"/>
              </a:rPr>
              <a:t>شرکت</a:t>
            </a:r>
            <a:r>
              <a:rPr lang="fa-IR" sz="1100">
                <a:solidFill>
                  <a:srgbClr val="FFFF00"/>
                </a:solidFill>
              </a:rPr>
              <a:t>  :</a:t>
            </a:r>
          </a:p>
          <a:p>
            <a:pPr marL="0" lvl="0" indent="0" algn="r">
              <a:buNone/>
            </a:pPr>
            <a:endParaRPr lang="fa-IR" sz="1100">
              <a:solidFill>
                <a:srgbClr val="FFFF00"/>
              </a:solidFill>
            </a:endParaRPr>
          </a:p>
          <a:p>
            <a:pPr lvl="0" algn="r"/>
            <a:r>
              <a:rPr lang="fa-IR" sz="1100"/>
              <a:t>1. </a:t>
            </a:r>
            <a:r>
              <a:rPr lang="fa-IR" sz="1100">
                <a:latin typeface="Zar"/>
              </a:rPr>
              <a:t>سفارش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مواد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خام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براي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توليد</a:t>
            </a:r>
          </a:p>
          <a:p>
            <a:pPr lvl="0" algn="r"/>
            <a:r>
              <a:rPr lang="fa-IR" sz="1100"/>
              <a:t>2. </a:t>
            </a:r>
            <a:r>
              <a:rPr lang="fa-IR" sz="1100">
                <a:latin typeface="Zar"/>
              </a:rPr>
              <a:t>دريافت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مواد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خام</a:t>
            </a:r>
          </a:p>
          <a:p>
            <a:pPr lvl="0" algn="r"/>
            <a:r>
              <a:rPr lang="fa-IR" sz="1100"/>
              <a:t>3. </a:t>
            </a:r>
            <a:r>
              <a:rPr lang="fa-IR" sz="1100">
                <a:latin typeface="Zar"/>
              </a:rPr>
              <a:t>توليد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محصول</a:t>
            </a:r>
            <a:r>
              <a:rPr lang="fa-IR" sz="1100"/>
              <a:t> </a:t>
            </a:r>
          </a:p>
          <a:p>
            <a:pPr lvl="0" algn="r"/>
            <a:r>
              <a:rPr lang="fa-IR" sz="1100"/>
              <a:t>4. </a:t>
            </a:r>
            <a:r>
              <a:rPr lang="fa-IR" sz="1100">
                <a:latin typeface="Zar"/>
              </a:rPr>
              <a:t>بازاريابي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محصول</a:t>
            </a:r>
            <a:r>
              <a:rPr lang="fa-IR" sz="1100"/>
              <a:t> </a:t>
            </a:r>
          </a:p>
          <a:p>
            <a:pPr lvl="0" algn="r"/>
            <a:r>
              <a:rPr lang="fa-IR" sz="1100"/>
              <a:t>5. </a:t>
            </a:r>
            <a:r>
              <a:rPr lang="fa-IR" sz="1100">
                <a:latin typeface="Zar"/>
              </a:rPr>
              <a:t>دريافت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سفارشات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مشتري</a:t>
            </a:r>
          </a:p>
          <a:p>
            <a:pPr lvl="0" algn="r"/>
            <a:r>
              <a:rPr lang="fa-IR" sz="1100"/>
              <a:t>6. </a:t>
            </a:r>
            <a:r>
              <a:rPr lang="fa-IR" sz="1100">
                <a:latin typeface="Zar"/>
              </a:rPr>
              <a:t>تحويل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محصول</a:t>
            </a:r>
          </a:p>
          <a:p>
            <a:pPr lvl="0" algn="r"/>
            <a:r>
              <a:rPr lang="fa-IR" sz="1100"/>
              <a:t>7. </a:t>
            </a:r>
            <a:r>
              <a:rPr lang="fa-IR" sz="1100">
                <a:latin typeface="Zar"/>
              </a:rPr>
              <a:t>وصول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وجه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نقد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از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مشتريان</a:t>
            </a:r>
          </a:p>
          <a:p>
            <a:pPr lvl="0" algn="r"/>
            <a:r>
              <a:rPr lang="fa-IR" sz="1100"/>
              <a:t>8. </a:t>
            </a:r>
            <a:r>
              <a:rPr lang="fa-IR" sz="1100">
                <a:latin typeface="Zar"/>
              </a:rPr>
              <a:t>پرداخت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به</a:t>
            </a:r>
            <a:r>
              <a:rPr lang="fa-IR" sz="1100"/>
              <a:t> </a:t>
            </a:r>
            <a:r>
              <a:rPr lang="fa-IR" sz="1100">
                <a:latin typeface="Zar"/>
              </a:rPr>
              <a:t>بستانکاران</a:t>
            </a:r>
          </a:p>
          <a:p>
            <a:pPr lvl="0" algn="r"/>
            <a:endParaRPr lang="fa-IR" sz="1100">
              <a:latin typeface="Zar"/>
            </a:endParaRPr>
          </a:p>
          <a:p>
            <a:pPr lvl="0" algn="r"/>
            <a:r>
              <a:rPr lang="fa-IR" sz="2400">
                <a:latin typeface="Zar"/>
              </a:rPr>
              <a:t>هنگاميکه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چرخه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فعاليتهاي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ايجاد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سود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بخواهيم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هزينه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ها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و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درآمدها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شناسايي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کنيم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بايد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رهنمودهايي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وجود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داشته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باشد</a:t>
            </a:r>
          </a:p>
          <a:p>
            <a:pPr lvl="0" algn="r"/>
            <a:endParaRPr lang="fa-IR" sz="2400">
              <a:latin typeface="Zar"/>
            </a:endParaRPr>
          </a:p>
          <a:p>
            <a:pPr lvl="0" algn="r"/>
            <a:r>
              <a:rPr lang="fa-IR" sz="2400">
                <a:latin typeface="Zar"/>
              </a:rPr>
              <a:t>عمدتا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شرکتها</a:t>
            </a:r>
            <a:r>
              <a:rPr lang="fa-IR" sz="2400"/>
              <a:t>  </a:t>
            </a:r>
            <a:r>
              <a:rPr lang="fa-IR" sz="2400">
                <a:latin typeface="Zar"/>
              </a:rPr>
              <a:t>درآمد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زماني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کالا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خدمت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فروش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ميرسانند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شناسايي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ميکنند</a:t>
            </a:r>
          </a:p>
          <a:p>
            <a:pPr lvl="0" algn="r"/>
            <a:endParaRPr lang="fa-IR" sz="2400">
              <a:latin typeface="Zar"/>
            </a:endParaRPr>
          </a:p>
          <a:p>
            <a:pPr lvl="0" algn="r"/>
            <a:r>
              <a:rPr lang="fa-IR" sz="2400">
                <a:latin typeface="Zar"/>
              </a:rPr>
              <a:t>ممکن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است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بعضي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از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شرکتها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توجه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شرايطي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دارند</a:t>
            </a:r>
            <a:r>
              <a:rPr lang="fa-IR" sz="2400"/>
              <a:t>  </a:t>
            </a:r>
            <a:r>
              <a:rPr lang="fa-IR" sz="2400">
                <a:latin typeface="Zar"/>
              </a:rPr>
              <a:t>شناسايي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درآمد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تاخير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بياندازند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درآمد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زودتر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شناسايي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کنند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شناخت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تحقق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درآمد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7893" y="1295400"/>
            <a:ext cx="8610601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endParaRPr/>
          </a:p>
          <a:p>
            <a:pPr lvl="0" algn="r"/>
            <a:r>
              <a:rPr lang="fa-IR" sz="2400">
                <a:solidFill>
                  <a:srgbClr val="FFFF00"/>
                </a:solidFill>
                <a:latin typeface="Zar"/>
              </a:rPr>
              <a:t>مثال</a:t>
            </a:r>
            <a:r>
              <a:rPr lang="fa-IR" sz="2400">
                <a:solidFill>
                  <a:srgbClr val="FFFF00"/>
                </a:solidFill>
              </a:rPr>
              <a:t>:</a:t>
            </a:r>
          </a:p>
          <a:p>
            <a:pPr lvl="1" algn="just"/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sz="2000"/>
              <a:t>Del 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ابتدا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سفارشات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مشتريان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دريافت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سپس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سوار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کردن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محصول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پردازد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سرانجام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پس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حمل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کردن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محصولات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،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وجوه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مشتريان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دريافت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دارد</a:t>
            </a:r>
            <a:r>
              <a:rPr lang="fa-IR" sz="2000"/>
              <a:t>. </a:t>
            </a:r>
            <a:r>
              <a:rPr lang="fa-IR" sz="2000">
                <a:latin typeface="Zar"/>
              </a:rPr>
              <a:t>مسئله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sz="2000"/>
              <a:t>Del 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آن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روبروست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است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،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هنگامي</a:t>
            </a:r>
            <a:r>
              <a:rPr lang="fa-IR" sz="2000"/>
              <a:t>  </a:t>
            </a:r>
            <a:r>
              <a:rPr lang="fa-IR" sz="2000">
                <a:latin typeface="Zar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طول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چرخه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شناسايي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مشتريان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دريافتي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دارد</a:t>
            </a:r>
            <a:r>
              <a:rPr lang="fa-IR" sz="2000"/>
              <a:t>.</a:t>
            </a:r>
          </a:p>
          <a:p>
            <a:pPr lvl="0" algn="r"/>
            <a:r>
              <a:rPr lang="fa-IR" sz="2400">
                <a:solidFill>
                  <a:srgbClr val="FFFF00"/>
                </a:solidFill>
                <a:latin typeface="Zar"/>
              </a:rPr>
              <a:t>مثال</a:t>
            </a:r>
            <a:r>
              <a:rPr lang="fa-IR" sz="2400">
                <a:solidFill>
                  <a:srgbClr val="FFFF00"/>
                </a:solidFill>
              </a:rPr>
              <a:t>:</a:t>
            </a:r>
          </a:p>
          <a:p>
            <a:pPr lvl="1" algn="just"/>
            <a:r>
              <a:rPr lang="fa-IR" sz="2000">
                <a:latin typeface="Zar"/>
              </a:rPr>
              <a:t>نيويورک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تايمز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مشتريانش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ملزم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وجه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اشتراکشان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قبل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بپردازند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سرتاسر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سال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بايد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تعهداتش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مبني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تحويل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روزنامه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مشتريان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انجام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دهد</a:t>
            </a:r>
            <a:r>
              <a:rPr lang="fa-IR" sz="2000"/>
              <a:t>.  </a:t>
            </a:r>
          </a:p>
          <a:p>
            <a:pPr marL="457200" lvl="1" indent="0" algn="just">
              <a:buNone/>
            </a:pPr>
            <a:r>
              <a:rPr lang="fa-IR" sz="2000"/>
              <a:t>     </a:t>
            </a:r>
            <a:r>
              <a:rPr lang="fa-IR" sz="2000">
                <a:latin typeface="Zar"/>
              </a:rPr>
              <a:t>چه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موقع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نيويورک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تايمز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طول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چرخه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فعاليت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ايجاد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سود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بايد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شناسايي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بپردازد؟</a:t>
            </a:r>
            <a:r>
              <a:rPr lang="fa-IR" sz="2000"/>
              <a:t>    </a:t>
            </a:r>
          </a:p>
          <a:p>
            <a:pPr lvl="0" algn="just"/>
            <a:endParaRPr lang="fa-IR" sz="2000"/>
          </a:p>
          <a:p>
            <a:pPr lvl="0" algn="just"/>
            <a:endParaRPr lang="fa-IR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شناخت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تحقق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درآمد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7893" y="1295400"/>
            <a:ext cx="8610601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endParaRPr/>
          </a:p>
          <a:p>
            <a:pPr lvl="0" algn="r"/>
            <a:r>
              <a:rPr lang="fa-IR" sz="2400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بايد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هنگامي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هر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دو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شرط</a:t>
            </a:r>
            <a:r>
              <a:rPr lang="fa-IR" sz="2400">
                <a:solidFill>
                  <a:srgbClr val="FFFF00"/>
                </a:solidFill>
              </a:rPr>
              <a:t> 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زير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برآورده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گرديد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شناسايي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گردد</a:t>
            </a:r>
            <a:r>
              <a:rPr lang="fa-IR" sz="2400">
                <a:solidFill>
                  <a:srgbClr val="FFFF00"/>
                </a:solidFill>
              </a:rPr>
              <a:t>:</a:t>
            </a:r>
          </a:p>
          <a:p>
            <a:pPr lvl="0" algn="just"/>
            <a:endParaRPr lang="fa-IR" sz="2400">
              <a:solidFill>
                <a:srgbClr val="FFFF00"/>
              </a:solidFill>
            </a:endParaRPr>
          </a:p>
          <a:p>
            <a:pPr lvl="0" algn="just"/>
            <a:r>
              <a:rPr lang="fa-IR" sz="2000" b="1">
                <a:solidFill>
                  <a:srgbClr val="FFFF00"/>
                </a:solidFill>
              </a:rPr>
              <a:t>1.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کسب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باشد</a:t>
            </a:r>
            <a:r>
              <a:rPr lang="fa-IR" sz="2000" b="1">
                <a:solidFill>
                  <a:srgbClr val="FFFF00"/>
                </a:solidFill>
              </a:rPr>
              <a:t>.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هنگامي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کسب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تلقي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گردد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همه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آنچه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بايد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انجام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داده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،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خود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محق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سودهاي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ابراز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بوسيله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درآمدها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بداند</a:t>
            </a:r>
            <a:r>
              <a:rPr lang="fa-IR" sz="2000"/>
              <a:t>. </a:t>
            </a:r>
            <a:r>
              <a:rPr lang="fa-IR" sz="2000">
                <a:latin typeface="Zar"/>
              </a:rPr>
              <a:t>چه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يک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کسب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کرده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چه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نه</a:t>
            </a:r>
            <a:r>
              <a:rPr lang="fa-IR" sz="2000"/>
              <a:t> – </a:t>
            </a:r>
            <a:r>
              <a:rPr lang="fa-IR" sz="2000">
                <a:latin typeface="Zar"/>
              </a:rPr>
              <a:t>چه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شرکت</a:t>
            </a:r>
            <a:r>
              <a:rPr lang="fa-IR" sz="2000"/>
              <a:t>  </a:t>
            </a:r>
            <a:r>
              <a:rPr lang="fa-IR" sz="2000">
                <a:latin typeface="Zar"/>
              </a:rPr>
              <a:t>آنچه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بايد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اساسا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تکميل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کرده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نه</a:t>
            </a:r>
            <a:r>
              <a:rPr lang="fa-IR" sz="2000"/>
              <a:t> – </a:t>
            </a:r>
            <a:r>
              <a:rPr lang="fa-IR" sz="2000">
                <a:latin typeface="Zar"/>
              </a:rPr>
              <a:t>اغلب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شناخت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موضوع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بستگي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دارد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رويداد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قطعي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فرآيند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سودآوري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انجام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داده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است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نه</a:t>
            </a:r>
            <a:r>
              <a:rPr lang="fa-IR" sz="2000"/>
              <a:t>.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مسئله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نکته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دلالت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دارد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چرخه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فعاليت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ايجاد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سود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يک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رويداد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تعيين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کننده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وجود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دارد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بايد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آن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انجام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دهد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قادر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باشد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خود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محق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شناخت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بداند</a:t>
            </a:r>
            <a:r>
              <a:rPr lang="fa-IR" sz="2000"/>
              <a:t>.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رويداد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ممکن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است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شرکتها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صنايع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متفاوت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باشد</a:t>
            </a:r>
            <a:r>
              <a:rPr lang="fa-IR" sz="2000"/>
              <a:t>.</a:t>
            </a:r>
          </a:p>
          <a:p>
            <a:pPr marL="0" lvl="0" indent="0" algn="just">
              <a:buNone/>
            </a:pPr>
            <a:endParaRPr lang="fa-IR" sz="2000"/>
          </a:p>
          <a:p>
            <a:pPr lvl="0" algn="just"/>
            <a:r>
              <a:rPr lang="fa-IR" sz="2000" b="1">
                <a:solidFill>
                  <a:srgbClr val="FFFF00"/>
                </a:solidFill>
              </a:rPr>
              <a:t>2.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،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تحقق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يافته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يا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قابل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تحقق</a:t>
            </a:r>
            <a:r>
              <a:rPr lang="fa-IR" sz="2000" b="1">
                <a:solidFill>
                  <a:srgbClr val="FFFF00"/>
                </a:solidFill>
              </a:rPr>
              <a:t> </a:t>
            </a:r>
            <a:r>
              <a:rPr lang="fa-IR" sz="2000" b="1">
                <a:solidFill>
                  <a:srgbClr val="FFFF00"/>
                </a:solidFill>
                <a:latin typeface="Zar"/>
              </a:rPr>
              <a:t>باشد</a:t>
            </a:r>
            <a:r>
              <a:rPr lang="fa-IR" sz="2000" b="1">
                <a:solidFill>
                  <a:srgbClr val="FFFF00"/>
                </a:solidFill>
              </a:rPr>
              <a:t>. </a:t>
            </a:r>
            <a:r>
              <a:rPr lang="fa-IR" sz="2000">
                <a:latin typeface="Zar"/>
              </a:rPr>
              <a:t>تحقق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معني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است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محصولات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خدمات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وجوه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نقد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ادعا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براي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نقد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تبديل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باشد</a:t>
            </a:r>
            <a:r>
              <a:rPr lang="fa-IR" sz="2000"/>
              <a:t>. </a:t>
            </a:r>
            <a:r>
              <a:rPr lang="fa-IR" sz="2000">
                <a:latin typeface="Zar"/>
              </a:rPr>
              <a:t>توجه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کنيد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تفاوت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بين</a:t>
            </a:r>
            <a:r>
              <a:rPr lang="fa-IR" sz="2000"/>
              <a:t> "</a:t>
            </a:r>
            <a:r>
              <a:rPr lang="fa-IR" sz="2000">
                <a:latin typeface="Zar"/>
              </a:rPr>
              <a:t>تحقق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يافته</a:t>
            </a:r>
            <a:r>
              <a:rPr lang="fa-IR" sz="2000"/>
              <a:t>" </a:t>
            </a:r>
            <a:r>
              <a:rPr lang="fa-IR" sz="2000">
                <a:latin typeface="Zar"/>
              </a:rPr>
              <a:t>و</a:t>
            </a:r>
            <a:r>
              <a:rPr lang="fa-IR" sz="2000"/>
              <a:t> "</a:t>
            </a:r>
            <a:r>
              <a:rPr lang="fa-IR" sz="2000">
                <a:latin typeface="Zar"/>
              </a:rPr>
              <a:t>قابل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تحقق</a:t>
            </a:r>
            <a:r>
              <a:rPr lang="fa-IR" sz="2000"/>
              <a:t>"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است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تواند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يک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ميزان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قاطعيت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منطقي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اندازه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گيري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شود</a:t>
            </a:r>
            <a:r>
              <a:rPr lang="fa-IR" sz="2000"/>
              <a:t>.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عبارت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ديگر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ميزان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تواند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يک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اطمينان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منطقي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صحت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آنها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شود</a:t>
            </a:r>
            <a:r>
              <a:rPr lang="fa-IR" sz="2000"/>
              <a:t>. </a:t>
            </a:r>
            <a:r>
              <a:rPr lang="fa-IR" sz="2000">
                <a:latin typeface="Zar"/>
              </a:rPr>
              <a:t>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آنجايي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توانايي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اندازه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گيري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بايد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باشد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قابل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تحقق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باشد</a:t>
            </a:r>
            <a:r>
              <a:rPr lang="fa-IR" sz="2000"/>
              <a:t>. </a:t>
            </a:r>
            <a:r>
              <a:rPr lang="fa-IR" sz="2000">
                <a:latin typeface="Zar"/>
              </a:rPr>
              <a:t>برخي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حسابداران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پيشنهاد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کرده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قابليت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اندازه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گيري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تحقق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يک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چيز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هستند</a:t>
            </a:r>
            <a:r>
              <a:rPr lang="fa-IR" sz="2000"/>
              <a:t>.</a:t>
            </a:r>
          </a:p>
          <a:p>
            <a:pPr lvl="0" algn="r"/>
            <a:endParaRPr lang="fa-IR" sz="2000"/>
          </a:p>
          <a:p>
            <a:pPr lvl="0" algn="r"/>
            <a:endParaRPr lang="fa-IR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شناخت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تحقق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درآمد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7893" y="1295400"/>
            <a:ext cx="8610601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endParaRPr/>
          </a:p>
          <a:p>
            <a:pPr lvl="0" algn="ctr"/>
            <a:r>
              <a:rPr lang="fa-IR" sz="24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طور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کلي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اجتناب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ثبت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نقطه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فروش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دليل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تغييرات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ميزان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قطعيت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جمع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آوري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وجه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نقد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،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افزايش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يابد</a:t>
            </a:r>
            <a:r>
              <a:rPr lang="fa-IR" sz="2400">
                <a:solidFill>
                  <a:srgbClr val="FFFF00"/>
                </a:solidFill>
              </a:rPr>
              <a:t>.</a:t>
            </a:r>
          </a:p>
          <a:p>
            <a:pPr lvl="0" algn="ctr"/>
            <a:endParaRPr lang="fa-IR" sz="2400">
              <a:solidFill>
                <a:srgbClr val="FFFF00"/>
              </a:solidFill>
            </a:endParaRPr>
          </a:p>
          <a:p>
            <a:pPr lvl="0" algn="ctr"/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جمع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آوري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وجوه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براي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يک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معامله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خاص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درجه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بالايي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از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قطعيت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داشته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باشداين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شرکت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ممکن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است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شناخت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جلو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بيندازد</a:t>
            </a:r>
            <a:r>
              <a:rPr lang="fa-IR" sz="2400">
                <a:solidFill>
                  <a:srgbClr val="FFFF00"/>
                </a:solidFill>
              </a:rPr>
              <a:t>. </a:t>
            </a:r>
          </a:p>
          <a:p>
            <a:pPr lvl="0" algn="just"/>
            <a:endParaRPr lang="fa-IR" sz="2400">
              <a:solidFill>
                <a:srgbClr val="FFFF00"/>
              </a:solidFill>
            </a:endParaRPr>
          </a:p>
          <a:p>
            <a:pPr lvl="0" algn="just"/>
            <a:r>
              <a:rPr lang="fa-IR" sz="2200">
                <a:latin typeface="Zar"/>
              </a:rPr>
              <a:t>براي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مثال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يک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شرکت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کشاورزي</a:t>
            </a:r>
            <a:r>
              <a:rPr lang="fa-IR" sz="2200"/>
              <a:t>  </a:t>
            </a:r>
            <a:r>
              <a:rPr lang="fa-IR" sz="2200">
                <a:latin typeface="Zar"/>
              </a:rPr>
              <a:t>که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قرداد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پيش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درو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براي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فروش</a:t>
            </a:r>
            <a:r>
              <a:rPr lang="fa-IR" sz="2200"/>
              <a:t> 360000 </a:t>
            </a:r>
            <a:r>
              <a:rPr lang="fa-IR" sz="2200">
                <a:latin typeface="Zar"/>
              </a:rPr>
              <a:t>کيلوغله</a:t>
            </a:r>
            <a:r>
              <a:rPr lang="fa-IR" sz="2200"/>
              <a:t>  </a:t>
            </a:r>
            <a:r>
              <a:rPr lang="fa-IR" sz="2200">
                <a:latin typeface="Zar"/>
              </a:rPr>
              <a:t>را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به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ازاي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هر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کيلو</a:t>
            </a:r>
            <a:r>
              <a:rPr lang="fa-IR" sz="2200"/>
              <a:t> 1.9 </a:t>
            </a:r>
            <a:r>
              <a:rPr lang="fa-IR" sz="2200">
                <a:latin typeface="Zar"/>
              </a:rPr>
              <a:t>دلار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منعقد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مي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کند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ممکن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است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درآمدش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را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بعد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از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اينکه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وزن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محصول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را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محاسبه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کرد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ثبت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کند</a:t>
            </a:r>
          </a:p>
          <a:p>
            <a:pPr lvl="0" algn="just"/>
            <a:endParaRPr lang="fa-IR" sz="2200">
              <a:latin typeface="Zar"/>
            </a:endParaRPr>
          </a:p>
          <a:p>
            <a:pPr lvl="0" algn="just"/>
            <a:r>
              <a:rPr lang="fa-IR" sz="2200">
                <a:latin typeface="Zar"/>
              </a:rPr>
              <a:t>مثال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ديگر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اينکه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اگر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در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مورد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وصول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پول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نقد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عدم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اطمينان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زيادي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وجود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داشت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مانند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زماني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که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مشتري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در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دادگاه</a:t>
            </a:r>
            <a:r>
              <a:rPr lang="fa-IR" sz="2200"/>
              <a:t> , </a:t>
            </a:r>
            <a:r>
              <a:rPr lang="fa-IR" sz="2200">
                <a:latin typeface="Zar"/>
              </a:rPr>
              <a:t>براي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ورشکستگي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تشکيل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پرونده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بدهد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شناسايي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درآمد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به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تاخير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خواهد</a:t>
            </a:r>
            <a:r>
              <a:rPr lang="fa-IR" sz="2200"/>
              <a:t> </a:t>
            </a:r>
            <a:r>
              <a:rPr lang="fa-IR" sz="2200">
                <a:latin typeface="Zar"/>
              </a:rPr>
              <a:t>افتاد</a:t>
            </a:r>
            <a:r>
              <a:rPr lang="fa-IR" sz="22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2000">
                <a:solidFill>
                  <a:schemeClr val="tx1">
                    <a:lumMod val="65000"/>
                  </a:schemeClr>
                </a:solidFill>
                <a:latin typeface="Titr"/>
              </a:rPr>
              <a:t>آخرين</a:t>
            </a:r>
            <a:r>
              <a:rPr lang="fa-IR" sz="20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2000">
                <a:solidFill>
                  <a:schemeClr val="tx1">
                    <a:lumMod val="65000"/>
                  </a:schemeClr>
                </a:solidFill>
                <a:latin typeface="Titr"/>
              </a:rPr>
              <a:t>رويداد</a:t>
            </a:r>
            <a:r>
              <a:rPr sz="3200">
                <a:solidFill>
                  <a:schemeClr val="tx1">
                    <a:lumMod val="65000"/>
                  </a:schemeClr>
                </a:solidFill>
              </a:rPr>
              <a:t>-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شناخت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و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تحقق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درآمد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27893" y="1295400"/>
            <a:ext cx="8610601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endParaRPr/>
          </a:p>
          <a:p>
            <a:pPr lvl="0" algn="r"/>
            <a:endParaRPr/>
          </a:p>
          <a:p>
            <a:pPr lvl="0" algn="r"/>
            <a:r>
              <a:rPr lang="fa-IR" sz="2400" b="1"/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چهار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معيار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اصلي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را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براي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شناخت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 b="1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400" b="1">
                <a:solidFill>
                  <a:srgbClr val="FFFF00"/>
                </a:solidFill>
              </a:rPr>
              <a:t> </a:t>
            </a:r>
            <a:r>
              <a:rPr lang="fa-IR" sz="2400">
                <a:latin typeface="Zar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صورت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وضعيت</a:t>
            </a:r>
            <a:r>
              <a:rPr lang="fa-IR" sz="2400"/>
              <a:t> 2-97 </a:t>
            </a:r>
            <a:r>
              <a:rPr lang="fa-IR" sz="2400">
                <a:latin typeface="Zar"/>
              </a:rPr>
              <a:t>انجمن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حسابداران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رسمي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آمريکا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،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بيان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کند</a:t>
            </a:r>
            <a:r>
              <a:rPr lang="fa-IR" sz="2400"/>
              <a:t>,</a:t>
            </a:r>
          </a:p>
          <a:p>
            <a:pPr lvl="0" algn="r"/>
            <a:r>
              <a:rPr lang="fa-IR" sz="2400"/>
              <a:t> "</a:t>
            </a:r>
            <a:r>
              <a:rPr lang="fa-IR" sz="2400">
                <a:latin typeface="Zar"/>
              </a:rPr>
              <a:t>شناخت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درآمد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نرم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افزاري</a:t>
            </a:r>
            <a:r>
              <a:rPr lang="fa-IR" sz="2400"/>
              <a:t> " </a:t>
            </a:r>
            <a:r>
              <a:rPr lang="fa-IR" sz="2400">
                <a:latin typeface="Zar"/>
              </a:rPr>
              <a:t>پايه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براي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همه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اصول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اصلي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شناخت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درآمد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فراهم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مي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کند</a:t>
            </a:r>
            <a:r>
              <a:rPr lang="fa-IR" sz="2400"/>
              <a:t>. </a:t>
            </a:r>
            <a:r>
              <a:rPr lang="fa-IR" sz="2400">
                <a:latin typeface="Zar"/>
              </a:rPr>
              <a:t>اين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معيارها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عبارتند</a:t>
            </a:r>
            <a:r>
              <a:rPr lang="fa-IR" sz="2400"/>
              <a:t> </a:t>
            </a:r>
            <a:r>
              <a:rPr lang="fa-IR" sz="2400">
                <a:latin typeface="Zar"/>
              </a:rPr>
              <a:t>از</a:t>
            </a:r>
            <a:r>
              <a:rPr lang="fa-IR" sz="2400"/>
              <a:t>:</a:t>
            </a:r>
          </a:p>
          <a:p>
            <a:pPr lvl="0" algn="r"/>
            <a:endParaRPr lang="fa-IR" sz="2400"/>
          </a:p>
          <a:p>
            <a:pPr lvl="0" algn="r"/>
            <a:r>
              <a:rPr lang="fa-IR" sz="2400">
                <a:solidFill>
                  <a:srgbClr val="FFFF00"/>
                </a:solidFill>
              </a:rPr>
              <a:t>1.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وجود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شواهد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بسيار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قوي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مورد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قراردادها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بسته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شده</a:t>
            </a:r>
            <a:r>
              <a:rPr lang="fa-IR" sz="2400">
                <a:solidFill>
                  <a:srgbClr val="FFFF00"/>
                </a:solidFill>
              </a:rPr>
              <a:t>.  </a:t>
            </a:r>
          </a:p>
          <a:p>
            <a:pPr lvl="0" algn="r"/>
            <a:r>
              <a:rPr lang="fa-IR" sz="2400">
                <a:solidFill>
                  <a:srgbClr val="FFFF00"/>
                </a:solidFill>
              </a:rPr>
              <a:t>2.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تحويل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کالا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خدمات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رخ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داده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است</a:t>
            </a:r>
            <a:r>
              <a:rPr lang="fa-IR" sz="2400">
                <a:solidFill>
                  <a:srgbClr val="FFFF00"/>
                </a:solidFill>
              </a:rPr>
              <a:t>.</a:t>
            </a:r>
          </a:p>
          <a:p>
            <a:pPr lvl="0" algn="r"/>
            <a:r>
              <a:rPr lang="fa-IR" sz="2400">
                <a:solidFill>
                  <a:srgbClr val="FFFF00"/>
                </a:solidFill>
              </a:rPr>
              <a:t>3.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حق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الزحمه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فروشنده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مشخص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يا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قابل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تعيين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باشد</a:t>
            </a:r>
            <a:r>
              <a:rPr lang="fa-IR" sz="2400">
                <a:solidFill>
                  <a:srgbClr val="FFFF00"/>
                </a:solidFill>
              </a:rPr>
              <a:t>.</a:t>
            </a:r>
          </a:p>
          <a:p>
            <a:pPr lvl="0" algn="r"/>
            <a:r>
              <a:rPr lang="fa-IR" sz="2400">
                <a:solidFill>
                  <a:srgbClr val="FFFF00"/>
                </a:solidFill>
              </a:rPr>
              <a:t>4.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وصول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مطالبات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امکان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پذير</a:t>
            </a:r>
            <a:r>
              <a:rPr lang="fa-IR" sz="2400">
                <a:solidFill>
                  <a:srgbClr val="FFFF00"/>
                </a:solidFill>
              </a:rPr>
              <a:t> </a:t>
            </a:r>
            <a:r>
              <a:rPr lang="fa-IR" sz="2400">
                <a:solidFill>
                  <a:srgbClr val="FFFF00"/>
                </a:solidFill>
                <a:latin typeface="Zar"/>
              </a:rPr>
              <a:t>باشد</a:t>
            </a:r>
            <a:r>
              <a:rPr lang="fa-IR" sz="240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33400" y="304800"/>
            <a:ext cx="8229600" cy="71596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شناسايي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درآمد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: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زودتر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يا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fa-IR" sz="3200">
                <a:solidFill>
                  <a:schemeClr val="tx1">
                    <a:lumMod val="65000"/>
                  </a:schemeClr>
                </a:solidFill>
                <a:latin typeface="Titr"/>
              </a:rPr>
              <a:t>ديرتر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28600" y="1295400"/>
            <a:ext cx="8610600" cy="5334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معمولا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هنگامي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شناسايي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کالاها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خدماتشان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فروشند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زيرا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فروش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يک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رويداد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تعيين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کننده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است</a:t>
            </a:r>
          </a:p>
          <a:p>
            <a:pPr marL="0" lvl="0" indent="0" algn="ctr">
              <a:buNone/>
            </a:pPr>
            <a:r>
              <a:rPr lang="fa-IR" sz="2000">
                <a:latin typeface="Zar"/>
              </a:rPr>
              <a:t>اما</a:t>
            </a:r>
            <a:r>
              <a:rPr lang="fa-IR" sz="2000"/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شناخت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درآمد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ممکن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است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علت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شرايط</a:t>
            </a:r>
            <a:r>
              <a:rPr lang="fa-IR" sz="2000">
                <a:solidFill>
                  <a:srgbClr val="FFFF00"/>
                </a:solidFill>
              </a:rPr>
              <a:t>  </a:t>
            </a:r>
            <a:r>
              <a:rPr lang="fa-IR" sz="2000">
                <a:solidFill>
                  <a:srgbClr val="FFFF00"/>
                </a:solidFill>
                <a:latin typeface="Zar"/>
              </a:rPr>
              <a:t>مرتبط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با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فروش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جلو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و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يا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به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تاخير</a:t>
            </a:r>
            <a:r>
              <a:rPr lang="fa-IR" sz="2000">
                <a:solidFill>
                  <a:srgbClr val="FFFF00"/>
                </a:solidFill>
              </a:rPr>
              <a:t> </a:t>
            </a:r>
            <a:r>
              <a:rPr lang="fa-IR" sz="2000">
                <a:solidFill>
                  <a:srgbClr val="FFFF00"/>
                </a:solidFill>
                <a:latin typeface="Zar"/>
              </a:rPr>
              <a:t>بيفتد</a:t>
            </a:r>
          </a:p>
          <a:p>
            <a:pPr marL="0" lvl="0" indent="0" algn="r">
              <a:buNone/>
            </a:pPr>
            <a:r>
              <a:rPr lang="fa-IR" sz="2000">
                <a:solidFill>
                  <a:srgbClr val="FFFF00"/>
                </a:solidFill>
                <a:latin typeface="Zar"/>
              </a:rPr>
              <a:t>مثال</a:t>
            </a:r>
            <a:r>
              <a:rPr lang="fa-IR" sz="2000">
                <a:solidFill>
                  <a:srgbClr val="FFFF00"/>
                </a:solidFill>
              </a:rPr>
              <a:t>:</a:t>
            </a:r>
          </a:p>
          <a:p>
            <a:pPr marL="0" lvl="0" indent="0" algn="r">
              <a:buNone/>
            </a:pPr>
            <a:r>
              <a:rPr lang="fa-IR" sz="2000">
                <a:latin typeface="Zar"/>
              </a:rPr>
              <a:t>خطوط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هوايي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آمريکا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شناخت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مسافران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هنگاميکه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پرواز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کامل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گردد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تاخير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اندازد</a:t>
            </a:r>
            <a:r>
              <a:rPr lang="fa-IR" sz="2000"/>
              <a:t>. </a:t>
            </a:r>
            <a:r>
              <a:rPr lang="fa-IR" sz="2000">
                <a:latin typeface="Zar"/>
              </a:rPr>
              <a:t>گرچه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خط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هوايي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معمولا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وجه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بليط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قبل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دريافت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کند</a:t>
            </a:r>
            <a:r>
              <a:rPr lang="fa-IR" sz="2000"/>
              <a:t>. </a:t>
            </a:r>
            <a:r>
              <a:rPr lang="fa-IR" sz="2000">
                <a:latin typeface="Zar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حالت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فروش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بليط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معيار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قابليت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اندازه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گيري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برآورده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ولي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معيار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رويداد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قطعي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هنگام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تکميل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جدول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پرواز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برآورده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شود</a:t>
            </a:r>
          </a:p>
          <a:p>
            <a:pPr marL="0" lvl="0" indent="0" algn="r">
              <a:buNone/>
            </a:pPr>
            <a:r>
              <a:rPr lang="fa-IR" sz="2000">
                <a:solidFill>
                  <a:srgbClr val="FFFF00"/>
                </a:solidFill>
                <a:latin typeface="Zar"/>
              </a:rPr>
              <a:t>مثال</a:t>
            </a:r>
            <a:r>
              <a:rPr lang="fa-IR" sz="2000">
                <a:solidFill>
                  <a:srgbClr val="FFFF00"/>
                </a:solidFill>
              </a:rPr>
              <a:t>:</a:t>
            </a:r>
          </a:p>
          <a:p>
            <a:pPr marL="0" lvl="0" indent="0" algn="r">
              <a:buNone/>
            </a:pPr>
            <a:r>
              <a:rPr lang="fa-IR" sz="2000">
                <a:latin typeface="Zar"/>
              </a:rPr>
              <a:t>هنگاميکه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باشگاه</a:t>
            </a:r>
            <a:r>
              <a:rPr lang="fa-IR" sz="2000"/>
              <a:t>  </a:t>
            </a:r>
            <a:r>
              <a:rPr lang="fa-IR" sz="2000">
                <a:latin typeface="Zar"/>
              </a:rPr>
              <a:t>يانکيز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بليط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هايش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فروشد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آساني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معيار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قابليت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اندازه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گيري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برآورده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شود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اما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رويداد</a:t>
            </a:r>
            <a:r>
              <a:rPr lang="fa-IR" sz="2000"/>
              <a:t>(</a:t>
            </a:r>
            <a:r>
              <a:rPr lang="fa-IR" sz="2000">
                <a:latin typeface="Zar"/>
              </a:rPr>
              <a:t>فروش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بليط</a:t>
            </a:r>
            <a:r>
              <a:rPr lang="fa-IR" sz="2000"/>
              <a:t>) </a:t>
            </a:r>
            <a:r>
              <a:rPr lang="fa-IR" sz="2000">
                <a:latin typeface="Zar"/>
              </a:rPr>
              <a:t>معيار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رويداد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قطعي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برآورده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نمي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هنگاميکه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تيم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بازي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بيس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بال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بازي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کند</a:t>
            </a:r>
          </a:p>
          <a:p>
            <a:pPr marL="0" lvl="0" indent="0" algn="r">
              <a:buNone/>
            </a:pPr>
            <a:r>
              <a:rPr lang="fa-IR" sz="2000">
                <a:solidFill>
                  <a:srgbClr val="FFFF00"/>
                </a:solidFill>
                <a:latin typeface="Zar"/>
              </a:rPr>
              <a:t>مثال</a:t>
            </a:r>
            <a:r>
              <a:rPr lang="fa-IR" sz="2000">
                <a:solidFill>
                  <a:srgbClr val="FFFF00"/>
                </a:solidFill>
              </a:rPr>
              <a:t>:</a:t>
            </a:r>
          </a:p>
          <a:p>
            <a:pPr marL="0" lvl="0" indent="0" algn="r">
              <a:buNone/>
            </a:pPr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سيرس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بايد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مشخص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نمايد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چه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زماني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مربوط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فروش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لوازم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خانگي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تضمين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پس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از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فروش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شناسايي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نمايد</a:t>
            </a:r>
            <a:r>
              <a:rPr lang="fa-IR" sz="2000"/>
              <a:t>.</a:t>
            </a:r>
            <a:r>
              <a:rPr lang="fa-IR" sz="2000">
                <a:latin typeface="Zar"/>
              </a:rPr>
              <a:t>تا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زمانيکه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ادعاهاي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مربوط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ضمانتامه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مشتريان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انجام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ندهد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رويداد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تعيين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کننده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انجام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نشده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است</a:t>
            </a:r>
            <a:r>
              <a:rPr lang="fa-IR" sz="2000"/>
              <a:t>. </a:t>
            </a:r>
            <a:r>
              <a:rPr lang="fa-IR" sz="2000">
                <a:latin typeface="Zar"/>
              </a:rPr>
              <a:t>شرکت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زماني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ميتواند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ميتواند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درآمد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شناسايي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کند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که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آنرا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با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هزينه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هاي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تضمين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تطبيق</a:t>
            </a:r>
            <a:r>
              <a:rPr lang="fa-IR" sz="2000"/>
              <a:t> </a:t>
            </a:r>
            <a:r>
              <a:rPr lang="fa-IR" sz="2000">
                <a:latin typeface="Zar"/>
              </a:rPr>
              <a:t>نمايد</a:t>
            </a:r>
            <a:r>
              <a:rPr lang="fa-IR" sz="20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oken bar design template">
  <a:themeElements>
    <a:clrScheme name="Broken bar design template 1">
      <a:dk1>
        <a:srgbClr val="000000"/>
      </a:dk1>
      <a:lt1>
        <a:srgbClr val="FFFFFF"/>
      </a:lt1>
      <a:dk2>
        <a:srgbClr val="CC0000"/>
      </a:dk2>
      <a:lt2>
        <a:srgbClr val="FFFFFF"/>
      </a:lt2>
      <a:accent1>
        <a:srgbClr val="FF0033"/>
      </a:accent1>
      <a:accent2>
        <a:srgbClr val="996633"/>
      </a:accent2>
      <a:accent3>
        <a:srgbClr val="E2AAAA"/>
      </a:accent3>
      <a:accent4>
        <a:srgbClr val="DADADA"/>
      </a:accent4>
      <a:accent5>
        <a:srgbClr val="FFAAAD"/>
      </a:accent5>
      <a:accent6>
        <a:srgbClr val="8A5C2D"/>
      </a:accent6>
      <a:hlink>
        <a:srgbClr val="CC9900"/>
      </a:hlink>
      <a:folHlink>
        <a:srgbClr val="FF6699"/>
      </a:folHlink>
    </a:clrScheme>
    <a:fontScheme name="Broken bar design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roken bar design template 1">
        <a:dk1>
          <a:srgbClr val="000000"/>
        </a:dk1>
        <a:lt1>
          <a:srgbClr val="FFFFFF"/>
        </a:lt1>
        <a:dk2>
          <a:srgbClr val="CC0000"/>
        </a:dk2>
        <a:lt2>
          <a:srgbClr val="FFFFFF"/>
        </a:lt2>
        <a:accent1>
          <a:srgbClr val="FF0033"/>
        </a:accent1>
        <a:accent2>
          <a:srgbClr val="996633"/>
        </a:accent2>
        <a:accent3>
          <a:srgbClr val="E2AAAA"/>
        </a:accent3>
        <a:accent4>
          <a:srgbClr val="DADADA"/>
        </a:accent4>
        <a:accent5>
          <a:srgbClr val="FFAAAD"/>
        </a:accent5>
        <a:accent6>
          <a:srgbClr val="8A5C2D"/>
        </a:accent6>
        <a:hlink>
          <a:srgbClr val="CC9900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oken bar design template 2">
        <a:dk1>
          <a:srgbClr val="000000"/>
        </a:dk1>
        <a:lt1>
          <a:srgbClr val="FFFFFF"/>
        </a:lt1>
        <a:dk2>
          <a:srgbClr val="0000FF"/>
        </a:dk2>
        <a:lt2>
          <a:srgbClr val="FFFFFF"/>
        </a:lt2>
        <a:accent1>
          <a:srgbClr val="FF00FF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AAFF"/>
        </a:accent5>
        <a:accent6>
          <a:srgbClr val="E70000"/>
        </a:accent6>
        <a:hlink>
          <a:srgbClr val="00FFFF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oken bar design templat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DDDDDD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97979"/>
        </a:accent6>
        <a:hlink>
          <a:srgbClr val="39393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5890</Words>
  <Application>Microsoft Office PowerPoint</Application>
  <PresentationFormat>On-screen Show (4:3)</PresentationFormat>
  <Paragraphs>616</Paragraphs>
  <Slides>55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Broken bar design template</vt:lpstr>
      <vt:lpstr>فصل پنجم تئوري حسابداري شرودر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مقايسه ي اين دو ديدگاه مستلزم طرح پرسش هاي زير و پاسخ به آنهاست :      ماهيت سود چيست؟     در چه زماني بايد سود را گزارش کرد؟ 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ماهيت سود</vt:lpstr>
      <vt:lpstr>مدل حسابداري تاريخي و مدل حسابداري ارزش جاري</vt:lpstr>
      <vt:lpstr>شناسايي ( ثبت) سود – در چه زماني بايد سود را شناسايي کرد؟</vt:lpstr>
      <vt:lpstr>شناسايي ( ثبت) سود – در چه زماني بايد سود را شناسايي کرد؟</vt:lpstr>
      <vt:lpstr>چهار نوع سود _ادواردز  و بل</vt:lpstr>
      <vt:lpstr>تغيير عمده مورد نظر_ادواردز  و بل</vt:lpstr>
      <vt:lpstr>تغيير عمده مورد نظر_ادواردز  و بل</vt:lpstr>
      <vt:lpstr>تغيير عمده مورد نظر_ادواردز  و بل</vt:lpstr>
      <vt:lpstr>روش محاسبه </vt:lpstr>
      <vt:lpstr>روش محاسبه </vt:lpstr>
      <vt:lpstr>روش محاسبه </vt:lpstr>
      <vt:lpstr>شيوه ثبت و گزارش رويدادهاي مالي(درزمان تورم)</vt:lpstr>
      <vt:lpstr>شيوه ثبت و گزارش رويدادهاي مالي(درزمان تورم)</vt:lpstr>
      <vt:lpstr>شيوه ثبت و گزارش رويدادهاي مالي(درزمان تورم)</vt:lpstr>
      <vt:lpstr>شيوه ثبت و گزارش رويدادهاي مالي(درزمان تورم)</vt:lpstr>
      <vt:lpstr>شيوه ثبت و گزارش رويدادهاي مالي(درزمان تورم)</vt:lpstr>
      <vt:lpstr>شناخت و تحقق درآمد</vt:lpstr>
      <vt:lpstr>شناخت و تحقق درآمد</vt:lpstr>
      <vt:lpstr>شناخت و تحقق درآمد</vt:lpstr>
      <vt:lpstr>شناخت و تحقق درآمد</vt:lpstr>
      <vt:lpstr>شناخت و تحقق درآمد</vt:lpstr>
      <vt:lpstr>شناخت و تحقق درآمد</vt:lpstr>
      <vt:lpstr>شناخت و تحقق درآمد</vt:lpstr>
      <vt:lpstr>شناخت و تحقق درآمد</vt:lpstr>
      <vt:lpstr>شناخت و تحقق درآمد</vt:lpstr>
      <vt:lpstr>آخرين رويداد-شناخت و تحقق درآمد</vt:lpstr>
      <vt:lpstr>شناسايي درآمد : زودتر  يا ديرتر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پنجم تئوري حسابداري شرودر</dc:title>
  <cp:lastModifiedBy>Windows User</cp:lastModifiedBy>
  <cp:revision>1</cp:revision>
  <dcterms:modified xsi:type="dcterms:W3CDTF">2020-05-21T01:31:31Z</dcterms:modified>
</cp:coreProperties>
</file>