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79" r:id="rId3"/>
    <p:sldId id="281" r:id="rId4"/>
    <p:sldId id="282" r:id="rId5"/>
    <p:sldId id="283" r:id="rId6"/>
    <p:sldId id="284" r:id="rId7"/>
    <p:sldId id="28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9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655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2700" y="2620963"/>
            <a:ext cx="98298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a-IR" sz="12800" b="1" dirty="0" smtClean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>فصل اول</a:t>
            </a:r>
            <a:r>
              <a:rPr lang="fa-IR" sz="7200" b="1" dirty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/>
            </a:r>
            <a:br>
              <a:rPr lang="fa-IR" sz="7200" b="1" dirty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</a:br>
            <a:r>
              <a:rPr lang="fa-IR" sz="7200" b="1" dirty="0" smtClean="0">
                <a:solidFill>
                  <a:srgbClr val="C00000"/>
                </a:solidFill>
                <a:latin typeface="+mn-lt"/>
                <a:ea typeface="+mn-ea"/>
                <a:cs typeface="B Nazanin" panose="00000400000000000000" pitchFamily="2" charset="-78"/>
              </a:rPr>
              <a:t>مجموعه ها(مجموعه ها و احتمال) </a:t>
            </a:r>
            <a:endParaRPr lang="fa-IR" sz="7200" b="1" dirty="0">
              <a:solidFill>
                <a:srgbClr val="C00000"/>
              </a:solidFill>
              <a:latin typeface="+mn-lt"/>
              <a:ea typeface="+mn-ea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49528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197" y="2330984"/>
            <a:ext cx="1115192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احتمال :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سال گذشته خواندید احتمال رخداد یک پیشامد را از دستور زیر محاسبه می کنیم .</a:t>
            </a:r>
          </a:p>
          <a:p>
            <a:pPr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تعداد حالت های مطلوب        =احتمال رخداد یک پیشامد  </a:t>
            </a: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تعداد کل حالت های ممکن                   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129088" y="4900613"/>
            <a:ext cx="4029075" cy="28575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8313737" y="4361049"/>
          <a:ext cx="2687638" cy="10791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8" name="Equation" r:id="rId3" imgW="1676160" imgH="672840" progId="Equation.DSMT4">
                  <p:embed/>
                </p:oleObj>
              </mc:Choice>
              <mc:Fallback>
                <p:oleObj name="Equation" r:id="rId3" imgW="1676160" imgH="672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13737" y="4361049"/>
                        <a:ext cx="2687638" cy="10791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86681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197" y="2330984"/>
            <a:ext cx="11151929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en-US" sz="2800" b="1" dirty="0" smtClean="0">
                <a:cs typeface="B Nazanin" panose="00000400000000000000" pitchFamily="2" charset="-78"/>
              </a:rPr>
              <a:t>s </a:t>
            </a:r>
            <a:r>
              <a:rPr lang="fa-IR" sz="2800" b="1" dirty="0" smtClean="0">
                <a:cs typeface="B Nazanin" panose="00000400000000000000" pitchFamily="2" charset="-78"/>
              </a:rPr>
              <a:t> : مجموعه شامل همه حالت های ممکن ( فضای نمونه ای )</a:t>
            </a:r>
          </a:p>
          <a:p>
            <a:pPr algn="just" rtl="1">
              <a:lnSpc>
                <a:spcPct val="150000"/>
              </a:lnSpc>
            </a:pPr>
            <a:r>
              <a:rPr lang="en-US" sz="2800" b="1" dirty="0" smtClean="0">
                <a:cs typeface="B Nazanin" panose="00000400000000000000" pitchFamily="2" charset="-78"/>
              </a:rPr>
              <a:t>A </a:t>
            </a:r>
            <a:r>
              <a:rPr lang="fa-IR" sz="2800" b="1" dirty="0" smtClean="0">
                <a:cs typeface="B Nazanin" panose="00000400000000000000" pitchFamily="2" charset="-78"/>
              </a:rPr>
              <a:t>: مجموعه شامل همه حالت های مطلوب ( پیشامد)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*در پرتاب یک تاس احتمال های زیر را بدست آورید :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887413" y="4422853"/>
          <a:ext cx="3163688" cy="674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2" name="Equation" r:id="rId3" imgW="1726920" imgH="368280" progId="Equation.DSMT4">
                  <p:embed/>
                </p:oleObj>
              </mc:Choice>
              <mc:Fallback>
                <p:oleObj name="Equation" r:id="rId3" imgW="172692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87413" y="4422853"/>
                        <a:ext cx="3163688" cy="6746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9289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00085" y="1973796"/>
            <a:ext cx="1115192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1)عدد رو شده مضرب 3 باشد : 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2)عدد رو شده اول باشد : 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3)عدد رو شده بزرگتر از 6 باشد </a:t>
            </a:r>
            <a:r>
              <a:rPr lang="fa-IR" sz="2000" b="1" dirty="0" smtClean="0">
                <a:cs typeface="B Nazanin" panose="00000400000000000000" pitchFamily="2" charset="-78"/>
              </a:rPr>
              <a:t>:                                 (احتمال غیر ممکن) </a:t>
            </a:r>
            <a:endParaRPr lang="fa-IR" sz="28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4)عدد رو شده کمتر از 7 باشد :             </a:t>
            </a:r>
            <a:r>
              <a:rPr lang="fa-IR" sz="2000" b="1" dirty="0" smtClean="0">
                <a:cs typeface="B Nazanin" panose="00000400000000000000" pitchFamily="2" charset="-78"/>
              </a:rPr>
              <a:t>(احتمال حتمی)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911224" y="1816634"/>
          <a:ext cx="4775201" cy="1085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2" name="Equation" r:id="rId3" imgW="2793960" imgH="634680" progId="Equation.DSMT4">
                  <p:embed/>
                </p:oleObj>
              </mc:Choice>
              <mc:Fallback>
                <p:oleObj name="Equation" r:id="rId3" imgW="279396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11224" y="1816634"/>
                        <a:ext cx="4775201" cy="10852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911224" y="3059068"/>
          <a:ext cx="4514853" cy="9688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3" name="Equation" r:id="rId5" imgW="2958840" imgH="634680" progId="Equation.DSMT4">
                  <p:embed/>
                </p:oleObj>
              </mc:Choice>
              <mc:Fallback>
                <p:oleObj name="Equation" r:id="rId5" imgW="295884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11224" y="3059068"/>
                        <a:ext cx="4514853" cy="9688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911224" y="4547738"/>
          <a:ext cx="3365793" cy="61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4" name="Equation" r:id="rId7" imgW="2031840" imgH="368280" progId="Equation.DSMT4">
                  <p:embed/>
                </p:oleObj>
              </mc:Choice>
              <mc:Fallback>
                <p:oleObj name="Equation" r:id="rId7" imgW="203184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11224" y="4547738"/>
                        <a:ext cx="3365793" cy="610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911224" y="5573231"/>
          <a:ext cx="4837675" cy="8714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5" name="Equation" r:id="rId9" imgW="3454200" imgH="622080" progId="Equation.DSMT4">
                  <p:embed/>
                </p:oleObj>
              </mc:Choice>
              <mc:Fallback>
                <p:oleObj name="Equation" r:id="rId9" imgW="3454200" imgH="622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11224" y="5573231"/>
                        <a:ext cx="4837675" cy="8714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4300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7197" y="2330984"/>
            <a:ext cx="11151929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*در جعبه ای 3 مهره قرمز ، 4 مهره آبی ، 5مهره سبز وجود دارد .اگر 1 مهره به طور تصادفی از این جعبه خارج کنیم احتمال اینکه مهره آبی باشد را بدست آورید .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457197" y="4308448"/>
          <a:ext cx="5154612" cy="14928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0" name="Equation" r:id="rId3" imgW="2323800" imgH="672840" progId="Equation.DSMT4">
                  <p:embed/>
                </p:oleObj>
              </mc:Choice>
              <mc:Fallback>
                <p:oleObj name="Equation" r:id="rId3" imgW="2323800" imgH="672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197" y="4308448"/>
                        <a:ext cx="5154612" cy="14928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457700" y="3897556"/>
            <a:ext cx="1443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آبی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57699" y="5750541"/>
            <a:ext cx="1443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کل 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2060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654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fa-IR" sz="221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پایان</a:t>
            </a:r>
            <a:endParaRPr lang="fa-IR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5049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150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 Nazanin</vt:lpstr>
      <vt:lpstr>Calibri</vt:lpstr>
      <vt:lpstr>Calibri Light</vt:lpstr>
      <vt:lpstr>Times New Roman</vt:lpstr>
      <vt:lpstr>Office Theme</vt:lpstr>
      <vt:lpstr>Equation</vt:lpstr>
      <vt:lpstr>بنام خدا</vt:lpstr>
      <vt:lpstr>فصل اول مجموعه ها(مجموعه ها و احتمال) 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126</cp:revision>
  <dcterms:created xsi:type="dcterms:W3CDTF">2015-07-06T05:06:21Z</dcterms:created>
  <dcterms:modified xsi:type="dcterms:W3CDTF">2018-04-21T14:01:34Z</dcterms:modified>
</cp:coreProperties>
</file>