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0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09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78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ar-SA" dirty="0" smtClean="0">
                <a:cs typeface="B Zar" pitchFamily="2" charset="-78"/>
              </a:rPr>
              <a:t>به نام خدا</a:t>
            </a:r>
          </a:p>
          <a:p>
            <a:pPr algn="ctr">
              <a:buNone/>
            </a:pPr>
            <a:r>
              <a:rPr lang="fa-IR" b="1" dirty="0" smtClean="0">
                <a:cs typeface="B Zar" pitchFamily="2" charset="-78"/>
              </a:rPr>
              <a:t>فصل </a:t>
            </a:r>
            <a:r>
              <a:rPr lang="fa-IR" b="1" dirty="0" smtClean="0">
                <a:cs typeface="B Zar" pitchFamily="2" charset="-78"/>
              </a:rPr>
              <a:t>17</a:t>
            </a:r>
            <a:endParaRPr lang="en-US" b="1" dirty="0" smtClean="0">
              <a:cs typeface="B Zar" pitchFamily="2" charset="-78"/>
            </a:endParaRPr>
          </a:p>
          <a:p>
            <a:pPr algn="ctr">
              <a:buNone/>
            </a:pPr>
            <a:r>
              <a:rPr lang="ar-SA" b="1" dirty="0" smtClean="0">
                <a:cs typeface="B Zar" pitchFamily="2" charset="-78"/>
              </a:rPr>
              <a:t>موضوع :</a:t>
            </a:r>
            <a:r>
              <a:rPr lang="fa-IR" b="1" dirty="0" smtClean="0">
                <a:cs typeface="B Zar" pitchFamily="2" charset="-78"/>
              </a:rPr>
              <a:t>مقدمه ای بر توسعه وتجزیه وتحلیل سیستمها</a:t>
            </a:r>
            <a:endParaRPr lang="ar-SA" b="1" dirty="0" smtClean="0">
              <a:cs typeface="B Zar" pitchFamily="2" charset="-78"/>
            </a:endParaRPr>
          </a:p>
          <a:p>
            <a:pPr algn="ctr">
              <a:buNone/>
            </a:pPr>
            <a:endParaRPr lang="ar-SA" b="1" dirty="0" smtClean="0"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None/>
            </a:pPr>
            <a:r>
              <a:rPr lang="fa-IR" dirty="0" smtClean="0">
                <a:cs typeface="B Zar" pitchFamily="2" charset="-78"/>
              </a:rPr>
              <a:t>موضوعات عمده این فصل:</a:t>
            </a:r>
            <a:endParaRPr lang="en-US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b="1" dirty="0" smtClean="0">
                <a:cs typeface="B Zar" pitchFamily="2" charset="-78"/>
              </a:rPr>
              <a:t>چرخه عمر توسعه سیستمها</a:t>
            </a:r>
            <a:endParaRPr lang="ar-SA" b="1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b="1" dirty="0" smtClean="0">
                <a:cs typeface="B Zar" pitchFamily="2" charset="-78"/>
              </a:rPr>
              <a:t>افراد موثربر چرخه توسعه سیستم</a:t>
            </a:r>
            <a:endParaRPr lang="en-US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b="1" dirty="0" smtClean="0">
                <a:cs typeface="B Zar" pitchFamily="2" charset="-78"/>
              </a:rPr>
              <a:t>برنامه ریزی توسعه سیستم</a:t>
            </a:r>
            <a:endParaRPr lang="en-US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b="1" dirty="0" smtClean="0">
                <a:cs typeface="B Zar" pitchFamily="2" charset="-78"/>
              </a:rPr>
              <a:t>تجزیه  وتحلیل</a:t>
            </a:r>
            <a:r>
              <a:rPr lang="fa-IR" dirty="0" smtClean="0">
                <a:cs typeface="B Zar" pitchFamily="2" charset="-78"/>
              </a:rPr>
              <a:t> </a:t>
            </a:r>
            <a:r>
              <a:rPr lang="fa-IR" b="1" dirty="0" smtClean="0">
                <a:cs typeface="B Zar" pitchFamily="2" charset="-78"/>
              </a:rPr>
              <a:t>امکان سنجی</a:t>
            </a:r>
            <a:endParaRPr lang="en-US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b="1" dirty="0" smtClean="0">
                <a:cs typeface="B Zar" pitchFamily="2" charset="-78"/>
              </a:rPr>
              <a:t>تجزیه وتحلیل سیستم</a:t>
            </a:r>
            <a:endParaRPr lang="en-US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b="1" dirty="0" smtClean="0">
                <a:cs typeface="B Zar" pitchFamily="2" charset="-78"/>
              </a:rPr>
              <a:t>گزارش تجزیه وتحلیل سیستم</a:t>
            </a:r>
            <a:endParaRPr lang="en-US" dirty="0" smtClean="0">
              <a:cs typeface="B Zar" pitchFamily="2" charset="-78"/>
            </a:endParaRPr>
          </a:p>
          <a:p>
            <a:pPr algn="r">
              <a:buNone/>
            </a:pPr>
            <a:endParaRPr lang="en-US" dirty="0">
              <a:cs typeface="B Zar" pitchFamily="2" charset="-78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ar-SA" dirty="0" smtClean="0"/>
              <a:t>مقدمه:</a:t>
            </a:r>
            <a:br>
              <a:rPr lang="ar-SA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066800"/>
            <a:ext cx="8839200" cy="5486400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fa-IR" sz="2800" dirty="0" smtClean="0">
                <a:cs typeface="B Zar" pitchFamily="2" charset="-78"/>
              </a:rPr>
              <a:t>معمولا شرکتها بدلایل زیرسیستمهای خودرا تغییر میدهند</a:t>
            </a:r>
            <a:r>
              <a:rPr lang="ar-SA" sz="2800" dirty="0" smtClean="0">
                <a:cs typeface="B Zar" pitchFamily="2" charset="-78"/>
              </a:rPr>
              <a:t>:</a:t>
            </a:r>
          </a:p>
          <a:p>
            <a:pPr algn="r" rtl="1">
              <a:buNone/>
            </a:pPr>
            <a:r>
              <a:rPr lang="fa-IR" sz="2000" b="1" dirty="0" smtClean="0">
                <a:cs typeface="B Titr" pitchFamily="2" charset="-78"/>
              </a:rPr>
              <a:t>تغییر در نیازهای اطلاعاتی شرکت ها وکاربران</a:t>
            </a:r>
            <a:r>
              <a:rPr lang="en-US" sz="2000" b="1" dirty="0" smtClean="0">
                <a:cs typeface="B Titr" pitchFamily="2" charset="-78"/>
              </a:rPr>
              <a:t> </a:t>
            </a:r>
            <a:r>
              <a:rPr lang="fa-IR" sz="2400" dirty="0" smtClean="0"/>
              <a:t>:</a:t>
            </a:r>
            <a:r>
              <a:rPr lang="fa-IR" sz="1800" dirty="0" smtClean="0"/>
              <a:t>افزایش شرایط رقابتی ورشد ترکیبهای تجاری وقوانین ومقررات جدید یا تغییر در ارتباطات تجاری ملی وبین المللی میتواند اهداف وساختار یک شرکت راتغییر دهد</a:t>
            </a:r>
            <a:endParaRPr lang="en-US" sz="1800" dirty="0" smtClean="0">
              <a:cs typeface="B Titr" pitchFamily="2" charset="-78"/>
            </a:endParaRPr>
          </a:p>
          <a:p>
            <a:pPr algn="r" rtl="1">
              <a:buNone/>
            </a:pPr>
            <a:r>
              <a:rPr lang="fa-IR" sz="2000" b="1" dirty="0" smtClean="0">
                <a:cs typeface="B Titr" pitchFamily="2" charset="-78"/>
              </a:rPr>
              <a:t>تغیییرات فن آوری: </a:t>
            </a:r>
            <a:r>
              <a:rPr lang="fa-IR" sz="2000" dirty="0" smtClean="0"/>
              <a:t>پیشرفت فن آوری وکاهش هزینه های استفاده ازظرفیتهای جدید فن آوری یا موجود که قبلا هزینه بربوده</a:t>
            </a:r>
            <a:endParaRPr lang="en-US" sz="2000" dirty="0" smtClean="0">
              <a:cs typeface="B Titr" pitchFamily="2" charset="-78"/>
            </a:endParaRPr>
          </a:p>
          <a:p>
            <a:pPr algn="r" rtl="1">
              <a:buNone/>
            </a:pPr>
            <a:r>
              <a:rPr lang="fa-IR" sz="2000" b="1" dirty="0" smtClean="0">
                <a:cs typeface="B Titr" pitchFamily="2" charset="-78"/>
              </a:rPr>
              <a:t>بهبود فرایند مبادلات تجاری: </a:t>
            </a:r>
            <a:r>
              <a:rPr lang="fa-IR" sz="1800" dirty="0" smtClean="0"/>
              <a:t>اگ</a:t>
            </a:r>
            <a:r>
              <a:rPr lang="ar-SA" sz="1800" dirty="0" smtClean="0"/>
              <a:t>ر</a:t>
            </a:r>
            <a:r>
              <a:rPr lang="fa-IR" sz="1800" dirty="0" smtClean="0"/>
              <a:t> سیستم فرایندمبادلات ناکارامدی دارند بایدبهنگام وبروز شود</a:t>
            </a:r>
            <a:endParaRPr lang="en-US" sz="1800" dirty="0" smtClean="0">
              <a:cs typeface="B Titr" pitchFamily="2" charset="-78"/>
            </a:endParaRPr>
          </a:p>
          <a:p>
            <a:pPr algn="r" rtl="1">
              <a:buNone/>
            </a:pPr>
            <a:r>
              <a:rPr lang="fa-IR" sz="2000" b="1" dirty="0" smtClean="0">
                <a:cs typeface="B Titr" pitchFamily="2" charset="-78"/>
              </a:rPr>
              <a:t>کوچک سازی:</a:t>
            </a:r>
            <a:r>
              <a:rPr lang="fa-IR" sz="2000" dirty="0" smtClean="0"/>
              <a:t>کامپیوترهای شخصی را جایگزین رایانه های مادر میکننند وازمزایای نسبت  قیمت به عملکرد بهره مند شوند</a:t>
            </a:r>
            <a:endParaRPr lang="en-US" sz="2000" dirty="0" smtClean="0">
              <a:cs typeface="B Titr" pitchFamily="2" charset="-78"/>
            </a:endParaRPr>
          </a:p>
          <a:p>
            <a:pPr lvl="0" algn="r" rtl="1">
              <a:buNone/>
            </a:pPr>
            <a:r>
              <a:rPr lang="fa-IR" sz="2000" b="1" dirty="0" smtClean="0">
                <a:cs typeface="B Titr" pitchFamily="2" charset="-78"/>
              </a:rPr>
              <a:t>مزایای بهره وری: </a:t>
            </a:r>
            <a:r>
              <a:rPr lang="fa-IR" sz="1800" dirty="0" smtClean="0">
                <a:latin typeface="Tahoma" pitchFamily="34" charset="0"/>
                <a:cs typeface="Tahoma" pitchFamily="34" charset="0"/>
              </a:rPr>
              <a:t>مكانيزه شدن كاردفترداري میزان زیادی وظایف انجام امور را کاهش میدهد</a:t>
            </a:r>
            <a:endParaRPr lang="en-US" sz="1800" dirty="0" smtClean="0">
              <a:latin typeface="Tahoma" pitchFamily="34" charset="0"/>
              <a:cs typeface="Tahoma" pitchFamily="34" charset="0"/>
            </a:endParaRPr>
          </a:p>
          <a:p>
            <a:pPr algn="r" rtl="1">
              <a:buNone/>
            </a:pPr>
            <a:r>
              <a:rPr lang="fa-IR" sz="2000" b="1" dirty="0" smtClean="0">
                <a:cs typeface="B Titr" pitchFamily="2" charset="-78"/>
              </a:rPr>
              <a:t>رشد: </a:t>
            </a:r>
            <a:r>
              <a:rPr lang="fa-IR" sz="2000" dirty="0" smtClean="0"/>
              <a:t>با افزایش سطح کیفی سیستم های موجود خود را رشد وارتقا دهند</a:t>
            </a:r>
            <a:endParaRPr lang="en-US" sz="2000" dirty="0" smtClean="0">
              <a:cs typeface="B Titr" pitchFamily="2" charset="-78"/>
            </a:endParaRPr>
          </a:p>
          <a:p>
            <a:pPr lvl="0" algn="r" rtl="1">
              <a:buNone/>
            </a:pPr>
            <a:r>
              <a:rPr lang="fa-IR" sz="2000" b="1" dirty="0" smtClean="0">
                <a:cs typeface="B Titr" pitchFamily="2" charset="-78"/>
              </a:rPr>
              <a:t>مزیت رقابتی: </a:t>
            </a:r>
            <a:r>
              <a:rPr lang="fa-IR" sz="1800" dirty="0" smtClean="0"/>
              <a:t>باعث بهبود ارائه کالا وخدمات وکاهش هزینه گردد</a:t>
            </a:r>
            <a:endParaRPr lang="en-US" sz="1800" dirty="0" smtClean="0"/>
          </a:p>
          <a:p>
            <a:pPr algn="r" rtl="1">
              <a:buNone/>
            </a:pPr>
            <a:endParaRPr lang="en-US" sz="2000" dirty="0" smtClean="0">
              <a:cs typeface="B Titr" pitchFamily="2" charset="-78"/>
            </a:endParaRPr>
          </a:p>
          <a:p>
            <a:pPr algn="r">
              <a:buNone/>
            </a:pPr>
            <a:endParaRPr lang="en-US" sz="2400" dirty="0"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>
                <a:cs typeface="B Zar" pitchFamily="2" charset="-78"/>
              </a:rPr>
              <a:t>چرخه عمر توسعه سیستمها</a:t>
            </a:r>
            <a:endParaRPr lang="en-US" dirty="0">
              <a:cs typeface="B Za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None/>
            </a:pPr>
            <a:r>
              <a:rPr lang="ar-SA" b="1" dirty="0" smtClean="0">
                <a:cs typeface="B Zar" pitchFamily="2" charset="-78"/>
              </a:rPr>
              <a:t>1</a:t>
            </a:r>
            <a:r>
              <a:rPr lang="fa-IR" b="1" dirty="0" smtClean="0">
                <a:cs typeface="B Zar" pitchFamily="2" charset="-78"/>
              </a:rPr>
              <a:t>) تجزیه وتحلیل سیستمها: </a:t>
            </a:r>
            <a:r>
              <a:rPr lang="fa-IR" sz="2600" dirty="0" smtClean="0"/>
              <a:t>همزمان بارشدوتغییر سازمانها به اطلاعات مناسبتر وبیشتری نیاز دارند</a:t>
            </a:r>
            <a:endParaRPr lang="en-US" sz="2600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ar-SA" dirty="0" smtClean="0">
                <a:cs typeface="B Zar" pitchFamily="2" charset="-78"/>
              </a:rPr>
              <a:t>2</a:t>
            </a:r>
            <a:r>
              <a:rPr lang="fa-IR" dirty="0" smtClean="0">
                <a:cs typeface="B Zar" pitchFamily="2" charset="-78"/>
              </a:rPr>
              <a:t>) </a:t>
            </a:r>
            <a:r>
              <a:rPr lang="fa-IR" b="1" dirty="0" smtClean="0">
                <a:cs typeface="B Zar" pitchFamily="2" charset="-78"/>
              </a:rPr>
              <a:t>طراحی نظری</a:t>
            </a:r>
            <a:r>
              <a:rPr lang="en-US" b="1" dirty="0" smtClean="0">
                <a:cs typeface="B Zar" pitchFamily="2" charset="-78"/>
              </a:rPr>
              <a:t>:</a:t>
            </a:r>
            <a:r>
              <a:rPr lang="fa-IR" sz="2600" dirty="0" smtClean="0"/>
              <a:t>چگونه نیازهای اطلاعاتی کاربران را تامین کند</a:t>
            </a:r>
            <a:endParaRPr lang="en-US" sz="2600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ar-SA" dirty="0" smtClean="0">
                <a:cs typeface="B Zar" pitchFamily="2" charset="-78"/>
              </a:rPr>
              <a:t>3</a:t>
            </a:r>
            <a:r>
              <a:rPr lang="fa-IR" dirty="0" smtClean="0">
                <a:cs typeface="B Zar" pitchFamily="2" charset="-78"/>
              </a:rPr>
              <a:t>) </a:t>
            </a:r>
            <a:r>
              <a:rPr lang="fa-IR" b="1" dirty="0" smtClean="0">
                <a:cs typeface="B Zar" pitchFamily="2" charset="-78"/>
              </a:rPr>
              <a:t>طراحی فیزیکی</a:t>
            </a:r>
            <a:r>
              <a:rPr lang="en-US" b="1" dirty="0" smtClean="0">
                <a:cs typeface="B Zar" pitchFamily="2" charset="-78"/>
              </a:rPr>
              <a:t>:</a:t>
            </a:r>
            <a:r>
              <a:rPr lang="fa-IR" sz="2600" dirty="0" smtClean="0"/>
              <a:t>مفاهیم نظری سیستم را به به مفاهیم کاربردی برای رایانه تبدیل میکند</a:t>
            </a:r>
            <a:endParaRPr lang="en-US" sz="2600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ar-SA" b="1" dirty="0" smtClean="0">
                <a:cs typeface="B Zar" pitchFamily="2" charset="-78"/>
              </a:rPr>
              <a:t>4)</a:t>
            </a:r>
            <a:r>
              <a:rPr lang="fa-IR" b="1" dirty="0" smtClean="0">
                <a:cs typeface="B Zar" pitchFamily="2" charset="-78"/>
              </a:rPr>
              <a:t>نصب سیستم وفرایند تبدیل</a:t>
            </a:r>
            <a:r>
              <a:rPr lang="en-US" b="1" dirty="0" smtClean="0">
                <a:cs typeface="B Zar" pitchFamily="2" charset="-78"/>
              </a:rPr>
              <a:t> </a:t>
            </a:r>
            <a:r>
              <a:rPr lang="fa-IR" b="1" dirty="0" smtClean="0">
                <a:cs typeface="B Zar" pitchFamily="2" charset="-78"/>
              </a:rPr>
              <a:t>آن</a:t>
            </a:r>
            <a:r>
              <a:rPr lang="en-US" b="1" dirty="0" smtClean="0">
                <a:cs typeface="B Zar" pitchFamily="2" charset="-78"/>
              </a:rPr>
              <a:t>:</a:t>
            </a:r>
            <a:r>
              <a:rPr lang="fa-IR" sz="2400" dirty="0" smtClean="0"/>
              <a:t>مهمترین مرحله چرخش عمراست همه عناصر وفعالیتهای سیستم کنار هم قرار میگیرند واجرا میشوند</a:t>
            </a:r>
            <a:endParaRPr lang="en-US" sz="2400" dirty="0" smtClean="0"/>
          </a:p>
          <a:p>
            <a:pPr algn="r" rtl="1">
              <a:buNone/>
            </a:pPr>
            <a:r>
              <a:rPr lang="ar-SA" b="1" dirty="0" smtClean="0">
                <a:cs typeface="B Zar" pitchFamily="2" charset="-78"/>
              </a:rPr>
              <a:t>5)</a:t>
            </a:r>
            <a:r>
              <a:rPr lang="fa-IR" b="1" dirty="0" smtClean="0">
                <a:cs typeface="B Zar" pitchFamily="2" charset="-78"/>
              </a:rPr>
              <a:t>بهره برداری ونگهداری سیستم</a:t>
            </a:r>
            <a:endParaRPr lang="en-US" dirty="0" smtClean="0">
              <a:cs typeface="B Zar" pitchFamily="2" charset="-78"/>
            </a:endParaRPr>
          </a:p>
          <a:p>
            <a:pPr algn="r">
              <a:buNone/>
            </a:pPr>
            <a:endParaRPr lang="en-US" dirty="0">
              <a:cs typeface="B Zar" pitchFamily="2" charset="-7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066800"/>
          </a:xfrm>
        </p:spPr>
        <p:txBody>
          <a:bodyPr/>
          <a:lstStyle/>
          <a:p>
            <a:pPr algn="r"/>
            <a:r>
              <a:rPr lang="fa-IR" b="1" dirty="0" smtClean="0">
                <a:cs typeface="B Zar" pitchFamily="2" charset="-78"/>
              </a:rPr>
              <a:t>افراد موثربر چرخه توسعه سیستم</a:t>
            </a:r>
            <a:r>
              <a:rPr lang="fa-IR" dirty="0" smtClean="0">
                <a:cs typeface="B Zar" pitchFamily="2" charset="-78"/>
              </a:rPr>
              <a:t>: </a:t>
            </a:r>
            <a:endParaRPr lang="en-US" dirty="0">
              <a:cs typeface="B Za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0"/>
            <a:ext cx="8686800" cy="5791200"/>
          </a:xfrm>
        </p:spPr>
        <p:txBody>
          <a:bodyPr>
            <a:normAutofit fontScale="92500"/>
          </a:bodyPr>
          <a:lstStyle/>
          <a:p>
            <a:pPr marL="514350" indent="-514350" algn="r" rtl="1">
              <a:buNone/>
            </a:pPr>
            <a:r>
              <a:rPr lang="en-US" b="1" dirty="0" smtClean="0">
                <a:cs typeface="B Zar" pitchFamily="2" charset="-78"/>
              </a:rPr>
              <a:t>(1</a:t>
            </a:r>
            <a:r>
              <a:rPr lang="fa-IR" b="1" dirty="0" smtClean="0">
                <a:cs typeface="B Zar" pitchFamily="2" charset="-78"/>
              </a:rPr>
              <a:t>مدیریت</a:t>
            </a:r>
            <a:r>
              <a:rPr lang="en-US" b="1" dirty="0" smtClean="0">
                <a:cs typeface="B Zar" pitchFamily="2" charset="-78"/>
              </a:rPr>
              <a:t>:</a:t>
            </a:r>
            <a:r>
              <a:rPr lang="fa-IR" b="1" dirty="0" smtClean="0">
                <a:cs typeface="B Zar" pitchFamily="2" charset="-78"/>
              </a:rPr>
              <a:t> </a:t>
            </a:r>
            <a:r>
              <a:rPr lang="fa-IR" sz="2100" dirty="0" smtClean="0"/>
              <a:t>مهمترین نقش مدیریت ارشد تشویق و حمایت از پروژه توسعه سیستم وهماهنگ وهمسو کردن سیستم اطلاعاتی با استراتژی شرکت وتدوین اهداف کلی وجزعی بررسی عملکرددایره سیستم اطلاعاتی و بررسی توانایی مدیریت دایره سیستم اطلاعاتی و طراحی پروژه انتخاب سیستم وسیاستهای ساختار سازمانی ومشارکت در تصمیم گیری های مهم  است.</a:t>
            </a:r>
            <a:endParaRPr lang="en-US" sz="2100" dirty="0" smtClean="0"/>
          </a:p>
          <a:p>
            <a:pPr marL="514350" indent="-514350" algn="r" rtl="1">
              <a:buNone/>
            </a:pPr>
            <a:r>
              <a:rPr lang="fa-IR" dirty="0" smtClean="0">
                <a:cs typeface="B Zar" pitchFamily="2" charset="-78"/>
              </a:rPr>
              <a:t>2) </a:t>
            </a:r>
            <a:r>
              <a:rPr lang="fa-IR" b="1" dirty="0" smtClean="0">
                <a:cs typeface="B Zar" pitchFamily="2" charset="-78"/>
              </a:rPr>
              <a:t>حسابداران</a:t>
            </a:r>
            <a:r>
              <a:rPr lang="en-US" b="1" dirty="0" smtClean="0">
                <a:cs typeface="B Zar" pitchFamily="2" charset="-78"/>
              </a:rPr>
              <a:t>:</a:t>
            </a:r>
            <a:r>
              <a:rPr lang="fa-IR" sz="2200" dirty="0" smtClean="0"/>
              <a:t>بعنوان کاربران سیستم اطلاعاتی حسابداری </a:t>
            </a:r>
            <a:r>
              <a:rPr lang="en-US" sz="2200" dirty="0" smtClean="0"/>
              <a:t>-</a:t>
            </a:r>
            <a:r>
              <a:rPr lang="fa-IR" sz="2200" dirty="0" smtClean="0"/>
              <a:t>عضو تیم توسعه سیستم وکمیته راهبری سیستم اطلاعاتی </a:t>
            </a:r>
            <a:r>
              <a:rPr lang="en-US" sz="2200" dirty="0" smtClean="0"/>
              <a:t>-</a:t>
            </a:r>
            <a:r>
              <a:rPr lang="fa-IR" sz="2200" dirty="0" smtClean="0"/>
              <a:t>در طراحی کنترل داخلی سیستم وبررسی وازمایش سیستم </a:t>
            </a:r>
            <a:endParaRPr lang="en-US" sz="2200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dirty="0" smtClean="0">
                <a:cs typeface="B Zar" pitchFamily="2" charset="-78"/>
              </a:rPr>
              <a:t>3)</a:t>
            </a:r>
            <a:r>
              <a:rPr lang="fa-IR" b="1" dirty="0" smtClean="0">
                <a:cs typeface="B Zar" pitchFamily="2" charset="-78"/>
              </a:rPr>
              <a:t>کمیته راهبری سیستم اطلاعات</a:t>
            </a:r>
            <a:r>
              <a:rPr lang="en-US" sz="1900" b="1" dirty="0" smtClean="0">
                <a:cs typeface="B Zar" pitchFamily="2" charset="-78"/>
              </a:rPr>
              <a:t>:</a:t>
            </a:r>
            <a:r>
              <a:rPr lang="fa-IR" sz="1900" dirty="0" smtClean="0"/>
              <a:t>بدلیل گستردگی دامنه وحجم فعالیت های توسعه سیستم اطلاعاتی حسابداری کمیته ای متشکل از مدیران اجرایی ارشد </a:t>
            </a:r>
            <a:endParaRPr lang="en-US" sz="1900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dirty="0" smtClean="0">
                <a:cs typeface="B Zar" pitchFamily="2" charset="-78"/>
              </a:rPr>
              <a:t>4) </a:t>
            </a:r>
            <a:r>
              <a:rPr lang="fa-IR" b="1" dirty="0" smtClean="0">
                <a:cs typeface="B Zar" pitchFamily="2" charset="-78"/>
              </a:rPr>
              <a:t>تیم پروژه توسعه سیستم</a:t>
            </a:r>
            <a:r>
              <a:rPr lang="fa-IR" dirty="0" smtClean="0">
                <a:cs typeface="B Zar" pitchFamily="2" charset="-78"/>
              </a:rPr>
              <a:t>: </a:t>
            </a:r>
            <a:endParaRPr lang="en-US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dirty="0" smtClean="0">
                <a:cs typeface="B Zar" pitchFamily="2" charset="-78"/>
              </a:rPr>
              <a:t>5) </a:t>
            </a:r>
            <a:r>
              <a:rPr lang="fa-IR" b="1" dirty="0" smtClean="0">
                <a:cs typeface="B Zar" pitchFamily="2" charset="-78"/>
              </a:rPr>
              <a:t>برنامه نویسان رایانه ای وتحلیل گران سیستم</a:t>
            </a:r>
            <a:r>
              <a:rPr lang="fa-IR" dirty="0" smtClean="0">
                <a:cs typeface="B Zar" pitchFamily="2" charset="-78"/>
              </a:rPr>
              <a:t> </a:t>
            </a:r>
            <a:r>
              <a:rPr lang="en-US" dirty="0" smtClean="0">
                <a:cs typeface="B Zar" pitchFamily="2" charset="-78"/>
              </a:rPr>
              <a:t>:</a:t>
            </a:r>
            <a:r>
              <a:rPr lang="fa-IR" sz="2400" dirty="0" smtClean="0"/>
              <a:t>برنامه نویسان برنامه هایی را براساس مشخصات وویژگیهای تعیین شده توسط تحلیل گران سیستم می نویسندومسئولیت اطلاح ونگهداری برنامه های رایانه ای با آنهاست.</a:t>
            </a:r>
            <a:endParaRPr lang="en-US" sz="2400" dirty="0" smtClean="0">
              <a:cs typeface="B Zar" pitchFamily="2" charset="-78"/>
            </a:endParaRPr>
          </a:p>
          <a:p>
            <a:pPr algn="r">
              <a:buNone/>
            </a:pPr>
            <a:endParaRPr lang="en-US" dirty="0">
              <a:cs typeface="B Zar" pitchFamily="2" charset="-78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686800" cy="838200"/>
          </a:xfrm>
        </p:spPr>
        <p:txBody>
          <a:bodyPr/>
          <a:lstStyle/>
          <a:p>
            <a:pPr algn="r"/>
            <a:r>
              <a:rPr lang="fa-IR" b="1" dirty="0" smtClean="0">
                <a:cs typeface="B Zar" pitchFamily="2" charset="-78"/>
              </a:rPr>
              <a:t>برنامه ریزی توسعه سیستم</a:t>
            </a:r>
            <a:endParaRPr lang="en-US" dirty="0">
              <a:cs typeface="B Za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143000"/>
            <a:ext cx="8686800" cy="5486400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b="1" dirty="0" smtClean="0">
                <a:cs typeface="B Zar" pitchFamily="2" charset="-78"/>
              </a:rPr>
              <a:t>1) سازگاری</a:t>
            </a:r>
            <a:r>
              <a:rPr lang="en-US" b="1" dirty="0" smtClean="0">
                <a:cs typeface="B Zar" pitchFamily="2" charset="-78"/>
              </a:rPr>
              <a:t>:</a:t>
            </a:r>
            <a:r>
              <a:rPr lang="fa-IR" sz="2000" dirty="0" smtClean="0"/>
              <a:t>برنامه ریزی این امکان را بوجود میاورد که اهداف کوتاه مدت وبلند مدت سیستم با استراتژی کلی شرکت همسو باشند</a:t>
            </a:r>
            <a:endParaRPr lang="en-US" sz="2000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dirty="0" smtClean="0">
                <a:cs typeface="B Zar" pitchFamily="2" charset="-78"/>
              </a:rPr>
              <a:t>2) </a:t>
            </a:r>
            <a:r>
              <a:rPr lang="fa-IR" b="1" dirty="0" smtClean="0">
                <a:cs typeface="B Zar" pitchFamily="2" charset="-78"/>
              </a:rPr>
              <a:t>کارایی</a:t>
            </a:r>
            <a:r>
              <a:rPr lang="en-US" b="1" dirty="0" smtClean="0">
                <a:cs typeface="B Zar" pitchFamily="2" charset="-78"/>
              </a:rPr>
              <a:t>:</a:t>
            </a:r>
            <a:r>
              <a:rPr lang="fa-IR" sz="2000" dirty="0" smtClean="0"/>
              <a:t>در یک توسعه برنامه ریزی شده سیستم ها بسیار کارامدتر ودر سیستمهای فرعی هماهنگی بیشتری بوده</a:t>
            </a:r>
            <a:endParaRPr lang="en-US" sz="2000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dirty="0" smtClean="0">
                <a:cs typeface="B Zar" pitchFamily="2" charset="-78"/>
              </a:rPr>
              <a:t>3) </a:t>
            </a:r>
            <a:r>
              <a:rPr lang="fa-IR" b="1" dirty="0" smtClean="0">
                <a:cs typeface="B Zar" pitchFamily="2" charset="-78"/>
              </a:rPr>
              <a:t>پیشگیری از عقب ماندگی فن آوری</a:t>
            </a:r>
            <a:r>
              <a:rPr lang="en-US" b="1" dirty="0" smtClean="0">
                <a:cs typeface="B Zar" pitchFamily="2" charset="-78"/>
              </a:rPr>
              <a:t>:</a:t>
            </a:r>
            <a:r>
              <a:rPr lang="fa-IR" sz="2000" dirty="0" smtClean="0"/>
              <a:t>با یک برنامه ریزی مناسب شرکت همراه با تغییرات لحظه ای فن آوری باقی میماند</a:t>
            </a:r>
            <a:endParaRPr lang="en-US" sz="2000" dirty="0" smtClean="0"/>
          </a:p>
          <a:p>
            <a:pPr algn="r" rtl="1">
              <a:buNone/>
            </a:pPr>
            <a:r>
              <a:rPr lang="fa-IR" dirty="0" smtClean="0">
                <a:cs typeface="B Zar" pitchFamily="2" charset="-78"/>
              </a:rPr>
              <a:t>4)</a:t>
            </a:r>
            <a:r>
              <a:rPr lang="fa-IR" b="1" dirty="0" smtClean="0">
                <a:cs typeface="B Zar" pitchFamily="2" charset="-78"/>
              </a:rPr>
              <a:t> کاهش هزینه </a:t>
            </a:r>
            <a:r>
              <a:rPr lang="en-US" b="1" dirty="0" smtClean="0">
                <a:cs typeface="B Zar" pitchFamily="2" charset="-78"/>
              </a:rPr>
              <a:t>:</a:t>
            </a:r>
            <a:r>
              <a:rPr lang="fa-IR" sz="1800" dirty="0" smtClean="0"/>
              <a:t>از دوباره کاری واتلاف منابع واقدامات وفعالیتهای بیهوده پیشگیری کرددر این حالت سیستم با هزینه کمتری طراحی میشود ونگهداری آن آسانتر است</a:t>
            </a:r>
            <a:r>
              <a:rPr lang="fa-IR" dirty="0" smtClean="0"/>
              <a:t>.</a:t>
            </a:r>
            <a:endParaRPr lang="en-US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dirty="0" smtClean="0">
                <a:cs typeface="B Zar" pitchFamily="2" charset="-78"/>
              </a:rPr>
              <a:t>5</a:t>
            </a:r>
            <a:r>
              <a:rPr lang="fa-IR" b="1" dirty="0" smtClean="0">
                <a:cs typeface="B Zar" pitchFamily="2" charset="-78"/>
              </a:rPr>
              <a:t>)انطباق پذیری</a:t>
            </a:r>
            <a:r>
              <a:rPr lang="en-US" b="1" dirty="0" smtClean="0">
                <a:cs typeface="B Zar" pitchFamily="2" charset="-78"/>
              </a:rPr>
              <a:t>:</a:t>
            </a:r>
            <a:r>
              <a:rPr lang="fa-IR" sz="1800" dirty="0" smtClean="0"/>
              <a:t>برنامه ریزی به مدیریت فرصت میدهد تا منابع مورد نیاز آینده را به آسانی وبه شکل بهینه تامین کند</a:t>
            </a:r>
            <a:endParaRPr lang="en-US" sz="1800" dirty="0" smtClean="0"/>
          </a:p>
          <a:p>
            <a:pPr algn="r" rtl="1">
              <a:buNone/>
            </a:pPr>
            <a:endParaRPr lang="en-US" dirty="0" smtClean="0">
              <a:cs typeface="B Zar" pitchFamily="2" charset="-78"/>
            </a:endParaRPr>
          </a:p>
          <a:p>
            <a:pPr algn="r">
              <a:buNone/>
            </a:pPr>
            <a:endParaRPr lang="en-US" dirty="0">
              <a:cs typeface="B Zar" pitchFamily="2" charset="-78"/>
            </a:endParaRPr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dirty="0" smtClean="0"/>
              <a:t>دو نوع برنامه ریزی توسعه سیستم مورد نیاز است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54162"/>
            <a:ext cx="8991600" cy="4618038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dirty="0" smtClean="0">
                <a:cs typeface="B Zar" pitchFamily="2" charset="-78"/>
              </a:rPr>
              <a:t>1- </a:t>
            </a:r>
            <a:r>
              <a:rPr lang="fa-IR" b="1" dirty="0" smtClean="0">
                <a:cs typeface="B Zar" pitchFamily="2" charset="-78"/>
              </a:rPr>
              <a:t>برنامه پروژه توسعه سیستم: </a:t>
            </a:r>
            <a:r>
              <a:rPr lang="fa-IR" b="1" dirty="0" smtClean="0"/>
              <a:t>:</a:t>
            </a:r>
            <a:r>
              <a:rPr lang="fa-IR" sz="2200" dirty="0" smtClean="0"/>
              <a:t>برنامه پروژه توسعه بنای اصلی برنامه ریزی سیستم اطلاعاتی است وتوسط تیم پروژه طراحی میشودوشامل تجزیه وتحلیل هزینه – منفعت پروژه توسعه سیستم و الزامات توسعه سیستم ( منابع انسانی – سخت افزار – نرم افزار و منابع مالی ) و جداول زمان بندی فعالیتهای مورد نیاز برای طراحی واجرای سیستم جدید است.</a:t>
            </a:r>
            <a:endParaRPr lang="en-US" sz="2200" dirty="0" smtClean="0"/>
          </a:p>
          <a:p>
            <a:pPr algn="r" rtl="1">
              <a:buNone/>
            </a:pPr>
            <a:r>
              <a:rPr lang="fa-IR" dirty="0" smtClean="0">
                <a:cs typeface="B Zar" pitchFamily="2" charset="-78"/>
              </a:rPr>
              <a:t>2-  </a:t>
            </a:r>
            <a:r>
              <a:rPr lang="fa-IR" b="1" dirty="0" smtClean="0">
                <a:cs typeface="B Zar" pitchFamily="2" charset="-78"/>
              </a:rPr>
              <a:t>برنامه جامع: </a:t>
            </a:r>
            <a:r>
              <a:rPr lang="fa-IR" sz="2200" dirty="0" smtClean="0"/>
              <a:t>برنامه جامع برنامه بلند مدتی است که در آن تمام ویژگیهای سیستم – چگونگی طراحی وتوسعه وافراد طرح وچگونگی رهبری وهدایت وتوسعه سیستم وچگونگی تامین منابع مورد نیاز ان رامشخص میکند </a:t>
            </a:r>
            <a:endParaRPr lang="en-US" sz="2200" dirty="0" smtClean="0">
              <a:cs typeface="B Zar" pitchFamily="2" charset="-78"/>
            </a:endParaRPr>
          </a:p>
          <a:p>
            <a:pPr algn="r">
              <a:buNone/>
            </a:pPr>
            <a:endParaRPr lang="en-US" dirty="0">
              <a:cs typeface="B Zar" pitchFamily="2" charset="-78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>
                <a:cs typeface="B Zar" pitchFamily="2" charset="-78"/>
              </a:rPr>
              <a:t>تکنیکهای برنامه ریزی: </a:t>
            </a:r>
            <a:endParaRPr lang="en-US" b="1" dirty="0">
              <a:cs typeface="B Za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buNone/>
            </a:pPr>
            <a:r>
              <a:rPr lang="fa-IR" dirty="0" smtClean="0">
                <a:cs typeface="B Zar" pitchFamily="2" charset="-78"/>
              </a:rPr>
              <a:t>1) </a:t>
            </a:r>
            <a:r>
              <a:rPr lang="fa-IR" b="1" dirty="0" smtClean="0">
                <a:cs typeface="B Zar" pitchFamily="2" charset="-78"/>
              </a:rPr>
              <a:t>تکنیک بررسی</a:t>
            </a:r>
            <a:r>
              <a:rPr lang="fa-IR" dirty="0" smtClean="0">
                <a:cs typeface="B Zar" pitchFamily="2" charset="-78"/>
              </a:rPr>
              <a:t> </a:t>
            </a:r>
            <a:r>
              <a:rPr lang="fa-IR" b="1" dirty="0" smtClean="0">
                <a:cs typeface="B Zar" pitchFamily="2" charset="-78"/>
              </a:rPr>
              <a:t>وارزیابی برنامه:</a:t>
            </a:r>
            <a:r>
              <a:rPr lang="fa-IR" sz="2400" dirty="0" smtClean="0"/>
              <a:t>مستلزم اینست که همه فعالیتهای لازم برای توسعه سیستم وارتباط بین آنها مشخص شود </a:t>
            </a:r>
            <a:endParaRPr lang="en-US" sz="2400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dirty="0" smtClean="0">
                <a:cs typeface="B Zar" pitchFamily="2" charset="-78"/>
              </a:rPr>
              <a:t> 2) </a:t>
            </a:r>
            <a:r>
              <a:rPr lang="fa-IR" b="1" dirty="0" smtClean="0">
                <a:cs typeface="B Zar" pitchFamily="2" charset="-78"/>
              </a:rPr>
              <a:t>مسیر بحرانی</a:t>
            </a:r>
            <a:r>
              <a:rPr lang="fa-IR" dirty="0" smtClean="0">
                <a:cs typeface="B Zar" pitchFamily="2" charset="-78"/>
              </a:rPr>
              <a:t> :</a:t>
            </a:r>
            <a:r>
              <a:rPr lang="fa-IR" sz="2400" dirty="0" smtClean="0"/>
              <a:t>مسیری که بیشترین زمان را نیاز دارد تا تعیین شود</a:t>
            </a:r>
            <a:endParaRPr lang="en-US" sz="2400" dirty="0">
              <a:cs typeface="B Za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>
                <a:cs typeface="B Zar" pitchFamily="2" charset="-78"/>
              </a:rPr>
              <a:t>تجزیه  وتحلیل</a:t>
            </a:r>
            <a:r>
              <a:rPr lang="fa-IR" dirty="0" smtClean="0">
                <a:cs typeface="B Zar" pitchFamily="2" charset="-78"/>
              </a:rPr>
              <a:t> </a:t>
            </a:r>
            <a:r>
              <a:rPr lang="fa-IR" b="1" dirty="0" smtClean="0">
                <a:cs typeface="B Zar" pitchFamily="2" charset="-78"/>
              </a:rPr>
              <a:t>امکان سنجی</a:t>
            </a:r>
            <a:endParaRPr lang="en-US" dirty="0">
              <a:cs typeface="B Za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None/>
            </a:pPr>
            <a:r>
              <a:rPr lang="fa-IR" dirty="0" smtClean="0">
                <a:cs typeface="B Zar" pitchFamily="2" charset="-78"/>
              </a:rPr>
              <a:t>1</a:t>
            </a:r>
            <a:r>
              <a:rPr lang="fa-IR" b="1" dirty="0" smtClean="0">
                <a:cs typeface="B Zar" pitchFamily="2" charset="-78"/>
              </a:rPr>
              <a:t>) امکان سنجی فنی</a:t>
            </a:r>
            <a:endParaRPr lang="en-US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dirty="0" smtClean="0">
                <a:cs typeface="B Zar" pitchFamily="2" charset="-78"/>
              </a:rPr>
              <a:t>2) </a:t>
            </a:r>
            <a:r>
              <a:rPr lang="fa-IR" b="1" dirty="0" smtClean="0">
                <a:cs typeface="B Zar" pitchFamily="2" charset="-78"/>
              </a:rPr>
              <a:t>امکان سنجی عملیاتی</a:t>
            </a:r>
            <a:endParaRPr lang="en-US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dirty="0" smtClean="0">
                <a:cs typeface="B Zar" pitchFamily="2" charset="-78"/>
              </a:rPr>
              <a:t>3) </a:t>
            </a:r>
            <a:r>
              <a:rPr lang="fa-IR" b="1" dirty="0" smtClean="0">
                <a:cs typeface="B Zar" pitchFamily="2" charset="-78"/>
              </a:rPr>
              <a:t>امکان سنجی قانونی</a:t>
            </a:r>
            <a:endParaRPr lang="en-US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ar-SA" dirty="0" smtClean="0">
                <a:cs typeface="B Zar" pitchFamily="2" charset="-78"/>
              </a:rPr>
              <a:t>4</a:t>
            </a:r>
            <a:r>
              <a:rPr lang="fa-IR" dirty="0" smtClean="0">
                <a:cs typeface="B Zar" pitchFamily="2" charset="-78"/>
              </a:rPr>
              <a:t>) </a:t>
            </a:r>
            <a:r>
              <a:rPr lang="fa-IR" b="1" dirty="0" smtClean="0">
                <a:cs typeface="B Zar" pitchFamily="2" charset="-78"/>
              </a:rPr>
              <a:t>امکان سنجی اقتصادی</a:t>
            </a:r>
            <a:r>
              <a:rPr lang="ar-SA" b="1" dirty="0" smtClean="0">
                <a:cs typeface="B Zar" pitchFamily="2" charset="-78"/>
              </a:rPr>
              <a:t> </a:t>
            </a:r>
            <a:r>
              <a:rPr lang="ar-SA" sz="2000" b="1" dirty="0" smtClean="0">
                <a:cs typeface="B Zar" pitchFamily="2" charset="-78"/>
              </a:rPr>
              <a:t>الف:</a:t>
            </a:r>
            <a:r>
              <a:rPr lang="fa-IR" sz="2000" b="1" dirty="0" smtClean="0">
                <a:cs typeface="B Zar" pitchFamily="2" charset="-78"/>
              </a:rPr>
              <a:t>محاسبه هزینه–منفعت اقتصاد سنجی</a:t>
            </a:r>
            <a:r>
              <a:rPr lang="ar-SA" sz="2000" b="1" dirty="0" smtClean="0">
                <a:cs typeface="B Zar" pitchFamily="2" charset="-78"/>
              </a:rPr>
              <a:t>              </a:t>
            </a:r>
            <a:r>
              <a:rPr lang="en-US" sz="2000" b="1" dirty="0" smtClean="0">
                <a:cs typeface="B Zar" pitchFamily="2" charset="-78"/>
              </a:rPr>
              <a:t>     </a:t>
            </a:r>
            <a:r>
              <a:rPr lang="ar-SA" sz="2000" b="1" dirty="0" smtClean="0">
                <a:cs typeface="B Zar" pitchFamily="2" charset="-78"/>
              </a:rPr>
              <a:t> ب:</a:t>
            </a:r>
            <a:r>
              <a:rPr lang="fa-IR" sz="2000" b="1" dirty="0" smtClean="0">
                <a:cs typeface="B Zar" pitchFamily="2" charset="-78"/>
              </a:rPr>
              <a:t> بودجه بندی سرمایه ای</a:t>
            </a:r>
            <a:r>
              <a:rPr lang="fa-IR" sz="1800" b="1" dirty="0" smtClean="0">
                <a:cs typeface="B Zar" pitchFamily="2" charset="-78"/>
              </a:rPr>
              <a:t>:</a:t>
            </a:r>
            <a:r>
              <a:rPr lang="fa-IR" sz="1800" b="1" dirty="0" smtClean="0"/>
              <a:t> 1) دوره بازیافت سرمایه</a:t>
            </a:r>
            <a:endParaRPr lang="ar-SA" sz="1800" b="1" dirty="0" smtClean="0"/>
          </a:p>
          <a:p>
            <a:pPr algn="r" rtl="1">
              <a:buNone/>
            </a:pPr>
            <a:r>
              <a:rPr lang="ar-SA" sz="1800" b="1" dirty="0" smtClean="0"/>
              <a:t>2</a:t>
            </a:r>
            <a:r>
              <a:rPr lang="fa-IR" sz="1800" b="1" dirty="0" smtClean="0"/>
              <a:t>) خالص ارزش فعلی 3) نرخ بازده داخلی</a:t>
            </a:r>
            <a:endParaRPr lang="en-US" sz="1800" dirty="0" smtClean="0"/>
          </a:p>
          <a:p>
            <a:pPr algn="r" rtl="1">
              <a:buNone/>
            </a:pPr>
            <a:endParaRPr lang="en-US" sz="2000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ar-SA" dirty="0" smtClean="0">
                <a:cs typeface="B Zar" pitchFamily="2" charset="-78"/>
              </a:rPr>
              <a:t>5</a:t>
            </a:r>
            <a:r>
              <a:rPr lang="fa-IR" dirty="0" smtClean="0">
                <a:cs typeface="B Zar" pitchFamily="2" charset="-78"/>
              </a:rPr>
              <a:t>) </a:t>
            </a:r>
            <a:r>
              <a:rPr lang="fa-IR" b="1" dirty="0" smtClean="0">
                <a:cs typeface="B Zar" pitchFamily="2" charset="-78"/>
              </a:rPr>
              <a:t>امکان سنجی زمانبندی اجرای پروژه </a:t>
            </a:r>
            <a:endParaRPr lang="en-US" dirty="0" smtClean="0">
              <a:cs typeface="B Zar" pitchFamily="2" charset="-78"/>
            </a:endParaRPr>
          </a:p>
          <a:p>
            <a:pPr algn="r">
              <a:buNone/>
            </a:pPr>
            <a:endParaRPr lang="en-US" dirty="0">
              <a:cs typeface="B Zar" pitchFamily="2" charset="-78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4000" b="1" dirty="0" smtClean="0">
                <a:cs typeface="B Zar" pitchFamily="2" charset="-78"/>
              </a:rPr>
              <a:t>جنبه های رفتاری تغییر</a:t>
            </a:r>
            <a:r>
              <a:rPr lang="fa-IR" sz="4000" dirty="0" smtClean="0">
                <a:cs typeface="B Zar" pitchFamily="2" charset="-78"/>
              </a:rPr>
              <a:t> </a:t>
            </a:r>
            <a:endParaRPr lang="en-US" sz="4000" dirty="0">
              <a:cs typeface="B Za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371600"/>
            <a:ext cx="8686800" cy="5029200"/>
          </a:xfrm>
        </p:spPr>
        <p:txBody>
          <a:bodyPr>
            <a:noAutofit/>
          </a:bodyPr>
          <a:lstStyle/>
          <a:p>
            <a:pPr algn="r" rtl="1">
              <a:buNone/>
            </a:pPr>
            <a:r>
              <a:rPr lang="fa-IR" sz="2800" dirty="0" smtClean="0">
                <a:cs typeface="B Zar" pitchFamily="2" charset="-78"/>
              </a:rPr>
              <a:t>دلایل بروز مشکلات رفتاری</a:t>
            </a:r>
            <a:r>
              <a:rPr lang="ar-SA" sz="2800" dirty="0" smtClean="0">
                <a:cs typeface="B Zar" pitchFamily="2" charset="-78"/>
              </a:rPr>
              <a:t>:</a:t>
            </a:r>
          </a:p>
          <a:p>
            <a:pPr algn="r" rtl="1">
              <a:buNone/>
            </a:pPr>
            <a:r>
              <a:rPr lang="fa-IR" sz="2800" dirty="0" smtClean="0">
                <a:cs typeface="B Zar" pitchFamily="2" charset="-78"/>
              </a:rPr>
              <a:t>1</a:t>
            </a:r>
            <a:r>
              <a:rPr lang="fa-IR" sz="2800" b="1" dirty="0" smtClean="0">
                <a:cs typeface="B Zar" pitchFamily="2" charset="-78"/>
              </a:rPr>
              <a:t>) تحصیلات وویژگیهای شخصی</a:t>
            </a:r>
            <a:endParaRPr lang="ar-SA" sz="2800" b="1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sz="2800" dirty="0" smtClean="0">
                <a:cs typeface="B Zar" pitchFamily="2" charset="-78"/>
              </a:rPr>
              <a:t>2</a:t>
            </a:r>
            <a:r>
              <a:rPr lang="fa-IR" sz="2800" b="1" dirty="0" smtClean="0">
                <a:cs typeface="B Zar" pitchFamily="2" charset="-78"/>
              </a:rPr>
              <a:t>) شیوه معرفی وارائه فرآیند تغییر</a:t>
            </a:r>
            <a:endParaRPr lang="en-US" sz="2800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sz="2800" dirty="0" smtClean="0">
                <a:cs typeface="B Zar" pitchFamily="2" charset="-78"/>
              </a:rPr>
              <a:t> 3) </a:t>
            </a:r>
            <a:r>
              <a:rPr lang="fa-IR" sz="2800" b="1" dirty="0" smtClean="0">
                <a:cs typeface="B Zar" pitchFamily="2" charset="-78"/>
              </a:rPr>
              <a:t>تجربه تغییرا قبلی</a:t>
            </a:r>
            <a:endParaRPr lang="en-US" sz="2800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sz="2800" dirty="0" smtClean="0">
                <a:cs typeface="B Zar" pitchFamily="2" charset="-78"/>
              </a:rPr>
              <a:t>4</a:t>
            </a:r>
            <a:r>
              <a:rPr lang="fa-IR" sz="2800" b="1" dirty="0" smtClean="0">
                <a:cs typeface="B Zar" pitchFamily="2" charset="-78"/>
              </a:rPr>
              <a:t>) حمایت مدیریت ارشد شرکت</a:t>
            </a:r>
            <a:r>
              <a:rPr lang="fa-IR" sz="2800" dirty="0" smtClean="0">
                <a:cs typeface="B Zar" pitchFamily="2" charset="-78"/>
              </a:rPr>
              <a:t> </a:t>
            </a:r>
            <a:endParaRPr lang="en-US" sz="2800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sz="2800" dirty="0" smtClean="0">
                <a:cs typeface="B Zar" pitchFamily="2" charset="-78"/>
              </a:rPr>
              <a:t>5) </a:t>
            </a:r>
            <a:r>
              <a:rPr lang="fa-IR" sz="2800" b="1" dirty="0" smtClean="0">
                <a:cs typeface="B Zar" pitchFamily="2" charset="-78"/>
              </a:rPr>
              <a:t>ارتباطات تغییرات</a:t>
            </a:r>
            <a:endParaRPr lang="ar-SA" sz="2800" b="1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sz="2800" dirty="0" smtClean="0">
                <a:cs typeface="B Zar" pitchFamily="2" charset="-78"/>
              </a:rPr>
              <a:t>6) </a:t>
            </a:r>
            <a:r>
              <a:rPr lang="fa-IR" sz="2800" b="1" dirty="0" smtClean="0">
                <a:cs typeface="B Zar" pitchFamily="2" charset="-78"/>
              </a:rPr>
              <a:t>واکنشهای طبیعی وتعصب امیز به تغییرات</a:t>
            </a:r>
            <a:r>
              <a:rPr lang="fa-IR" sz="2800" dirty="0" smtClean="0">
                <a:cs typeface="B Zar" pitchFamily="2" charset="-78"/>
              </a:rPr>
              <a:t> </a:t>
            </a:r>
            <a:endParaRPr lang="en-US" sz="2800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ar-SA" sz="2800" b="1" dirty="0" smtClean="0">
                <a:cs typeface="B Zar" pitchFamily="2" charset="-78"/>
              </a:rPr>
              <a:t>7)</a:t>
            </a:r>
            <a:r>
              <a:rPr lang="fa-IR" sz="2800" b="1" dirty="0" smtClean="0">
                <a:cs typeface="B Zar" pitchFamily="2" charset="-78"/>
              </a:rPr>
              <a:t>ماهیت مزاحم فرایند تغییر</a:t>
            </a:r>
            <a:endParaRPr lang="ar-SA" sz="2800" b="1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sz="2800" b="1" dirty="0" smtClean="0">
                <a:cs typeface="B Zar" pitchFamily="2" charset="-78"/>
              </a:rPr>
              <a:t>8) ترس ونگرانی</a:t>
            </a:r>
            <a:r>
              <a:rPr lang="fa-IR" sz="2800" dirty="0" smtClean="0">
                <a:cs typeface="B Zar" pitchFamily="2" charset="-78"/>
              </a:rPr>
              <a:t> </a:t>
            </a:r>
            <a:endParaRPr lang="en-US" sz="2800" dirty="0" smtClean="0">
              <a:cs typeface="B Zar" pitchFamily="2" charset="-78"/>
            </a:endParaRPr>
          </a:p>
          <a:p>
            <a:pPr algn="r" rtl="1">
              <a:buNone/>
            </a:pPr>
            <a:endParaRPr lang="en-US" sz="2800" dirty="0">
              <a:cs typeface="B Zar" pitchFamily="2" charset="-78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2800" b="1" dirty="0" smtClean="0">
                <a:cs typeface="B Zar" pitchFamily="2" charset="-78"/>
              </a:rPr>
              <a:t>چگونگی مقاومت افراد در برابر تغییر</a:t>
            </a:r>
            <a:endParaRPr lang="en-US" sz="2800" dirty="0">
              <a:cs typeface="B Za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sz="2400" dirty="0" smtClean="0">
                <a:cs typeface="B Zar" pitchFamily="2" charset="-78"/>
              </a:rPr>
              <a:t>1</a:t>
            </a:r>
            <a:r>
              <a:rPr lang="fa-IR" sz="2400" b="1" dirty="0" smtClean="0">
                <a:cs typeface="B Zar" pitchFamily="2" charset="-78"/>
              </a:rPr>
              <a:t>- خرابکاری</a:t>
            </a:r>
            <a:endParaRPr lang="ar-SA" sz="2400" b="1" dirty="0" smtClean="0">
              <a:cs typeface="B Zar" pitchFamily="2" charset="-78"/>
            </a:endParaRPr>
          </a:p>
          <a:p>
            <a:pPr algn="r">
              <a:buNone/>
            </a:pPr>
            <a:r>
              <a:rPr lang="fa-IR" sz="2400" dirty="0" smtClean="0">
                <a:cs typeface="B Zar" pitchFamily="2" charset="-78"/>
              </a:rPr>
              <a:t>2- </a:t>
            </a:r>
            <a:r>
              <a:rPr lang="fa-IR" sz="2400" b="1" dirty="0" smtClean="0">
                <a:cs typeface="B Zar" pitchFamily="2" charset="-78"/>
              </a:rPr>
              <a:t>فرافکنی</a:t>
            </a:r>
            <a:endParaRPr lang="ar-SA" sz="2400" b="1" dirty="0" smtClean="0">
              <a:cs typeface="B Zar" pitchFamily="2" charset="-78"/>
            </a:endParaRPr>
          </a:p>
          <a:p>
            <a:pPr algn="r">
              <a:buNone/>
            </a:pPr>
            <a:r>
              <a:rPr lang="fa-IR" sz="2400" dirty="0" smtClean="0">
                <a:cs typeface="B Zar" pitchFamily="2" charset="-78"/>
              </a:rPr>
              <a:t>3</a:t>
            </a:r>
            <a:r>
              <a:rPr lang="fa-IR" sz="2400" b="1" dirty="0" smtClean="0">
                <a:cs typeface="B Zar" pitchFamily="2" charset="-78"/>
              </a:rPr>
              <a:t>- اجتناب کردن</a:t>
            </a:r>
            <a:endParaRPr lang="en-US" sz="2400" dirty="0">
              <a:cs typeface="B Zar" pitchFamily="2" charset="-78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686800" cy="762000"/>
          </a:xfrm>
        </p:spPr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Zar" pitchFamily="2" charset="-78"/>
              </a:rPr>
              <a:t>پیشگیری از مشکلات رفتاری:</a:t>
            </a:r>
            <a:r>
              <a:rPr lang="fa-IR" sz="3200" dirty="0" smtClean="0">
                <a:cs typeface="B Zar" pitchFamily="2" charset="-78"/>
              </a:rPr>
              <a:t> </a:t>
            </a:r>
            <a:endParaRPr lang="en-US" sz="3200" dirty="0">
              <a:cs typeface="B Za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47800"/>
            <a:ext cx="8686800" cy="5181600"/>
          </a:xfrm>
        </p:spPr>
        <p:txBody>
          <a:bodyPr>
            <a:noAutofit/>
          </a:bodyPr>
          <a:lstStyle/>
          <a:p>
            <a:pPr marL="457200" indent="-457200" algn="r" rtl="1">
              <a:buNone/>
            </a:pPr>
            <a:r>
              <a:rPr lang="fa-IR" sz="2400" b="1" dirty="0" smtClean="0">
                <a:cs typeface="B Zar" pitchFamily="2" charset="-78"/>
              </a:rPr>
              <a:t>1)تامین نیازهای اطلاعاتی کاربران</a:t>
            </a:r>
            <a:r>
              <a:rPr lang="en-US" sz="2400" b="1" dirty="0" smtClean="0">
                <a:cs typeface="B Zar" pitchFamily="2" charset="-78"/>
              </a:rPr>
              <a:t>       </a:t>
            </a:r>
            <a:r>
              <a:rPr lang="fa-IR" sz="2400" b="1" dirty="0" smtClean="0">
                <a:cs typeface="B Zar" pitchFamily="2" charset="-78"/>
              </a:rPr>
              <a:t>  9)انسان محور بودن سیستم</a:t>
            </a:r>
            <a:r>
              <a:rPr lang="fa-IR" sz="2400" dirty="0" smtClean="0">
                <a:cs typeface="B Zar" pitchFamily="2" charset="-78"/>
              </a:rPr>
              <a:t> </a:t>
            </a:r>
            <a:endParaRPr lang="en-US" sz="2400" dirty="0" smtClean="0">
              <a:cs typeface="B Zar" pitchFamily="2" charset="-78"/>
            </a:endParaRPr>
          </a:p>
          <a:p>
            <a:pPr marL="457200" indent="-457200" algn="r" rtl="1">
              <a:buNone/>
            </a:pPr>
            <a:r>
              <a:rPr lang="fa-IR" sz="2400" dirty="0" smtClean="0">
                <a:cs typeface="B Zar" pitchFamily="2" charset="-78"/>
              </a:rPr>
              <a:t>2) </a:t>
            </a:r>
            <a:r>
              <a:rPr lang="fa-IR" sz="2400" b="1" dirty="0" smtClean="0">
                <a:cs typeface="B Zar" pitchFamily="2" charset="-78"/>
              </a:rPr>
              <a:t>اطلاع رسانی بموقع                           </a:t>
            </a:r>
            <a:r>
              <a:rPr lang="ar-SA" sz="2400" b="1" dirty="0" smtClean="0">
                <a:cs typeface="B Zar" pitchFamily="2" charset="-78"/>
              </a:rPr>
              <a:t>10</a:t>
            </a:r>
            <a:r>
              <a:rPr lang="fa-IR" sz="2400" b="1" dirty="0" smtClean="0">
                <a:cs typeface="B Zar" pitchFamily="2" charset="-78"/>
              </a:rPr>
              <a:t>) تشریح چالشها وفرصتهای جدید</a:t>
            </a:r>
            <a:endParaRPr lang="en-US" sz="2400" b="1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sz="2400" dirty="0" smtClean="0">
                <a:cs typeface="B Zar" pitchFamily="2" charset="-78"/>
              </a:rPr>
              <a:t>3</a:t>
            </a:r>
            <a:r>
              <a:rPr lang="fa-IR" sz="2400" b="1" dirty="0" smtClean="0">
                <a:cs typeface="B Zar" pitchFamily="2" charset="-78"/>
              </a:rPr>
              <a:t>) ایجاد فضای همکاری واعتماد             11) </a:t>
            </a:r>
            <a:r>
              <a:rPr lang="fa-IR" sz="2000" b="1" dirty="0" smtClean="0">
                <a:cs typeface="B Zar" pitchFamily="2" charset="-78"/>
              </a:rPr>
              <a:t>بررسی دوباره معیارهای ارزیابی عملکرد </a:t>
            </a:r>
            <a:endParaRPr lang="ar-SA" sz="2000" b="1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ar-SA" sz="2400" dirty="0" smtClean="0">
                <a:cs typeface="B Zar" pitchFamily="2" charset="-78"/>
              </a:rPr>
              <a:t>4</a:t>
            </a:r>
            <a:r>
              <a:rPr lang="fa-IR" sz="2400" dirty="0" smtClean="0">
                <a:cs typeface="B Zar" pitchFamily="2" charset="-78"/>
              </a:rPr>
              <a:t>) </a:t>
            </a:r>
            <a:r>
              <a:rPr lang="fa-IR" sz="2400" b="1" dirty="0" smtClean="0">
                <a:cs typeface="B Zar" pitchFamily="2" charset="-78"/>
              </a:rPr>
              <a:t>کسب حمایت مدیریت                        12)آزمایش صحت ویکپارچگی سیستم</a:t>
            </a:r>
            <a:endParaRPr lang="en-US" sz="2400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sz="2400" dirty="0" smtClean="0">
                <a:cs typeface="B Zar" pitchFamily="2" charset="-78"/>
              </a:rPr>
              <a:t>5) </a:t>
            </a:r>
            <a:r>
              <a:rPr lang="fa-IR" sz="2400" b="1" dirty="0" smtClean="0">
                <a:cs typeface="B Zar" pitchFamily="2" charset="-78"/>
              </a:rPr>
              <a:t>کاهش نگرانی ها                                 </a:t>
            </a:r>
            <a:r>
              <a:rPr lang="ar-SA" sz="2400" b="1" dirty="0" smtClean="0">
                <a:cs typeface="B Zar" pitchFamily="2" charset="-78"/>
              </a:rPr>
              <a:t>1</a:t>
            </a:r>
            <a:r>
              <a:rPr lang="fa-IR" sz="2400" b="1" dirty="0" smtClean="0">
                <a:cs typeface="B Zar" pitchFamily="2" charset="-78"/>
              </a:rPr>
              <a:t>3 ) اجتناب از جوزدگی</a:t>
            </a:r>
            <a:endParaRPr lang="en-US" sz="2400" b="1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sz="2400" b="1" dirty="0" smtClean="0">
                <a:cs typeface="B Zar" pitchFamily="2" charset="-78"/>
              </a:rPr>
              <a:t> 6) تقاضای مشارکت کاربران:</a:t>
            </a:r>
            <a:r>
              <a:rPr lang="fa-IR" sz="2400" dirty="0" smtClean="0">
                <a:cs typeface="B Zar" pitchFamily="2" charset="-78"/>
              </a:rPr>
              <a:t>                     </a:t>
            </a:r>
            <a:r>
              <a:rPr lang="fa-IR" sz="2400" b="1" dirty="0" smtClean="0">
                <a:cs typeface="B Zar" pitchFamily="2" charset="-78"/>
              </a:rPr>
              <a:t>14) هدایت سیستم دریک زمینه مناسب</a:t>
            </a:r>
            <a:endParaRPr lang="en-US" sz="2400" b="1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sz="2400" dirty="0" smtClean="0">
                <a:cs typeface="B Zar" pitchFamily="2" charset="-78"/>
              </a:rPr>
              <a:t> 7) </a:t>
            </a:r>
            <a:r>
              <a:rPr lang="fa-IR" sz="2400" b="1" dirty="0" smtClean="0">
                <a:cs typeface="B Zar" pitchFamily="2" charset="-78"/>
              </a:rPr>
              <a:t>بازخورد صادقانه                                 15) کنترل انتظارات کاربران</a:t>
            </a:r>
            <a:endParaRPr lang="en-US" sz="2400" b="1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sz="2400" b="1" dirty="0" smtClean="0">
                <a:cs typeface="B Zar" pitchFamily="2" charset="-78"/>
              </a:rPr>
              <a:t>8) </a:t>
            </a:r>
            <a:r>
              <a:rPr lang="fa-IR" sz="2000" b="1" dirty="0" smtClean="0">
                <a:cs typeface="B Zar" pitchFamily="2" charset="-78"/>
              </a:rPr>
              <a:t>اطمینان از درک صحیح کاربران از سیستم   </a:t>
            </a:r>
            <a:r>
              <a:rPr lang="en-US" sz="2000" b="1" smtClean="0">
                <a:cs typeface="B Zar" pitchFamily="2" charset="-78"/>
              </a:rPr>
              <a:t> </a:t>
            </a:r>
            <a:r>
              <a:rPr lang="fa-IR" sz="2000" b="1" smtClean="0">
                <a:cs typeface="B Zar" pitchFamily="2" charset="-78"/>
              </a:rPr>
              <a:t>  </a:t>
            </a:r>
            <a:r>
              <a:rPr lang="fa-IR" sz="2400" b="1" dirty="0" smtClean="0">
                <a:cs typeface="B Zar" pitchFamily="2" charset="-78"/>
              </a:rPr>
              <a:t>16)طراحی ساده سیستم</a:t>
            </a:r>
            <a:endParaRPr lang="en-US" sz="2400" dirty="0" smtClean="0">
              <a:cs typeface="B Zar" pitchFamily="2" charset="-78"/>
            </a:endParaRPr>
          </a:p>
          <a:p>
            <a:pPr algn="r" rtl="1">
              <a:buNone/>
            </a:pPr>
            <a:endParaRPr lang="ar-SA" sz="2400" b="1" dirty="0" smtClean="0">
              <a:cs typeface="B Zar" pitchFamily="2" charset="-7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>
                <a:cs typeface="B Zar" pitchFamily="2" charset="-78"/>
              </a:rPr>
              <a:t>تجزیه وتحلیل سیستم</a:t>
            </a:r>
            <a:endParaRPr lang="en-US" dirty="0">
              <a:cs typeface="B Za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None/>
            </a:pPr>
            <a:r>
              <a:rPr lang="fa-IR" dirty="0" smtClean="0">
                <a:cs typeface="B Zar" pitchFamily="2" charset="-78"/>
              </a:rPr>
              <a:t>1</a:t>
            </a:r>
            <a:r>
              <a:rPr lang="fa-IR" b="1" dirty="0" smtClean="0">
                <a:cs typeface="B Zar" pitchFamily="2" charset="-78"/>
              </a:rPr>
              <a:t>) بررسی مقدماتی</a:t>
            </a:r>
            <a:endParaRPr lang="en-US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ar-SA" b="1" dirty="0" smtClean="0">
                <a:cs typeface="B Zar" pitchFamily="2" charset="-78"/>
              </a:rPr>
              <a:t>2</a:t>
            </a:r>
            <a:r>
              <a:rPr lang="fa-IR" b="1" dirty="0" smtClean="0">
                <a:cs typeface="B Zar" pitchFamily="2" charset="-78"/>
              </a:rPr>
              <a:t>) بررسی سیستمها</a:t>
            </a:r>
            <a:endParaRPr lang="en-US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ar-SA" b="1" dirty="0" smtClean="0">
                <a:cs typeface="B Zar" pitchFamily="2" charset="-78"/>
              </a:rPr>
              <a:t>3</a:t>
            </a:r>
            <a:r>
              <a:rPr lang="fa-IR" b="1" dirty="0" smtClean="0">
                <a:cs typeface="B Zar" pitchFamily="2" charset="-78"/>
              </a:rPr>
              <a:t>) مستند کردن یافته ها ومدل کردن سیستم موجود</a:t>
            </a:r>
            <a:endParaRPr lang="en-US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sz="2000" dirty="0" smtClean="0">
                <a:cs typeface="B Zar" pitchFamily="2" charset="-78"/>
              </a:rPr>
              <a:t>1- </a:t>
            </a:r>
            <a:r>
              <a:rPr lang="fa-IR" sz="2000" b="1" dirty="0" smtClean="0">
                <a:cs typeface="B Zar" pitchFamily="2" charset="-78"/>
              </a:rPr>
              <a:t>مدل فیزیکی</a:t>
            </a:r>
            <a:r>
              <a:rPr lang="fa-IR" sz="2000" dirty="0" smtClean="0">
                <a:cs typeface="B Zar" pitchFamily="2" charset="-78"/>
              </a:rPr>
              <a:t> </a:t>
            </a:r>
            <a:endParaRPr lang="en-US" sz="2000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sz="2000" dirty="0" smtClean="0">
                <a:cs typeface="B Zar" pitchFamily="2" charset="-78"/>
              </a:rPr>
              <a:t>2- </a:t>
            </a:r>
            <a:r>
              <a:rPr lang="fa-IR" sz="2000" b="1" dirty="0" smtClean="0">
                <a:cs typeface="B Zar" pitchFamily="2" charset="-78"/>
              </a:rPr>
              <a:t>مدل سیستمی</a:t>
            </a:r>
            <a:endParaRPr lang="en-US" sz="2000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ar-SA" sz="2000" dirty="0" smtClean="0">
                <a:cs typeface="B Zar" pitchFamily="2" charset="-78"/>
              </a:rPr>
              <a:t>3</a:t>
            </a:r>
            <a:r>
              <a:rPr lang="fa-IR" sz="2000" dirty="0" smtClean="0">
                <a:cs typeface="B Zar" pitchFamily="2" charset="-78"/>
              </a:rPr>
              <a:t>-</a:t>
            </a:r>
            <a:r>
              <a:rPr lang="fa-IR" sz="2000" b="1" dirty="0" smtClean="0">
                <a:cs typeface="B Zar" pitchFamily="2" charset="-78"/>
              </a:rPr>
              <a:t>تجزیه وتحلیل سیستم موجود</a:t>
            </a:r>
            <a:endParaRPr lang="ar-SA" sz="2000" b="1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sz="2000" dirty="0" smtClean="0">
                <a:cs typeface="B Zar" pitchFamily="2" charset="-78"/>
              </a:rPr>
              <a:t> 4</a:t>
            </a:r>
            <a:r>
              <a:rPr lang="fa-IR" sz="2000" b="1" dirty="0" smtClean="0">
                <a:cs typeface="B Zar" pitchFamily="2" charset="-78"/>
              </a:rPr>
              <a:t>- تهیه گزارش بررسی سیستم</a:t>
            </a:r>
            <a:endParaRPr lang="en-US" sz="2000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ar-SA" b="1" dirty="0" smtClean="0">
                <a:cs typeface="B Zar" pitchFamily="2" charset="-78"/>
              </a:rPr>
              <a:t>4</a:t>
            </a:r>
            <a:r>
              <a:rPr lang="fa-IR" b="1" dirty="0" smtClean="0">
                <a:cs typeface="B Zar" pitchFamily="2" charset="-78"/>
              </a:rPr>
              <a:t>) امکان سنجی</a:t>
            </a:r>
            <a:endParaRPr lang="en-US" dirty="0" smtClean="0">
              <a:cs typeface="B Zar" pitchFamily="2" charset="-78"/>
            </a:endParaRPr>
          </a:p>
          <a:p>
            <a:pPr algn="r">
              <a:buNone/>
            </a:pPr>
            <a:endParaRPr lang="en-US" sz="2800" dirty="0">
              <a:cs typeface="B Zar" pitchFamily="2" charset="-78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Zar" pitchFamily="2" charset="-78"/>
              </a:rPr>
              <a:t>الزامهای سیستم ونیازهای اطلاعاتی </a:t>
            </a:r>
            <a:endParaRPr lang="en-US" sz="3200" dirty="0">
              <a:cs typeface="B Za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None/>
            </a:pPr>
            <a:r>
              <a:rPr lang="fa-IR" sz="2800" dirty="0" smtClean="0">
                <a:cs typeface="B Zar" pitchFamily="2" charset="-78"/>
              </a:rPr>
              <a:t>استراتژی های تعیین الزام های سیستم</a:t>
            </a:r>
            <a:r>
              <a:rPr lang="fa-IR" sz="2800" b="1" dirty="0" smtClean="0">
                <a:cs typeface="B Zar" pitchFamily="2" charset="-78"/>
              </a:rPr>
              <a:t>: </a:t>
            </a:r>
            <a:endParaRPr lang="ar-SA" sz="2800" b="1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sz="2800" b="1" dirty="0" smtClean="0">
                <a:cs typeface="B Zar" pitchFamily="2" charset="-78"/>
              </a:rPr>
              <a:t>1) پرسشنامه نیازهای کاربران</a:t>
            </a:r>
            <a:endParaRPr lang="ar-SA" sz="2800" b="1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sz="2800" b="1" dirty="0" smtClean="0">
                <a:cs typeface="B Zar" pitchFamily="2" charset="-78"/>
              </a:rPr>
              <a:t> 2) تجزیه وتحلیل سیستم کنونی </a:t>
            </a:r>
            <a:endParaRPr lang="ar-SA" sz="2800" b="1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sz="2800" b="1" dirty="0" smtClean="0">
                <a:cs typeface="B Zar" pitchFamily="2" charset="-78"/>
              </a:rPr>
              <a:t> 3) بررسی کارکرد سیستم کنونی</a:t>
            </a:r>
            <a:endParaRPr lang="ar-SA" sz="2800" b="1" dirty="0" smtClean="0">
              <a:cs typeface="B Zar" pitchFamily="2" charset="-78"/>
            </a:endParaRPr>
          </a:p>
          <a:p>
            <a:pPr algn="r" rtl="1">
              <a:buNone/>
            </a:pPr>
            <a:r>
              <a:rPr lang="fa-IR" sz="2800" b="1" dirty="0" smtClean="0">
                <a:cs typeface="B Zar" pitchFamily="2" charset="-78"/>
              </a:rPr>
              <a:t> 4) نمونه آزمایشی </a:t>
            </a:r>
            <a:endParaRPr lang="ar-SA" sz="2800" b="1" dirty="0" smtClean="0">
              <a:cs typeface="B Zar" pitchFamily="2" charset="-78"/>
            </a:endParaRPr>
          </a:p>
          <a:p>
            <a:pPr algn="r" rtl="1">
              <a:buNone/>
            </a:pPr>
            <a:endParaRPr lang="en-US" sz="2800" dirty="0" smtClean="0">
              <a:cs typeface="B Zar" pitchFamily="2" charset="-78"/>
            </a:endParaRPr>
          </a:p>
          <a:p>
            <a:pPr algn="r">
              <a:buNone/>
            </a:pPr>
            <a:endParaRPr lang="en-US" sz="2800" dirty="0">
              <a:cs typeface="B Zar" pitchFamily="2" charset="-78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fa-IR" sz="4400" b="1" dirty="0" smtClean="0">
                <a:cs typeface="B Zar" pitchFamily="2" charset="-78"/>
              </a:rPr>
              <a:t>سپاس فراوان از توجه دوستان</a:t>
            </a:r>
            <a:endParaRPr lang="en-US" sz="4400" b="1" dirty="0"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225</TotalTime>
  <Words>968</Words>
  <Application>Microsoft Office PowerPoint</Application>
  <PresentationFormat>On-screen Show (4:3)</PresentationFormat>
  <Paragraphs>90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Trek</vt:lpstr>
      <vt:lpstr>PowerPoint Presentation</vt:lpstr>
      <vt:lpstr>PowerPoint Presentation</vt:lpstr>
      <vt:lpstr>مقدمه: </vt:lpstr>
      <vt:lpstr>چرخه عمر توسعه سیستمها</vt:lpstr>
      <vt:lpstr>افراد موثربر چرخه توسعه سیستم: </vt:lpstr>
      <vt:lpstr>برنامه ریزی توسعه سیستم</vt:lpstr>
      <vt:lpstr>دو نوع برنامه ریزی توسعه سیستم مورد نیاز است </vt:lpstr>
      <vt:lpstr>تکنیکهای برنامه ریزی: </vt:lpstr>
      <vt:lpstr>تجزیه  وتحلیل امکان سنجی</vt:lpstr>
      <vt:lpstr>جنبه های رفتاری تغییر </vt:lpstr>
      <vt:lpstr>چگونگی مقاومت افراد در برابر تغییر</vt:lpstr>
      <vt:lpstr>پیشگیری از مشکلات رفتاری: </vt:lpstr>
      <vt:lpstr>تجزیه وتحلیل سیستم</vt:lpstr>
      <vt:lpstr>الزامهای سیستم ونیازهای اطلاعاتی 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>Windows User</cp:lastModifiedBy>
  <cp:revision>65</cp:revision>
  <dcterms:created xsi:type="dcterms:W3CDTF">2006-08-16T00:00:00Z</dcterms:created>
  <dcterms:modified xsi:type="dcterms:W3CDTF">2020-05-21T01:58:41Z</dcterms:modified>
</cp:coreProperties>
</file>