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24" autoAdjust="0"/>
    <p:restoredTop sz="94660"/>
  </p:normalViewPr>
  <p:slideViewPr>
    <p:cSldViewPr snapToGrid="0">
      <p:cViewPr varScale="1">
        <p:scale>
          <a:sx n="74" d="100"/>
          <a:sy n="74" d="100"/>
        </p:scale>
        <p:origin x="-570"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476903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295897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083082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94520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2888987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265744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068086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111222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030014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995529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7833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5571107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65563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4595047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3481243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D24736-302A-4925-8765-D2232E292347}"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389144-C005-4D48-BB6E-7B2FFE16C1E9}" type="slidenum">
              <a:rPr lang="en-US" smtClean="0"/>
              <a:t>‹#›</a:t>
            </a:fld>
            <a:endParaRPr lang="en-US" dirty="0"/>
          </a:p>
        </p:txBody>
      </p:sp>
    </p:spTree>
    <p:extLst>
      <p:ext uri="{BB962C8B-B14F-4D97-AF65-F5344CB8AC3E}">
        <p14:creationId xmlns:p14="http://schemas.microsoft.com/office/powerpoint/2010/main" val="2432930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3D24736-302A-4925-8765-D2232E292347}" type="datetimeFigureOut">
              <a:rPr lang="en-US" smtClean="0"/>
              <a:t>5/23/2020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E389144-C005-4D48-BB6E-7B2FFE16C1E9}" type="slidenum">
              <a:rPr lang="en-US" smtClean="0"/>
              <a:t>‹#›</a:t>
            </a:fld>
            <a:endParaRPr lang="en-US" dirty="0"/>
          </a:p>
        </p:txBody>
      </p:sp>
    </p:spTree>
    <p:extLst>
      <p:ext uri="{BB962C8B-B14F-4D97-AF65-F5344CB8AC3E}">
        <p14:creationId xmlns:p14="http://schemas.microsoft.com/office/powerpoint/2010/main" val="28533859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789450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637" y="599607"/>
            <a:ext cx="9114019" cy="3657600"/>
          </a:xfrm>
        </p:spPr>
        <p:txBody>
          <a:bodyPr>
            <a:normAutofit/>
          </a:bodyPr>
          <a:lstStyle/>
          <a:p>
            <a:pPr algn="ctr">
              <a:lnSpc>
                <a:spcPct val="200000"/>
              </a:lnSpc>
            </a:pPr>
            <a:r>
              <a:rPr lang="fa-IR" sz="3200" dirty="0" smtClean="0">
                <a:solidFill>
                  <a:schemeClr val="tx1">
                    <a:lumMod val="95000"/>
                    <a:lumOff val="5000"/>
                  </a:schemeClr>
                </a:solidFill>
              </a:rPr>
              <a:t>فصل 11 فلسفه حسابرسی:</a:t>
            </a:r>
            <a:br>
              <a:rPr lang="fa-IR" sz="3200" dirty="0" smtClean="0">
                <a:solidFill>
                  <a:schemeClr val="tx1">
                    <a:lumMod val="95000"/>
                    <a:lumOff val="5000"/>
                  </a:schemeClr>
                </a:solidFill>
              </a:rPr>
            </a:br>
            <a:r>
              <a:rPr lang="fa-IR" sz="3200" dirty="0" smtClean="0">
                <a:solidFill>
                  <a:schemeClr val="tx1">
                    <a:lumMod val="95000"/>
                    <a:lumOff val="5000"/>
                  </a:schemeClr>
                </a:solidFill>
              </a:rPr>
              <a:t>ارائه ی منصفانه( گواهی کیفیت صورت های مالی)</a:t>
            </a:r>
            <a:br>
              <a:rPr lang="fa-IR" sz="3200" dirty="0" smtClean="0">
                <a:solidFill>
                  <a:schemeClr val="tx1">
                    <a:lumMod val="95000"/>
                    <a:lumOff val="5000"/>
                  </a:schemeClr>
                </a:solidFill>
              </a:rPr>
            </a:br>
            <a:endParaRPr lang="en-US" sz="3200" dirty="0">
              <a:solidFill>
                <a:schemeClr val="tx1">
                  <a:lumMod val="95000"/>
                  <a:lumOff val="5000"/>
                </a:schemeClr>
              </a:solidFill>
            </a:endParaRPr>
          </a:p>
        </p:txBody>
      </p:sp>
    </p:spTree>
    <p:extLst>
      <p:ext uri="{BB962C8B-B14F-4D97-AF65-F5344CB8AC3E}">
        <p14:creationId xmlns:p14="http://schemas.microsoft.com/office/powerpoint/2010/main" val="2435123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528997"/>
            <a:ext cx="8596669" cy="1019331"/>
          </a:xfrm>
        </p:spPr>
        <p:txBody>
          <a:bodyPr/>
          <a:lstStyle/>
          <a:p>
            <a:pPr algn="r"/>
            <a:r>
              <a:rPr lang="fa-IR" i="1" dirty="0" smtClean="0">
                <a:solidFill>
                  <a:schemeClr val="tx1">
                    <a:lumMod val="95000"/>
                    <a:lumOff val="5000"/>
                  </a:schemeClr>
                </a:solidFill>
              </a:rPr>
              <a:t>فلسفه(چرایی) حسابرسی:</a:t>
            </a:r>
          </a:p>
          <a:p>
            <a:pPr algn="r"/>
            <a:endParaRPr lang="en-US" i="1" dirty="0">
              <a:solidFill>
                <a:schemeClr val="tx1">
                  <a:lumMod val="95000"/>
                  <a:lumOff val="5000"/>
                </a:schemeClr>
              </a:solidFill>
            </a:endParaRPr>
          </a:p>
        </p:txBody>
      </p:sp>
      <p:sp>
        <p:nvSpPr>
          <p:cNvPr id="4" name="Text Placeholder 3"/>
          <p:cNvSpPr>
            <a:spLocks noGrp="1"/>
          </p:cNvSpPr>
          <p:nvPr>
            <p:ph type="body" idx="1"/>
          </p:nvPr>
        </p:nvSpPr>
        <p:spPr>
          <a:xfrm>
            <a:off x="677335" y="2128603"/>
            <a:ext cx="8596668" cy="3912759"/>
          </a:xfrm>
        </p:spPr>
        <p:txBody>
          <a:bodyPr/>
          <a:lstStyle/>
          <a:p>
            <a:pPr algn="r"/>
            <a:r>
              <a:rPr lang="fa-IR" dirty="0" smtClean="0">
                <a:solidFill>
                  <a:schemeClr val="tx1">
                    <a:lumMod val="95000"/>
                    <a:lumOff val="5000"/>
                  </a:schemeClr>
                </a:solidFill>
              </a:rPr>
              <a:t>می توان گفت حسابرسی بیش تر بخاطر کاهش تضاد منافع (کاهش انتظارات) شکل گرفته است.</a:t>
            </a:r>
          </a:p>
          <a:p>
            <a:pPr algn="r"/>
            <a:r>
              <a:rPr lang="fa-IR" dirty="0" smtClean="0">
                <a:solidFill>
                  <a:schemeClr val="tx1">
                    <a:lumMod val="95000"/>
                    <a:lumOff val="5000"/>
                  </a:schemeClr>
                </a:solidFill>
              </a:rPr>
              <a:t>تفکیک و جدایی مالکیت از مدیریت موجب ایجاد انتظارات متفاوت از عملکردهای شرکت ها می شود و حسابرسی در جهت کاهش این تفاوت انتظارات پدید آمده است.</a:t>
            </a:r>
          </a:p>
          <a:p>
            <a:pPr algn="r"/>
            <a:r>
              <a:rPr lang="fa-IR" dirty="0" smtClean="0">
                <a:solidFill>
                  <a:schemeClr val="tx1">
                    <a:lumMod val="95000"/>
                    <a:lumOff val="5000"/>
                  </a:schemeClr>
                </a:solidFill>
              </a:rPr>
              <a:t>جدایی مالکیت از مدیریت موجب ایجاد شک، شبهه و تردید در مالکان و ذی نفعان می کند که آیا مدیریت به مسئولیت های خود به درستی عمل می کند یا نه؟</a:t>
            </a:r>
          </a:p>
          <a:p>
            <a:pPr algn="r"/>
            <a:r>
              <a:rPr lang="fa-IR" dirty="0" smtClean="0">
                <a:solidFill>
                  <a:schemeClr val="tx1">
                    <a:lumMod val="95000"/>
                    <a:lumOff val="5000"/>
                  </a:schemeClr>
                </a:solidFill>
              </a:rPr>
              <a:t>مدیران برای رفع این شک و شبهه مبادرت به تهیه ی صورت های مالی می کنند. درواقع آنها فعالیت های تجاری را در زمان وقوع مورد مشاهده قرار می دهند و در زمانی دیگر آن را در قالب یکسری محاسبات و اعداد و ارقام به مالکان و سایر افراد برون سازمانی ارائه می دهند.</a:t>
            </a:r>
          </a:p>
          <a:p>
            <a:pPr algn="r"/>
            <a:r>
              <a:rPr lang="fa-IR" dirty="0" smtClean="0">
                <a:solidFill>
                  <a:schemeClr val="tx1">
                    <a:lumMod val="95000"/>
                    <a:lumOff val="5000"/>
                  </a:schemeClr>
                </a:solidFill>
              </a:rPr>
              <a:t>کارگماران و ذی نفعان نیز بر اساس این صورت های مالی اقدام به تصمیم گیری می کنند.</a:t>
            </a:r>
            <a:endParaRPr lang="en-US" dirty="0">
              <a:solidFill>
                <a:schemeClr val="tx1">
                  <a:lumMod val="95000"/>
                  <a:lumOff val="5000"/>
                </a:schemeClr>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1680680890"/>
              </p:ext>
            </p:extLst>
          </p:nvPr>
        </p:nvGraphicFramePr>
        <p:xfrm>
          <a:off x="794471" y="614597"/>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258</a:t>
                      </a:r>
                      <a:endParaRPr lang="en-US" dirty="0"/>
                    </a:p>
                  </a:txBody>
                  <a:tcPr/>
                </a:tc>
                <a:tc>
                  <a:txBody>
                    <a:bodyPr/>
                    <a:lstStyle/>
                    <a:p>
                      <a:pPr algn="r"/>
                      <a:r>
                        <a:rPr lang="fa-IR" dirty="0" smtClean="0"/>
                        <a:t>شماره فیش: 1</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2648649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843790"/>
            <a:ext cx="8596669" cy="914400"/>
          </a:xfrm>
        </p:spPr>
        <p:txBody>
          <a:bodyPr/>
          <a:lstStyle/>
          <a:p>
            <a:pPr algn="r"/>
            <a:r>
              <a:rPr lang="fa-IR" sz="2000" dirty="0" smtClean="0">
                <a:solidFill>
                  <a:schemeClr val="tx1">
                    <a:lumMod val="95000"/>
                    <a:lumOff val="5000"/>
                  </a:schemeClr>
                </a:solidFill>
              </a:rPr>
              <a:t>اطمینان از درستی صورت های مالی ارائه شده:</a:t>
            </a:r>
          </a:p>
          <a:p>
            <a:pPr algn="r"/>
            <a:endParaRPr lang="en-US" sz="2000" dirty="0">
              <a:solidFill>
                <a:schemeClr val="tx1">
                  <a:lumMod val="95000"/>
                  <a:lumOff val="5000"/>
                </a:schemeClr>
              </a:solidFill>
            </a:endParaRPr>
          </a:p>
        </p:txBody>
      </p:sp>
      <p:sp>
        <p:nvSpPr>
          <p:cNvPr id="4" name="Text Placeholder 3"/>
          <p:cNvSpPr>
            <a:spLocks noGrp="1"/>
          </p:cNvSpPr>
          <p:nvPr>
            <p:ph type="body" idx="1"/>
          </p:nvPr>
        </p:nvSpPr>
        <p:spPr>
          <a:xfrm>
            <a:off x="677333" y="2413416"/>
            <a:ext cx="8596668" cy="3672916"/>
          </a:xfrm>
        </p:spPr>
        <p:txBody>
          <a:bodyPr/>
          <a:lstStyle/>
          <a:p>
            <a:pPr algn="r">
              <a:lnSpc>
                <a:spcPct val="150000"/>
              </a:lnSpc>
            </a:pPr>
            <a:r>
              <a:rPr lang="fa-IR" dirty="0" smtClean="0">
                <a:solidFill>
                  <a:schemeClr val="tx1">
                    <a:lumMod val="95000"/>
                    <a:lumOff val="5000"/>
                  </a:schemeClr>
                </a:solidFill>
              </a:rPr>
              <a:t>سوالی که مطرح می شود این است که تا چه حدی این صورت های مالی درست تهیه شده اند و به دور از دستکاری و اعمال غیراخلاقی می باشند؟</a:t>
            </a:r>
          </a:p>
          <a:p>
            <a:pPr algn="r">
              <a:lnSpc>
                <a:spcPct val="150000"/>
              </a:lnSpc>
            </a:pPr>
            <a:r>
              <a:rPr lang="fa-IR" dirty="0" smtClean="0">
                <a:solidFill>
                  <a:schemeClr val="tx1">
                    <a:lumMod val="95000"/>
                    <a:lumOff val="5000"/>
                  </a:schemeClr>
                </a:solidFill>
              </a:rPr>
              <a:t>این سوالی است که حسابرس با عملکرد خود به آن پاسخ می دهد و از طریق حسابرسی </a:t>
            </a:r>
            <a:r>
              <a:rPr lang="fa-IR" b="1" i="1" dirty="0" smtClean="0">
                <a:solidFill>
                  <a:schemeClr val="accent4">
                    <a:lumMod val="60000"/>
                    <a:lumOff val="40000"/>
                  </a:schemeClr>
                </a:solidFill>
              </a:rPr>
              <a:t>کیفیت صورت های مالی</a:t>
            </a:r>
            <a:r>
              <a:rPr lang="fa-IR" dirty="0" smtClean="0">
                <a:solidFill>
                  <a:schemeClr val="tx1">
                    <a:lumMod val="95000"/>
                    <a:lumOff val="5000"/>
                  </a:schemeClr>
                </a:solidFill>
              </a:rPr>
              <a:t>تهیه شده توسط مدیریت را بررسی می کند.</a:t>
            </a:r>
          </a:p>
          <a:p>
            <a:pPr algn="r">
              <a:lnSpc>
                <a:spcPct val="150000"/>
              </a:lnSpc>
            </a:pPr>
            <a:r>
              <a:rPr lang="fa-IR" dirty="0" smtClean="0">
                <a:solidFill>
                  <a:schemeClr val="tx1">
                    <a:lumMod val="95000"/>
                    <a:lumOff val="5000"/>
                  </a:schemeClr>
                </a:solidFill>
              </a:rPr>
              <a:t>کیفیت صورت های مالی یعنی چه؟</a:t>
            </a:r>
          </a:p>
          <a:p>
            <a:pPr algn="r">
              <a:lnSpc>
                <a:spcPct val="150000"/>
              </a:lnSpc>
            </a:pPr>
            <a:r>
              <a:rPr lang="fa-IR" dirty="0" smtClean="0">
                <a:solidFill>
                  <a:schemeClr val="tx1">
                    <a:lumMod val="95000"/>
                    <a:lumOff val="5000"/>
                  </a:schemeClr>
                </a:solidFill>
              </a:rPr>
              <a:t>تدوین کنندگان خط مشی های حسابداری کیفیت صورت های مالی را در قالب دو ویژگی مهم</a:t>
            </a:r>
            <a:r>
              <a:rPr lang="fa-IR" dirty="0" smtClean="0"/>
              <a:t> </a:t>
            </a:r>
            <a:r>
              <a:rPr lang="fa-IR" b="1" i="1" dirty="0" smtClean="0">
                <a:solidFill>
                  <a:schemeClr val="accent4">
                    <a:lumMod val="60000"/>
                    <a:lumOff val="40000"/>
                  </a:schemeClr>
                </a:solidFill>
              </a:rPr>
              <a:t>مربوط بودن و قابل اعتماد بودن </a:t>
            </a:r>
            <a:r>
              <a:rPr lang="fa-IR" dirty="0" smtClean="0">
                <a:solidFill>
                  <a:schemeClr val="tx1">
                    <a:lumMod val="95000"/>
                    <a:lumOff val="5000"/>
                  </a:schemeClr>
                </a:solidFill>
              </a:rPr>
              <a:t>تعیین کرده اند</a:t>
            </a:r>
            <a:r>
              <a:rPr lang="fa-IR" dirty="0" smtClean="0"/>
              <a:t>.</a:t>
            </a:r>
          </a:p>
          <a:p>
            <a:pPr algn="r"/>
            <a:endParaRPr lang="fa-IR" dirty="0" smtClean="0"/>
          </a:p>
          <a:p>
            <a:pPr algn="r"/>
            <a:endParaRPr lang="fa-IR" dirty="0" smtClean="0"/>
          </a:p>
          <a:p>
            <a:pPr algn="r"/>
            <a:endParaRPr lang="fa-IR" dirty="0" smtClean="0"/>
          </a:p>
          <a:p>
            <a:pPr algn="r"/>
            <a:endParaRPr lang="fa-IR" dirty="0" smtClean="0"/>
          </a:p>
          <a:p>
            <a:pPr algn="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875131976"/>
              </p:ext>
            </p:extLst>
          </p:nvPr>
        </p:nvGraphicFramePr>
        <p:xfrm>
          <a:off x="677332" y="496680"/>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258</a:t>
                      </a:r>
                      <a:endParaRPr lang="en-US" dirty="0"/>
                    </a:p>
                  </a:txBody>
                  <a:tcPr/>
                </a:tc>
                <a:tc>
                  <a:txBody>
                    <a:bodyPr/>
                    <a:lstStyle/>
                    <a:p>
                      <a:pPr algn="r"/>
                      <a:r>
                        <a:rPr lang="fa-IR" dirty="0" smtClean="0"/>
                        <a:t>شماره فیش: 2</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510704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708879"/>
            <a:ext cx="8596669" cy="1004341"/>
          </a:xfrm>
        </p:spPr>
        <p:txBody>
          <a:bodyPr/>
          <a:lstStyle/>
          <a:p>
            <a:pPr algn="r"/>
            <a:r>
              <a:rPr lang="fa-IR" sz="2800" dirty="0" smtClean="0">
                <a:solidFill>
                  <a:schemeClr val="tx1">
                    <a:lumMod val="95000"/>
                    <a:lumOff val="5000"/>
                  </a:schemeClr>
                </a:solidFill>
              </a:rPr>
              <a:t>حسابرس و فرآیند حسابداری:</a:t>
            </a:r>
          </a:p>
          <a:p>
            <a:pPr algn="r"/>
            <a:endParaRPr lang="en-US" sz="2000" dirty="0"/>
          </a:p>
        </p:txBody>
      </p:sp>
      <p:sp>
        <p:nvSpPr>
          <p:cNvPr id="4" name="Text Placeholder 3"/>
          <p:cNvSpPr>
            <a:spLocks noGrp="1"/>
          </p:cNvSpPr>
          <p:nvPr>
            <p:ph type="body" idx="1"/>
          </p:nvPr>
        </p:nvSpPr>
        <p:spPr>
          <a:xfrm>
            <a:off x="677335" y="2338466"/>
            <a:ext cx="8596668" cy="4519534"/>
          </a:xfrm>
        </p:spPr>
        <p:txBody>
          <a:bodyPr>
            <a:normAutofit lnSpcReduction="10000"/>
          </a:bodyPr>
          <a:lstStyle/>
          <a:p>
            <a:pPr algn="r">
              <a:lnSpc>
                <a:spcPct val="200000"/>
              </a:lnSpc>
            </a:pPr>
            <a:r>
              <a:rPr lang="fa-IR" dirty="0" smtClean="0">
                <a:solidFill>
                  <a:schemeClr val="tx1">
                    <a:lumMod val="95000"/>
                    <a:lumOff val="5000"/>
                  </a:schemeClr>
                </a:solidFill>
              </a:rPr>
              <a:t>وظیفه اصلی حسابرس تعیین کفایت سازگاری میان واقعیت های فیزیکی قابل مشاهده شرکت با واقعیت های گزارش شده به زبان حسابداری و همین طور نیازهای تصمیم گیری استفاده کنندگان از لحاظ گزارشگری است.</a:t>
            </a:r>
          </a:p>
          <a:p>
            <a:pPr algn="r">
              <a:lnSpc>
                <a:spcPct val="200000"/>
              </a:lnSpc>
            </a:pPr>
            <a:r>
              <a:rPr lang="fa-IR" dirty="0" smtClean="0">
                <a:solidFill>
                  <a:schemeClr val="tx1">
                    <a:lumMod val="95000"/>
                    <a:lumOff val="5000"/>
                  </a:schemeClr>
                </a:solidFill>
              </a:rPr>
              <a:t>جریان ها و منابع دو جز اصلی مبادلات اقتصادی در شرکت ها هستند.</a:t>
            </a:r>
          </a:p>
          <a:p>
            <a:pPr algn="r">
              <a:lnSpc>
                <a:spcPct val="200000"/>
              </a:lnSpc>
            </a:pPr>
            <a:r>
              <a:rPr lang="fa-IR" dirty="0" smtClean="0">
                <a:solidFill>
                  <a:schemeClr val="tx1">
                    <a:lumMod val="95000"/>
                    <a:lumOff val="5000"/>
                  </a:schemeClr>
                </a:solidFill>
              </a:rPr>
              <a:t>این اجزا معمولا در قالب محاسبات حسابداری به شکل دارایی ها، بدهی ها و حقوق صاحبان سهام (وضعیت مالی شرکت)، درآمد و هزینه(سودآوری شرکت) و جریان های ورود و خروج وجه نقد نشان داده می شوند، حسابرس هم نسبت به کفایت آنها اظهارنظر میکند.</a:t>
            </a:r>
          </a:p>
          <a:p>
            <a:pPr algn="r"/>
            <a:endParaRPr lang="fa-IR" dirty="0" smtClean="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589375762"/>
              </p:ext>
            </p:extLst>
          </p:nvPr>
        </p:nvGraphicFramePr>
        <p:xfrm>
          <a:off x="677332" y="451710"/>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260</a:t>
                      </a:r>
                      <a:endParaRPr lang="en-US" dirty="0"/>
                    </a:p>
                  </a:txBody>
                  <a:tcPr/>
                </a:tc>
                <a:tc>
                  <a:txBody>
                    <a:bodyPr/>
                    <a:lstStyle/>
                    <a:p>
                      <a:pPr algn="r"/>
                      <a:r>
                        <a:rPr lang="fa-IR" dirty="0" smtClean="0"/>
                        <a:t>شماره فیش: 3</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40040400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753848"/>
            <a:ext cx="8596669" cy="614598"/>
          </a:xfrm>
        </p:spPr>
        <p:txBody>
          <a:bodyPr/>
          <a:lstStyle/>
          <a:p>
            <a:pPr algn="r"/>
            <a:r>
              <a:rPr lang="fa-IR" dirty="0" smtClean="0">
                <a:solidFill>
                  <a:schemeClr val="tx1">
                    <a:lumMod val="95000"/>
                    <a:lumOff val="5000"/>
                  </a:schemeClr>
                </a:solidFill>
              </a:rPr>
              <a:t>مربوط بودن و قابل اعتماد بودن:</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77335" y="2668249"/>
            <a:ext cx="8596668" cy="3867462"/>
          </a:xfrm>
        </p:spPr>
        <p:txBody>
          <a:bodyPr/>
          <a:lstStyle/>
          <a:p>
            <a:pPr algn="r">
              <a:lnSpc>
                <a:spcPct val="150000"/>
              </a:lnSpc>
            </a:pPr>
            <a:r>
              <a:rPr lang="fa-IR" dirty="0" smtClean="0">
                <a:solidFill>
                  <a:schemeClr val="tx1">
                    <a:lumMod val="95000"/>
                    <a:lumOff val="5000"/>
                  </a:schemeClr>
                </a:solidFill>
              </a:rPr>
              <a:t>از نظر هیات استانداردهای حسابداری انگلستان مربوط بودن یعنی:</a:t>
            </a:r>
          </a:p>
          <a:p>
            <a:pPr algn="r">
              <a:lnSpc>
                <a:spcPct val="150000"/>
              </a:lnSpc>
            </a:pPr>
            <a:r>
              <a:rPr lang="fa-IR" dirty="0" smtClean="0">
                <a:solidFill>
                  <a:schemeClr val="tx1">
                    <a:lumMod val="95000"/>
                    <a:lumOff val="5000"/>
                  </a:schemeClr>
                </a:solidFill>
              </a:rPr>
              <a:t>(می توان گفت اطلاعات زمانی سودمند هستند که مرتبط باشند یعنی زمانی که این اطلاعات بتوانند در تصمیم گیری استفاده کنندگان در ارزیابی گذشته، حال و آینده شرکت تاثیرگذار باشند.)</a:t>
            </a:r>
          </a:p>
          <a:p>
            <a:pPr algn="r">
              <a:lnSpc>
                <a:spcPct val="150000"/>
              </a:lnSpc>
            </a:pPr>
            <a:r>
              <a:rPr lang="fa-IR" dirty="0" smtClean="0">
                <a:solidFill>
                  <a:schemeClr val="tx1">
                    <a:lumMod val="95000"/>
                    <a:lumOff val="5000"/>
                  </a:schemeClr>
                </a:solidFill>
              </a:rPr>
              <a:t>همین طور قابل اعتماد بودن یعنی:</a:t>
            </a:r>
          </a:p>
          <a:p>
            <a:pPr algn="r">
              <a:lnSpc>
                <a:spcPct val="150000"/>
              </a:lnSpc>
            </a:pPr>
            <a:r>
              <a:rPr lang="fa-IR" dirty="0" smtClean="0">
                <a:solidFill>
                  <a:schemeClr val="tx1">
                    <a:lumMod val="95000"/>
                    <a:lumOff val="5000"/>
                  </a:schemeClr>
                </a:solidFill>
              </a:rPr>
              <a:t>(اطلاعات زمانی می توانند مفید و سودمند باشند که عاری از اشتباهات و جانبداری با اهمیت باشند و به نحوی صادقانه بیان شده باشند.)</a:t>
            </a:r>
          </a:p>
          <a:p>
            <a:pPr algn="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358784468"/>
              </p:ext>
            </p:extLst>
          </p:nvPr>
        </p:nvGraphicFramePr>
        <p:xfrm>
          <a:off x="900007" y="644577"/>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263</a:t>
                      </a:r>
                      <a:endParaRPr lang="en-US" dirty="0"/>
                    </a:p>
                  </a:txBody>
                  <a:tcPr/>
                </a:tc>
                <a:tc>
                  <a:txBody>
                    <a:bodyPr/>
                    <a:lstStyle/>
                    <a:p>
                      <a:pPr algn="r"/>
                      <a:r>
                        <a:rPr lang="fa-IR" dirty="0" smtClean="0"/>
                        <a:t>شماره فیش: 4</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24863308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3" y="1524833"/>
            <a:ext cx="8596669" cy="514248"/>
          </a:xfrm>
        </p:spPr>
        <p:txBody>
          <a:bodyPr/>
          <a:lstStyle/>
          <a:p>
            <a:pPr algn="r"/>
            <a:r>
              <a:rPr lang="fa-IR" sz="2000" dirty="0" smtClean="0">
                <a:solidFill>
                  <a:schemeClr val="tx1">
                    <a:lumMod val="95000"/>
                    <a:lumOff val="5000"/>
                  </a:schemeClr>
                </a:solidFill>
              </a:rPr>
              <a:t>بررسی مربوط بودن توسط حسابرس:</a:t>
            </a:r>
            <a:endParaRPr lang="en-US" sz="2000" dirty="0">
              <a:solidFill>
                <a:schemeClr val="tx1">
                  <a:lumMod val="95000"/>
                  <a:lumOff val="5000"/>
                </a:schemeClr>
              </a:solidFill>
            </a:endParaRPr>
          </a:p>
        </p:txBody>
      </p:sp>
      <p:sp>
        <p:nvSpPr>
          <p:cNvPr id="4" name="Text Placeholder 3"/>
          <p:cNvSpPr>
            <a:spLocks noGrp="1"/>
          </p:cNvSpPr>
          <p:nvPr>
            <p:ph type="body" idx="1"/>
          </p:nvPr>
        </p:nvSpPr>
        <p:spPr>
          <a:xfrm>
            <a:off x="677334" y="2319730"/>
            <a:ext cx="8596668" cy="4425843"/>
          </a:xfrm>
        </p:spPr>
        <p:txBody>
          <a:bodyPr>
            <a:normAutofit fontScale="92500" lnSpcReduction="10000"/>
          </a:bodyPr>
          <a:lstStyle/>
          <a:p>
            <a:pPr algn="r"/>
            <a:r>
              <a:rPr lang="fa-IR" dirty="0" smtClean="0">
                <a:solidFill>
                  <a:schemeClr val="tx1">
                    <a:lumMod val="95000"/>
                    <a:lumOff val="5000"/>
                  </a:schemeClr>
                </a:solidFill>
              </a:rPr>
              <a:t>حسابرس باید به این نکته توجه کند که کدام جنبه از فعالیت های تجاری شرکت برای مقاصد حسابداری انتخاب شده است و آنها را آزمون کند.</a:t>
            </a:r>
          </a:p>
          <a:p>
            <a:pPr algn="r"/>
            <a:r>
              <a:rPr lang="fa-IR" dirty="0" smtClean="0">
                <a:solidFill>
                  <a:schemeClr val="tx1">
                    <a:lumMod val="95000"/>
                    <a:lumOff val="5000"/>
                  </a:schemeClr>
                </a:solidFill>
              </a:rPr>
              <a:t>در این راه حسابرس با مسائل و مشکلاتی روبرو میشود.</a:t>
            </a:r>
          </a:p>
          <a:p>
            <a:pPr algn="r"/>
            <a:r>
              <a:rPr lang="fa-IR" dirty="0" smtClean="0">
                <a:solidFill>
                  <a:schemeClr val="tx1">
                    <a:lumMod val="95000"/>
                    <a:lumOff val="5000"/>
                  </a:schemeClr>
                </a:solidFill>
              </a:rPr>
              <a:t>از انواع مشکلات حسابرس در بررسی مربوط بودن اطلاعات صورت های مالی می توان به چند مورد اشاره کرد:</a:t>
            </a:r>
          </a:p>
          <a:p>
            <a:pPr algn="r"/>
            <a:r>
              <a:rPr lang="fa-IR" dirty="0" smtClean="0">
                <a:solidFill>
                  <a:schemeClr val="tx1">
                    <a:lumMod val="95000"/>
                    <a:lumOff val="5000"/>
                  </a:schemeClr>
                </a:solidFill>
              </a:rPr>
              <a:t>1)تامین مالی خارج ترازنامه:به دلیل نحوه ی نگارش قراردادهای مرتبط با برخی معاملات خاص بخش قابل توجهی از مابع، سود و جریان وجوه نقد در صورت های مالی حسابرسی شده منعکس نمی شود.</a:t>
            </a:r>
          </a:p>
          <a:p>
            <a:pPr algn="r"/>
            <a:r>
              <a:rPr lang="fa-IR" dirty="0" smtClean="0">
                <a:solidFill>
                  <a:schemeClr val="tx1">
                    <a:lumMod val="95000"/>
                    <a:lumOff val="5000"/>
                  </a:schemeClr>
                </a:solidFill>
              </a:rPr>
              <a:t>2)حسابداری شرکت های گروه:معاملات تحصیل به نحوی برنامه ریزی می شود که ممکن است به منابع نامشهود مثل سرقفلی منجر شود که این موارد ممکن است به مقاصد مدیریت بستگی داشته باشد.</a:t>
            </a:r>
          </a:p>
          <a:p>
            <a:pPr algn="r"/>
            <a:r>
              <a:rPr lang="fa-IR" dirty="0" smtClean="0">
                <a:solidFill>
                  <a:schemeClr val="tx1">
                    <a:lumMod val="95000"/>
                    <a:lumOff val="5000"/>
                  </a:schemeClr>
                </a:solidFill>
              </a:rPr>
              <a:t>3)نام تجاری:در غیاب معاملات فیزیکی و عینی، مدیریت شرکت منابعنامشهود قابل ملاحظه ای را ایجاد می کند.</a:t>
            </a:r>
          </a:p>
          <a:p>
            <a:pPr algn="r"/>
            <a:r>
              <a:rPr lang="fa-IR" dirty="0" smtClean="0">
                <a:solidFill>
                  <a:schemeClr val="tx1">
                    <a:lumMod val="95000"/>
                    <a:lumOff val="5000"/>
                  </a:schemeClr>
                </a:solidFill>
              </a:rPr>
              <a:t>4)انتشار سهام و ابزارهای مالی:مدیریت شرکت می تواند قانونا بدهی ها و ارزش ویژه را برای مقاصد گزارشگری مالی به نحوی مدیریت کند که محتوای آن ها از شکلشان متفاوت باشد.</a:t>
            </a: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695930842"/>
              </p:ext>
            </p:extLst>
          </p:nvPr>
        </p:nvGraphicFramePr>
        <p:xfrm>
          <a:off x="677333" y="541650"/>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261</a:t>
                      </a:r>
                      <a:endParaRPr lang="en-US" dirty="0"/>
                    </a:p>
                  </a:txBody>
                  <a:tcPr/>
                </a:tc>
                <a:tc>
                  <a:txBody>
                    <a:bodyPr/>
                    <a:lstStyle/>
                    <a:p>
                      <a:pPr algn="r"/>
                      <a:r>
                        <a:rPr lang="fa-IR" dirty="0" smtClean="0"/>
                        <a:t>شماره فیش: 5</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12646431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569803"/>
            <a:ext cx="8596669" cy="514248"/>
          </a:xfrm>
        </p:spPr>
        <p:txBody>
          <a:bodyPr/>
          <a:lstStyle/>
          <a:p>
            <a:pPr algn="r"/>
            <a:r>
              <a:rPr lang="fa-IR" dirty="0" smtClean="0">
                <a:solidFill>
                  <a:schemeClr val="tx1">
                    <a:lumMod val="95000"/>
                    <a:lumOff val="5000"/>
                  </a:schemeClr>
                </a:solidFill>
              </a:rPr>
              <a:t>بررسی قابل اعتماد بودن:</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68867" y="2334720"/>
            <a:ext cx="8596668" cy="4523280"/>
          </a:xfrm>
        </p:spPr>
        <p:txBody>
          <a:bodyPr>
            <a:normAutofit fontScale="92500" lnSpcReduction="10000"/>
          </a:bodyPr>
          <a:lstStyle/>
          <a:p>
            <a:pPr algn="r">
              <a:lnSpc>
                <a:spcPct val="150000"/>
              </a:lnSpc>
            </a:pPr>
            <a:r>
              <a:rPr lang="fa-IR" dirty="0" smtClean="0">
                <a:solidFill>
                  <a:schemeClr val="tx1">
                    <a:lumMod val="95000"/>
                    <a:lumOff val="5000"/>
                  </a:schemeClr>
                </a:solidFill>
              </a:rPr>
              <a:t>حسابرس باید آن بخش از اطلاعاتی که برای مقاصد حسابداری انتخاب شده است را از نظر درستی بررسی کند یعنی این که این اطلاعات چگونه از طریق سیستم حسابداری پردازش شده اند را مورد بررسی قرار دهد.</a:t>
            </a:r>
          </a:p>
          <a:p>
            <a:pPr algn="r">
              <a:lnSpc>
                <a:spcPct val="150000"/>
              </a:lnSpc>
            </a:pPr>
            <a:r>
              <a:rPr lang="fa-IR" dirty="0" smtClean="0">
                <a:solidFill>
                  <a:schemeClr val="tx1">
                    <a:lumMod val="95000"/>
                    <a:lumOff val="5000"/>
                  </a:schemeClr>
                </a:solidFill>
              </a:rPr>
              <a:t>در این راه نیز حسابرس با مسائلی روبرو می شود:</a:t>
            </a:r>
          </a:p>
          <a:p>
            <a:pPr algn="r">
              <a:lnSpc>
                <a:spcPct val="150000"/>
              </a:lnSpc>
            </a:pPr>
            <a:r>
              <a:rPr lang="fa-IR" dirty="0" smtClean="0">
                <a:solidFill>
                  <a:schemeClr val="tx1">
                    <a:lumMod val="95000"/>
                    <a:lumOff val="5000"/>
                  </a:schemeClr>
                </a:solidFill>
              </a:rPr>
              <a:t>برای آن که اطلاعات به شکل صادقانه بیان شوند، باید آن معاملات را مطابق محتوا و واقعیت اقتصادی شان بیان کرد نه صرفا به شکل قانونی شان. محتوای معاملات و رویدادها همیشه با شکل قانونی آنها یکسان نیست.</a:t>
            </a:r>
          </a:p>
          <a:p>
            <a:pPr algn="r">
              <a:lnSpc>
                <a:spcPct val="150000"/>
              </a:lnSpc>
            </a:pPr>
            <a:r>
              <a:rPr lang="fa-IR" dirty="0" smtClean="0">
                <a:solidFill>
                  <a:schemeClr val="tx1">
                    <a:lumMod val="95000"/>
                    <a:lumOff val="5000"/>
                  </a:schemeClr>
                </a:solidFill>
              </a:rPr>
              <a:t>پس وظیفه ی حسابرس در این بخش تعیین این موضوع است که محتوای اقتصادی معاملات چیست و همین طور تشخیص و تمایز محتوای آن ها از شکل قانونی شان را بر عهده دارد، از آنجایی که رهنمودهای عمومی برای این کار وجود ندارد، حسابرس در این بخش دچار مشکل میشود.</a:t>
            </a:r>
          </a:p>
          <a:p>
            <a:pPr algn="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319650294"/>
              </p:ext>
            </p:extLst>
          </p:nvPr>
        </p:nvGraphicFramePr>
        <p:xfrm>
          <a:off x="782794" y="481690"/>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267</a:t>
                      </a:r>
                      <a:endParaRPr lang="en-US" dirty="0"/>
                    </a:p>
                  </a:txBody>
                  <a:tcPr/>
                </a:tc>
                <a:tc>
                  <a:txBody>
                    <a:bodyPr/>
                    <a:lstStyle/>
                    <a:p>
                      <a:pPr algn="r"/>
                      <a:r>
                        <a:rPr lang="fa-IR" dirty="0" smtClean="0"/>
                        <a:t>شماره فیش: 6</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1621373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494853"/>
            <a:ext cx="8596669" cy="514248"/>
          </a:xfrm>
        </p:spPr>
        <p:txBody>
          <a:bodyPr/>
          <a:lstStyle/>
          <a:p>
            <a:pPr algn="r"/>
            <a:r>
              <a:rPr lang="fa-IR" dirty="0" smtClean="0">
                <a:solidFill>
                  <a:schemeClr val="tx1">
                    <a:lumMod val="95000"/>
                    <a:lumOff val="5000"/>
                  </a:schemeClr>
                </a:solidFill>
              </a:rPr>
              <a:t>پردازش داده ها، کنترهای داخلی و حسابرس:</a:t>
            </a:r>
          </a:p>
        </p:txBody>
      </p:sp>
      <p:sp>
        <p:nvSpPr>
          <p:cNvPr id="4" name="Text Placeholder 3"/>
          <p:cNvSpPr>
            <a:spLocks noGrp="1"/>
          </p:cNvSpPr>
          <p:nvPr>
            <p:ph type="body" idx="1"/>
          </p:nvPr>
        </p:nvSpPr>
        <p:spPr>
          <a:xfrm>
            <a:off x="677335" y="2244779"/>
            <a:ext cx="8596668" cy="4395863"/>
          </a:xfrm>
        </p:spPr>
        <p:txBody>
          <a:bodyPr/>
          <a:lstStyle/>
          <a:p>
            <a:pPr algn="r">
              <a:lnSpc>
                <a:spcPct val="200000"/>
              </a:lnSpc>
            </a:pPr>
            <a:r>
              <a:rPr lang="fa-IR" dirty="0" smtClean="0">
                <a:solidFill>
                  <a:schemeClr val="tx1">
                    <a:lumMod val="95000"/>
                    <a:lumOff val="5000"/>
                  </a:schemeClr>
                </a:solidFill>
              </a:rPr>
              <a:t>موتز و شرف معتقدند حسابرس در طول حسابرسی با دو ویژگی مربوط بودن و قابل اعتماد بودن اطلاعات ارائه شده در صورت های مالی سروکار دارد.این دو ویژگی و بخصوص قابل اعتماد بودن اطلاعات به کارایی فرآیند حسابداری به کار گرفته شده بستگی دارد.</a:t>
            </a:r>
          </a:p>
          <a:p>
            <a:pPr algn="r">
              <a:lnSpc>
                <a:spcPct val="200000"/>
              </a:lnSpc>
            </a:pPr>
            <a:r>
              <a:rPr lang="fa-IR" dirty="0" smtClean="0">
                <a:solidFill>
                  <a:schemeClr val="tx1">
                    <a:lumMod val="95000"/>
                    <a:lumOff val="5000"/>
                  </a:schemeClr>
                </a:solidFill>
              </a:rPr>
              <a:t>کارایی یک سیستم حسابداری معمولا به دو بخش بستگی دارد:</a:t>
            </a:r>
          </a:p>
          <a:p>
            <a:pPr algn="r">
              <a:lnSpc>
                <a:spcPct val="200000"/>
              </a:lnSpc>
            </a:pPr>
            <a:r>
              <a:rPr lang="fa-IR" dirty="0" smtClean="0">
                <a:solidFill>
                  <a:schemeClr val="tx1">
                    <a:lumMod val="95000"/>
                    <a:lumOff val="5000"/>
                  </a:schemeClr>
                </a:solidFill>
              </a:rPr>
              <a:t>1)استقرار کنترل های داخلی</a:t>
            </a:r>
          </a:p>
          <a:p>
            <a:pPr algn="r">
              <a:lnSpc>
                <a:spcPct val="200000"/>
              </a:lnSpc>
            </a:pPr>
            <a:r>
              <a:rPr lang="fa-IR" dirty="0" smtClean="0">
                <a:solidFill>
                  <a:schemeClr val="tx1">
                    <a:lumMod val="95000"/>
                    <a:lumOff val="5000"/>
                  </a:schemeClr>
                </a:solidFill>
              </a:rPr>
              <a:t>2)استانداردهای حسابداری به کار گرفته شده در جهت بیان داده های پردازش شده</a:t>
            </a:r>
          </a:p>
          <a:p>
            <a:pPr algn="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4269681565"/>
              </p:ext>
            </p:extLst>
          </p:nvPr>
        </p:nvGraphicFramePr>
        <p:xfrm>
          <a:off x="677332" y="451710"/>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269</a:t>
                      </a:r>
                      <a:endParaRPr lang="en-US" dirty="0"/>
                    </a:p>
                  </a:txBody>
                  <a:tcPr/>
                </a:tc>
                <a:tc>
                  <a:txBody>
                    <a:bodyPr/>
                    <a:lstStyle/>
                    <a:p>
                      <a:pPr algn="r"/>
                      <a:r>
                        <a:rPr lang="fa-IR" dirty="0" smtClean="0"/>
                        <a:t>شماره فیش: 7</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15223832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689724"/>
            <a:ext cx="8596669" cy="514248"/>
          </a:xfrm>
        </p:spPr>
        <p:txBody>
          <a:bodyPr/>
          <a:lstStyle/>
          <a:p>
            <a:pPr algn="r"/>
            <a:r>
              <a:rPr lang="fa-IR" dirty="0" smtClean="0">
                <a:solidFill>
                  <a:schemeClr val="tx1">
                    <a:lumMod val="95000"/>
                    <a:lumOff val="5000"/>
                  </a:schemeClr>
                </a:solidFill>
              </a:rPr>
              <a:t>حسابرسی و اصول پذیرفته شده ی حسابداری:</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77332" y="2439649"/>
            <a:ext cx="8596668" cy="4260953"/>
          </a:xfrm>
        </p:spPr>
        <p:txBody>
          <a:bodyPr/>
          <a:lstStyle/>
          <a:p>
            <a:pPr algn="r">
              <a:lnSpc>
                <a:spcPct val="150000"/>
              </a:lnSpc>
            </a:pPr>
            <a:r>
              <a:rPr lang="fa-IR" dirty="0" smtClean="0">
                <a:solidFill>
                  <a:schemeClr val="tx1">
                    <a:lumMod val="95000"/>
                    <a:lumOff val="5000"/>
                  </a:schemeClr>
                </a:solidFill>
              </a:rPr>
              <a:t> معیار اظهارنظر حسابرسان درباره ی صورت های مالی شرکت ها، اصول پذیرفته شده ی حسابداری هستند.</a:t>
            </a:r>
          </a:p>
          <a:p>
            <a:pPr algn="r">
              <a:lnSpc>
                <a:spcPct val="150000"/>
              </a:lnSpc>
            </a:pPr>
            <a:r>
              <a:rPr lang="fa-IR" dirty="0" smtClean="0">
                <a:solidFill>
                  <a:schemeClr val="tx1">
                    <a:lumMod val="95000"/>
                    <a:lumOff val="5000"/>
                  </a:schemeClr>
                </a:solidFill>
              </a:rPr>
              <a:t>در  استانداردهای حسابرسی بیان شده که:(گزارش باید تصریح کند که آیا صورت های مالی طبق اصول پذیرفته شده ی حسابداری رائه شده است یا نه؟)</a:t>
            </a:r>
          </a:p>
          <a:p>
            <a:pPr algn="r">
              <a:lnSpc>
                <a:spcPct val="150000"/>
              </a:lnSpc>
            </a:pPr>
            <a:r>
              <a:rPr lang="fa-IR" dirty="0" smtClean="0">
                <a:solidFill>
                  <a:schemeClr val="tx1">
                    <a:lumMod val="95000"/>
                    <a:lumOff val="5000"/>
                  </a:schemeClr>
                </a:solidFill>
              </a:rPr>
              <a:t>به طور مشخص از حسابرسان انتظار می رود که به طور صریح بیان کنند که استانداردهای استفاده شده توسط شرکت به طور عمومی پذیرفته شده است یا نه؟ </a:t>
            </a:r>
          </a:p>
          <a:p>
            <a:pPr algn="r">
              <a:lnSpc>
                <a:spcPct val="150000"/>
              </a:lnSpc>
            </a:pPr>
            <a:r>
              <a:rPr lang="fa-IR" dirty="0" smtClean="0">
                <a:solidFill>
                  <a:schemeClr val="tx1">
                    <a:lumMod val="95000"/>
                    <a:lumOff val="5000"/>
                  </a:schemeClr>
                </a:solidFill>
              </a:rPr>
              <a:t>براساس این انتظار از حسابرسان، آنها توجه خود را به سوی نهادهای تعیین کننده این استانداردها معطوف می کنند.</a:t>
            </a: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506465350"/>
              </p:ext>
            </p:extLst>
          </p:nvPr>
        </p:nvGraphicFramePr>
        <p:xfrm>
          <a:off x="782794" y="391749"/>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270</a:t>
                      </a:r>
                      <a:endParaRPr lang="en-US" dirty="0"/>
                    </a:p>
                  </a:txBody>
                  <a:tcPr/>
                </a:tc>
                <a:tc>
                  <a:txBody>
                    <a:bodyPr/>
                    <a:lstStyle/>
                    <a:p>
                      <a:pPr algn="r"/>
                      <a:r>
                        <a:rPr lang="fa-IR" dirty="0" smtClean="0"/>
                        <a:t>شماره فیش: 8</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2736984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77332" y="1284990"/>
            <a:ext cx="8596669" cy="514248"/>
          </a:xfrm>
        </p:spPr>
        <p:txBody>
          <a:bodyPr/>
          <a:lstStyle/>
          <a:p>
            <a:pPr algn="r"/>
            <a:r>
              <a:rPr lang="fa-IR" dirty="0" smtClean="0">
                <a:solidFill>
                  <a:schemeClr val="tx1">
                    <a:lumMod val="95000"/>
                    <a:lumOff val="5000"/>
                  </a:schemeClr>
                </a:solidFill>
              </a:rPr>
              <a:t>مشکلات اصول پذیرفته شده ی حسابداری چیست؟</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77332" y="2005354"/>
            <a:ext cx="8596668" cy="4852645"/>
          </a:xfrm>
        </p:spPr>
        <p:txBody>
          <a:bodyPr>
            <a:normAutofit fontScale="85000" lnSpcReduction="10000"/>
          </a:bodyPr>
          <a:lstStyle/>
          <a:p>
            <a:pPr algn="r">
              <a:lnSpc>
                <a:spcPct val="150000"/>
              </a:lnSpc>
            </a:pPr>
            <a:r>
              <a:rPr lang="fa-IR" dirty="0" smtClean="0">
                <a:solidFill>
                  <a:schemeClr val="tx1">
                    <a:lumMod val="95000"/>
                    <a:lumOff val="5000"/>
                  </a:schemeClr>
                </a:solidFill>
              </a:rPr>
              <a:t>1)اعتقاد بر این که پدیرش این اصول نسبی است و نه مطلق: زیرا تععین این که آیا این استانداردها مورد پذیرش همه قرار گرفته اند یا خیر، مشکل است. هر گونه اعتباری که استانداردهای مذکور حاصل می کنند به لحاظ الزام رعایت آنها در گزارشگری مالی است نه به دلیل ماهیت قطعی و صریح آنها.بنابراین گواهی حسابرسان متضمن این است که آیا صاحبکاران آنها استانداردهای حسابداری صادره توسط مراجع رسمی را به کار گرفته اند یا نه؟</a:t>
            </a:r>
          </a:p>
          <a:p>
            <a:pPr algn="r">
              <a:lnSpc>
                <a:spcPct val="150000"/>
              </a:lnSpc>
            </a:pPr>
            <a:r>
              <a:rPr lang="fa-IR" dirty="0" smtClean="0">
                <a:solidFill>
                  <a:schemeClr val="tx1">
                    <a:lumMod val="95000"/>
                    <a:lumOff val="5000"/>
                  </a:schemeClr>
                </a:solidFill>
              </a:rPr>
              <a:t>2)این اصول کامل نیستند:تصور حالتی که در آن تدوین کنندگان استانداردهای حسابداری، تمام شرایط قابل تصور را در تدوین استانداردها لحاظ کرده باشند، غیر ممکن است. حسابرسان برای قضاوت درباره ی کیفیت به کارگیری استانداردها توسط صاحبکاران ممکن است از چارچوب موجود در استانداردهای توصیف شده فراتر روند.</a:t>
            </a:r>
            <a:r>
              <a:rPr lang="fa-IR" dirty="0">
                <a:solidFill>
                  <a:schemeClr val="tx1">
                    <a:lumMod val="95000"/>
                    <a:lumOff val="5000"/>
                  </a:schemeClr>
                </a:solidFill>
              </a:rPr>
              <a:t> </a:t>
            </a:r>
            <a:r>
              <a:rPr lang="fa-IR" dirty="0" smtClean="0">
                <a:solidFill>
                  <a:schemeClr val="tx1">
                    <a:lumMod val="95000"/>
                    <a:lumOff val="5000"/>
                  </a:schemeClr>
                </a:solidFill>
              </a:rPr>
              <a:t>نقص در استانداردها موجب می شود تا واحدهای گزارشگر به نوآوری، به کارگیری عادات و عرف ها و رویه های جدید دست بزنند.(موتز و شرف)</a:t>
            </a:r>
          </a:p>
          <a:p>
            <a:pPr algn="r">
              <a:lnSpc>
                <a:spcPct val="150000"/>
              </a:lnSpc>
            </a:pPr>
            <a:r>
              <a:rPr lang="fa-IR" dirty="0" smtClean="0">
                <a:solidFill>
                  <a:schemeClr val="tx1">
                    <a:lumMod val="95000"/>
                    <a:lumOff val="5000"/>
                  </a:schemeClr>
                </a:solidFill>
              </a:rPr>
              <a:t>در این حالت نه شرکت می تواند از عادات و عرف دست بکشد و نه حسابرس می تواند برای چالش با مسائل نوظهور در حسابداری به استانداردهای حسابداری اتکا کنند.پس حسابرسان اولین کسانی هستند که دست به نقادی و تجزیه و تحلیل نوآوری در گزارشگری مالی می پردازند.</a:t>
            </a:r>
          </a:p>
        </p:txBody>
      </p:sp>
      <p:graphicFrame>
        <p:nvGraphicFramePr>
          <p:cNvPr id="5" name="Table 4"/>
          <p:cNvGraphicFramePr>
            <a:graphicFrameLocks noGrp="1"/>
          </p:cNvGraphicFramePr>
          <p:nvPr>
            <p:extLst>
              <p:ext uri="{D42A27DB-BD31-4B8C-83A1-F6EECF244321}">
                <p14:modId xmlns:p14="http://schemas.microsoft.com/office/powerpoint/2010/main" val="1050067249"/>
              </p:ext>
            </p:extLst>
          </p:nvPr>
        </p:nvGraphicFramePr>
        <p:xfrm>
          <a:off x="677332" y="301808"/>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271</a:t>
                      </a:r>
                      <a:endParaRPr lang="en-US" dirty="0"/>
                    </a:p>
                  </a:txBody>
                  <a:tcPr/>
                </a:tc>
                <a:tc>
                  <a:txBody>
                    <a:bodyPr/>
                    <a:lstStyle/>
                    <a:p>
                      <a:pPr algn="r"/>
                      <a:r>
                        <a:rPr lang="fa-IR" dirty="0" smtClean="0"/>
                        <a:t>شماره فیش: 9</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27591325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85798" y="1614774"/>
            <a:ext cx="8596669" cy="514248"/>
          </a:xfrm>
        </p:spPr>
        <p:txBody>
          <a:bodyPr/>
          <a:lstStyle/>
          <a:p>
            <a:pPr algn="r"/>
            <a:r>
              <a:rPr lang="fa-IR" dirty="0" smtClean="0">
                <a:solidFill>
                  <a:schemeClr val="tx1">
                    <a:lumMod val="95000"/>
                    <a:lumOff val="5000"/>
                  </a:schemeClr>
                </a:solidFill>
              </a:rPr>
              <a:t>مثالی عینی و واقعی از نقص استانداردهای حسابداری:</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85799" y="2395100"/>
            <a:ext cx="8596668" cy="4462900"/>
          </a:xfrm>
        </p:spPr>
        <p:txBody>
          <a:bodyPr/>
          <a:lstStyle/>
          <a:p>
            <a:pPr algn="r"/>
            <a:r>
              <a:rPr lang="fa-IR" dirty="0" smtClean="0">
                <a:solidFill>
                  <a:schemeClr val="tx1">
                    <a:lumMod val="95000"/>
                    <a:lumOff val="5000"/>
                  </a:schemeClr>
                </a:solidFill>
              </a:rPr>
              <a:t>استفاده از روش بهای تمام شده تاریخی برای گزارشگری مالی مثالی مناسب از نقص استنداردهای حسابداری است.</a:t>
            </a:r>
          </a:p>
          <a:p>
            <a:pPr algn="r"/>
            <a:r>
              <a:rPr lang="fa-IR" dirty="0" smtClean="0">
                <a:solidFill>
                  <a:schemeClr val="tx1">
                    <a:lumMod val="95000"/>
                    <a:lumOff val="5000"/>
                  </a:schemeClr>
                </a:solidFill>
              </a:rPr>
              <a:t>استفاده از این شیوه موجب می شود سیستم حسابداری قابلیت مربوط بودن و قابل اعتماد بودن خود را از دست دهد.</a:t>
            </a:r>
          </a:p>
          <a:p>
            <a:pPr algn="r"/>
            <a:r>
              <a:rPr lang="fa-IR" dirty="0" smtClean="0">
                <a:solidFill>
                  <a:schemeClr val="tx1">
                    <a:lumMod val="95000"/>
                    <a:lumOff val="5000"/>
                  </a:schemeClr>
                </a:solidFill>
              </a:rPr>
              <a:t>نظرات مختلفی درباره ی استفاده از این شیوه برای گزارشگری وجود دارد:</a:t>
            </a:r>
          </a:p>
          <a:p>
            <a:pPr algn="r"/>
            <a:r>
              <a:rPr lang="fa-IR" dirty="0" smtClean="0">
                <a:solidFill>
                  <a:schemeClr val="tx1">
                    <a:lumMod val="95000"/>
                    <a:lumOff val="5000"/>
                  </a:schemeClr>
                </a:solidFill>
              </a:rPr>
              <a:t>1)نظر تایلی:او معتقد است این نوع از سیستم حسابداری دارای تضاد درونی است.</a:t>
            </a:r>
          </a:p>
          <a:p>
            <a:pPr algn="r"/>
            <a:r>
              <a:rPr lang="fa-IR" dirty="0" smtClean="0">
                <a:solidFill>
                  <a:schemeClr val="tx1">
                    <a:lumMod val="95000"/>
                    <a:lumOff val="5000"/>
                  </a:schemeClr>
                </a:solidFill>
              </a:rPr>
              <a:t>2)استرلینگ: معتقد است این شیوه قابلیت مربوط بودن اطلاعات را کاملا زیر سوال می برد.</a:t>
            </a:r>
          </a:p>
          <a:p>
            <a:pPr algn="r"/>
            <a:r>
              <a:rPr lang="fa-IR" dirty="0" smtClean="0">
                <a:solidFill>
                  <a:schemeClr val="tx1">
                    <a:lumMod val="95000"/>
                    <a:lumOff val="5000"/>
                  </a:schemeClr>
                </a:solidFill>
              </a:rPr>
              <a:t>3) مک مونیس: به تضاد و غیر منطقی بودن سیستم بهای تمام شده ی تاریخی و عدم قابلیت آن در انعکاس واقعیت های اقتصادی اشاره می کند.</a:t>
            </a:r>
          </a:p>
          <a:p>
            <a:pPr algn="r"/>
            <a:r>
              <a:rPr lang="fa-IR" dirty="0" smtClean="0">
                <a:solidFill>
                  <a:schemeClr val="tx1">
                    <a:lumMod val="95000"/>
                    <a:lumOff val="5000"/>
                  </a:schemeClr>
                </a:solidFill>
              </a:rPr>
              <a:t>در کل می توان گفت سیستم موجود به خاطر فقدان ویژگی های مربوط بودن و قابل اعتماد بودن با انتقاد شدیدی مواجه است.</a:t>
            </a:r>
          </a:p>
        </p:txBody>
      </p:sp>
      <p:graphicFrame>
        <p:nvGraphicFramePr>
          <p:cNvPr id="5" name="Table 4"/>
          <p:cNvGraphicFramePr>
            <a:graphicFrameLocks noGrp="1"/>
          </p:cNvGraphicFramePr>
          <p:nvPr>
            <p:extLst>
              <p:ext uri="{D42A27DB-BD31-4B8C-83A1-F6EECF244321}">
                <p14:modId xmlns:p14="http://schemas.microsoft.com/office/powerpoint/2010/main" val="2395919467"/>
              </p:ext>
            </p:extLst>
          </p:nvPr>
        </p:nvGraphicFramePr>
        <p:xfrm>
          <a:off x="857745" y="436719"/>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272</a:t>
                      </a:r>
                      <a:endParaRPr lang="en-US" dirty="0"/>
                    </a:p>
                  </a:txBody>
                  <a:tcPr/>
                </a:tc>
                <a:tc>
                  <a:txBody>
                    <a:bodyPr/>
                    <a:lstStyle/>
                    <a:p>
                      <a:pPr algn="r"/>
                      <a:r>
                        <a:rPr lang="fa-IR" dirty="0" smtClean="0"/>
                        <a:t>شماره فیش: 10</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10309446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85798" y="1644755"/>
            <a:ext cx="8596669" cy="514248"/>
          </a:xfrm>
        </p:spPr>
        <p:txBody>
          <a:bodyPr/>
          <a:lstStyle/>
          <a:p>
            <a:pPr algn="r"/>
            <a:r>
              <a:rPr lang="fa-IR" dirty="0" smtClean="0">
                <a:solidFill>
                  <a:schemeClr val="tx1">
                    <a:lumMod val="95000"/>
                    <a:lumOff val="5000"/>
                  </a:schemeClr>
                </a:solidFill>
              </a:rPr>
              <a:t>دیگر مسئولیت حسابرسان(کفایت افشا):</a:t>
            </a:r>
            <a:endParaRPr lang="en-US" dirty="0">
              <a:solidFill>
                <a:schemeClr val="tx1">
                  <a:lumMod val="95000"/>
                  <a:lumOff val="5000"/>
                </a:schemeClr>
              </a:solidFill>
            </a:endParaRPr>
          </a:p>
        </p:txBody>
      </p:sp>
      <p:sp>
        <p:nvSpPr>
          <p:cNvPr id="4" name="Text Placeholder 3"/>
          <p:cNvSpPr>
            <a:spLocks noGrp="1"/>
          </p:cNvSpPr>
          <p:nvPr>
            <p:ph type="body" idx="1"/>
          </p:nvPr>
        </p:nvSpPr>
        <p:spPr>
          <a:xfrm>
            <a:off x="677335" y="2379692"/>
            <a:ext cx="8596668" cy="4478308"/>
          </a:xfrm>
        </p:spPr>
        <p:txBody>
          <a:bodyPr/>
          <a:lstStyle/>
          <a:p>
            <a:pPr algn="r"/>
            <a:r>
              <a:rPr lang="fa-IR" dirty="0" smtClean="0">
                <a:solidFill>
                  <a:schemeClr val="tx1">
                    <a:lumMod val="95000"/>
                    <a:lumOff val="5000"/>
                  </a:schemeClr>
                </a:solidFill>
              </a:rPr>
              <a:t>افشای اطلاعات در صورت های مالی منطقا کافی است مگر این که خلاف آن ثابت شود</a:t>
            </a:r>
            <a:r>
              <a:rPr lang="en-US" dirty="0" smtClean="0">
                <a:solidFill>
                  <a:schemeClr val="tx1">
                    <a:lumMod val="95000"/>
                    <a:lumOff val="5000"/>
                  </a:schemeClr>
                </a:solidFill>
              </a:rPr>
              <a:t> .(AICPA)</a:t>
            </a:r>
            <a:endParaRPr lang="fa-IR" dirty="0">
              <a:solidFill>
                <a:schemeClr val="tx1">
                  <a:lumMod val="95000"/>
                  <a:lumOff val="5000"/>
                </a:schemeClr>
              </a:solidFill>
            </a:endParaRPr>
          </a:p>
          <a:p>
            <a:pPr algn="r"/>
            <a:r>
              <a:rPr lang="fa-IR" dirty="0" smtClean="0">
                <a:solidFill>
                  <a:schemeClr val="tx1">
                    <a:lumMod val="95000"/>
                    <a:lumOff val="5000"/>
                  </a:schemeClr>
                </a:solidFill>
              </a:rPr>
              <a:t>حسابرس علاوه بر آنکه ملزم می باشد به بررسی مطابقت صورت های مالی با استانداردهای پذیرفته شده ی حسابداری بپردازد وظیفه ی دیگری هم تحت عنوان کفایت افشا را بر عهده دارد.</a:t>
            </a:r>
          </a:p>
          <a:p>
            <a:pPr algn="r"/>
            <a:r>
              <a:rPr lang="fa-IR" dirty="0" smtClean="0">
                <a:solidFill>
                  <a:schemeClr val="tx1">
                    <a:lumMod val="95000"/>
                    <a:lumOff val="5000"/>
                  </a:schemeClr>
                </a:solidFill>
              </a:rPr>
              <a:t>موتز و شرف خاطر نشان کرده اند که موضوع افشای کافی به دو موضوع برمی گردد:</a:t>
            </a:r>
          </a:p>
          <a:p>
            <a:pPr algn="r"/>
            <a:r>
              <a:rPr lang="fa-IR" dirty="0" smtClean="0">
                <a:solidFill>
                  <a:schemeClr val="tx1">
                    <a:lumMod val="95000"/>
                    <a:lumOff val="5000"/>
                  </a:schemeClr>
                </a:solidFill>
              </a:rPr>
              <a:t>1)جزییات افشا: حسابرس باید اطلاعات مندرج در صورت های مالی را بررسی کند تا اطمینان یابد آیا نتایجی که خواننده از آن حاصل میکند مطابق با شرایط حاکم بر فعالیت تجاری شرکت است یا نه؟</a:t>
            </a:r>
          </a:p>
          <a:p>
            <a:pPr algn="r"/>
            <a:r>
              <a:rPr lang="fa-IR" dirty="0" smtClean="0">
                <a:solidFill>
                  <a:schemeClr val="tx1">
                    <a:lumMod val="95000"/>
                    <a:lumOff val="5000"/>
                  </a:schemeClr>
                </a:solidFill>
              </a:rPr>
              <a:t>اما موضوعی که در این جا طرح می شود این است که به دلیل غیاب شناخت کامل در مورد تصمیمات استفاده کنندگان و تجزیه و تحلیل مسائل شناخت مشکل است.و این تفسیر کافی بودن یا نبودن افشای اطلاعات را مشکل می کند.</a:t>
            </a:r>
            <a:endParaRPr lang="en-US" dirty="0">
              <a:solidFill>
                <a:schemeClr val="tx1">
                  <a:lumMod val="95000"/>
                  <a:lumOff val="5000"/>
                </a:scheme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477804424"/>
              </p:ext>
            </p:extLst>
          </p:nvPr>
        </p:nvGraphicFramePr>
        <p:xfrm>
          <a:off x="812775" y="466699"/>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273</a:t>
                      </a:r>
                      <a:endParaRPr lang="en-US" dirty="0"/>
                    </a:p>
                  </a:txBody>
                  <a:tcPr/>
                </a:tc>
                <a:tc>
                  <a:txBody>
                    <a:bodyPr/>
                    <a:lstStyle/>
                    <a:p>
                      <a:pPr algn="r"/>
                      <a:r>
                        <a:rPr lang="fa-IR" dirty="0" smtClean="0"/>
                        <a:t>شماره فیش: 11</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689629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768839"/>
            <a:ext cx="8596668" cy="4841823"/>
          </a:xfrm>
        </p:spPr>
        <p:txBody>
          <a:bodyPr>
            <a:normAutofit/>
          </a:bodyPr>
          <a:lstStyle/>
          <a:p>
            <a:pPr algn="r"/>
            <a:r>
              <a:rPr lang="fa-IR" sz="1800" dirty="0" smtClean="0">
                <a:solidFill>
                  <a:schemeClr val="tx1">
                    <a:lumMod val="95000"/>
                    <a:lumOff val="5000"/>
                  </a:schemeClr>
                </a:solidFill>
              </a:rPr>
              <a:t>2) دامنه ی افشا: دامنه ی افشا موضوعی است قضاوتی یعنی هر فردی بنا به نیاز خود میزان افشا اطلاعات توسط یک واحد تجاری را می سنجد.</a:t>
            </a:r>
          </a:p>
          <a:p>
            <a:pPr algn="r"/>
            <a:r>
              <a:rPr lang="fa-IR" sz="1800" dirty="0" smtClean="0">
                <a:solidFill>
                  <a:schemeClr val="tx1">
                    <a:lumMod val="95000"/>
                    <a:lumOff val="5000"/>
                  </a:schemeClr>
                </a:solidFill>
              </a:rPr>
              <a:t>به طور خاص، مقررات حاکم بر شرکت ها، محتوا و شکل صورت های مالی حسابرسی شده را مشخص می کند. با این حال، ممکن است ضوابط جداگانه ای نیز به منظور تحقق کیفیت گزارشگری، افشای اضافی را الزامی کند.</a:t>
            </a:r>
          </a:p>
          <a:p>
            <a:pPr algn="r"/>
            <a:r>
              <a:rPr lang="fa-IR" sz="1800" dirty="0" smtClean="0">
                <a:solidFill>
                  <a:schemeClr val="tx1">
                    <a:lumMod val="95000"/>
                    <a:lumOff val="5000"/>
                  </a:schemeClr>
                </a:solidFill>
              </a:rPr>
              <a:t>بنابراین، میتوان وظایف حسابرس در مورد دامنه ی افشای اطلاعات را به شکل زیر شرح داد:</a:t>
            </a:r>
          </a:p>
          <a:p>
            <a:pPr algn="r"/>
            <a:r>
              <a:rPr lang="fa-IR" sz="1800" dirty="0" smtClean="0">
                <a:solidFill>
                  <a:schemeClr val="tx1">
                    <a:lumMod val="95000"/>
                    <a:lumOff val="5000"/>
                  </a:schemeClr>
                </a:solidFill>
              </a:rPr>
              <a:t>1)حسابرس  وظیفه دارد نیاز به گزارشگری اطلاعات اضافی(بیش از آنچه که قوانین تجویز کرده اند) را مورد بررسی قرار دهد.</a:t>
            </a:r>
          </a:p>
          <a:p>
            <a:pPr algn="r"/>
            <a:r>
              <a:rPr lang="fa-IR" sz="1800" dirty="0" smtClean="0">
                <a:solidFill>
                  <a:schemeClr val="tx1">
                    <a:lumMod val="95000"/>
                    <a:lumOff val="5000"/>
                  </a:schemeClr>
                </a:solidFill>
              </a:rPr>
              <a:t>2)وظیفه ی دیگر حسابرس در مورد دامنه ی افشای اطلاعات این است که وی باید حساسیت و محرمانه بودن اطلاعات اضافی ارائه شده در صورت های مالی به سهامداران و سایر افراد برون سازمانی مورد بررسی قرار دهد.</a:t>
            </a:r>
          </a:p>
          <a:p>
            <a:pPr algn="r"/>
            <a:r>
              <a:rPr lang="fa-IR" sz="1800" dirty="0" smtClean="0">
                <a:solidFill>
                  <a:schemeClr val="tx1">
                    <a:lumMod val="95000"/>
                    <a:lumOff val="5000"/>
                  </a:schemeClr>
                </a:solidFill>
              </a:rPr>
              <a:t>3)فزونی منافع بر مخارج را در مورد افشای این گونه اطلاعات در نظر داشته باشد.</a:t>
            </a:r>
          </a:p>
          <a:p>
            <a:pPr algn="r"/>
            <a:endParaRPr lang="en-US" sz="1800" dirty="0">
              <a:solidFill>
                <a:schemeClr val="tx1">
                  <a:lumMod val="95000"/>
                  <a:lumOff val="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15204722"/>
              </p:ext>
            </p:extLst>
          </p:nvPr>
        </p:nvGraphicFramePr>
        <p:xfrm>
          <a:off x="827765" y="391748"/>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274</a:t>
                      </a:r>
                      <a:endParaRPr lang="en-US" dirty="0"/>
                    </a:p>
                  </a:txBody>
                  <a:tcPr/>
                </a:tc>
                <a:tc>
                  <a:txBody>
                    <a:bodyPr/>
                    <a:lstStyle/>
                    <a:p>
                      <a:pPr algn="r"/>
                      <a:r>
                        <a:rPr lang="fa-IR" dirty="0" smtClean="0"/>
                        <a:t>شماره فیش: 12</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36078352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274164"/>
            <a:ext cx="8596668" cy="5426439"/>
          </a:xfrm>
        </p:spPr>
        <p:txBody>
          <a:bodyPr>
            <a:normAutofit/>
          </a:bodyPr>
          <a:lstStyle/>
          <a:p>
            <a:pPr algn="r">
              <a:lnSpc>
                <a:spcPct val="200000"/>
              </a:lnSpc>
            </a:pPr>
            <a:r>
              <a:rPr lang="fa-IR" sz="1800" dirty="0" smtClean="0">
                <a:solidFill>
                  <a:schemeClr val="tx1">
                    <a:lumMod val="95000"/>
                    <a:lumOff val="5000"/>
                  </a:schemeClr>
                </a:solidFill>
              </a:rPr>
              <a:t>حسابرس به منظور قضاوت درباره ی کفایت افشا باید استفاده کنندگان گزارش های مالی را مد نظر قرار دهد. </a:t>
            </a:r>
          </a:p>
          <a:p>
            <a:pPr algn="r">
              <a:lnSpc>
                <a:spcPct val="200000"/>
              </a:lnSpc>
            </a:pPr>
            <a:r>
              <a:rPr lang="fa-IR" sz="1800" dirty="0" smtClean="0">
                <a:solidFill>
                  <a:schemeClr val="tx1">
                    <a:lumMod val="95000"/>
                    <a:lumOff val="5000"/>
                  </a:schemeClr>
                </a:solidFill>
              </a:rPr>
              <a:t>موتز و شرف معتقدند، استفاده کنندگان گزارش های مالی به طور روزافزون در مورد مسائل حسابداری دانش و مهارت کسب می کنند. سطح دانش حسابداری استفاده کنندگان از صورت خای مالی یکی از مسائلی است که در قضاوت حسابرس نسبت به کفایت افشا اطلاعات اثر گذار می باشد.به عبارتی دیگر، قضاوت حسابرس در مورد کیفیت اطلاعات حسابرسی شده به سطح درک و فهم استفاده کنندگان نیز بستگی دارد.</a:t>
            </a:r>
            <a:endParaRPr lang="en-US" sz="1800" dirty="0">
              <a:solidFill>
                <a:schemeClr val="tx1">
                  <a:lumMod val="95000"/>
                  <a:lumOff val="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184637361"/>
              </p:ext>
            </p:extLst>
          </p:nvPr>
        </p:nvGraphicFramePr>
        <p:xfrm>
          <a:off x="677335" y="166896"/>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275</a:t>
                      </a:r>
                      <a:endParaRPr lang="en-US" dirty="0"/>
                    </a:p>
                  </a:txBody>
                  <a:tcPr/>
                </a:tc>
                <a:tc>
                  <a:txBody>
                    <a:bodyPr/>
                    <a:lstStyle/>
                    <a:p>
                      <a:pPr algn="r"/>
                      <a:r>
                        <a:rPr lang="fa-IR" dirty="0" smtClean="0"/>
                        <a:t>شماره فیش: 13</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38490325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229193"/>
            <a:ext cx="8596668" cy="5516381"/>
          </a:xfrm>
        </p:spPr>
        <p:txBody>
          <a:bodyPr>
            <a:normAutofit/>
          </a:bodyPr>
          <a:lstStyle/>
          <a:p>
            <a:pPr algn="r"/>
            <a:r>
              <a:rPr lang="fa-IR" sz="1800" dirty="0" smtClean="0"/>
              <a:t>مسئله بنیادین حسابرسی چیست؟</a:t>
            </a:r>
          </a:p>
          <a:p>
            <a:pPr algn="r">
              <a:lnSpc>
                <a:spcPct val="200000"/>
              </a:lnSpc>
            </a:pPr>
            <a:r>
              <a:rPr lang="fa-IR" sz="1800" dirty="0" smtClean="0">
                <a:solidFill>
                  <a:schemeClr val="tx1">
                    <a:lumMod val="95000"/>
                    <a:lumOff val="5000"/>
                  </a:schemeClr>
                </a:solidFill>
              </a:rPr>
              <a:t>سیستم مرسوم گزارشگری در حال حاضر، از یک مدل حسابداری در قالب تخصیص بهای تمام شده ی تاریخی استفاده می کند که ذاتا با ارائه صادقانه ی جنبه های برگزیده ی فعالیت های تجاری شرکت در تضاد است.</a:t>
            </a:r>
          </a:p>
          <a:p>
            <a:pPr algn="r">
              <a:lnSpc>
                <a:spcPct val="200000"/>
              </a:lnSpc>
            </a:pPr>
            <a:r>
              <a:rPr lang="fa-IR" sz="1800" dirty="0" smtClean="0">
                <a:solidFill>
                  <a:schemeClr val="tx1">
                    <a:lumMod val="95000"/>
                    <a:lumOff val="5000"/>
                  </a:schemeClr>
                </a:solidFill>
              </a:rPr>
              <a:t>مسئله اصلی حسابرسی این است که بهای تمام شده ی تاریخی به عنوان یک اصل مورد استفاده در حسابداری یک سد و مانع برای پاسخ گویی مدیریت است.</a:t>
            </a:r>
            <a:endParaRPr lang="en-US" sz="1800" dirty="0">
              <a:solidFill>
                <a:schemeClr val="tx1">
                  <a:lumMod val="95000"/>
                  <a:lumOff val="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61840285"/>
              </p:ext>
            </p:extLst>
          </p:nvPr>
        </p:nvGraphicFramePr>
        <p:xfrm>
          <a:off x="677335" y="301808"/>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275</a:t>
                      </a:r>
                      <a:endParaRPr lang="en-US" dirty="0"/>
                    </a:p>
                  </a:txBody>
                  <a:tcPr/>
                </a:tc>
                <a:tc>
                  <a:txBody>
                    <a:bodyPr/>
                    <a:lstStyle/>
                    <a:p>
                      <a:pPr algn="r"/>
                      <a:r>
                        <a:rPr lang="fa-IR" dirty="0" smtClean="0"/>
                        <a:t>شماره فیش: 14</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32140722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154243"/>
            <a:ext cx="8596668" cy="5591331"/>
          </a:xfrm>
        </p:spPr>
        <p:txBody>
          <a:bodyPr>
            <a:normAutofit/>
          </a:bodyPr>
          <a:lstStyle/>
          <a:p>
            <a:pPr algn="r"/>
            <a:r>
              <a:rPr lang="fa-IR" sz="1800" dirty="0" smtClean="0">
                <a:solidFill>
                  <a:schemeClr val="tx1">
                    <a:lumMod val="95000"/>
                    <a:lumOff val="5000"/>
                  </a:schemeClr>
                </a:solidFill>
              </a:rPr>
              <a:t>ماهیت پدیده های قابل گزارش و قابل حسابرسی:</a:t>
            </a:r>
          </a:p>
          <a:p>
            <a:pPr algn="r"/>
            <a:r>
              <a:rPr lang="fa-IR" sz="1800" dirty="0" smtClean="0">
                <a:solidFill>
                  <a:schemeClr val="tx1">
                    <a:lumMod val="95000"/>
                    <a:lumOff val="5000"/>
                  </a:schemeClr>
                </a:solidFill>
              </a:rPr>
              <a:t>اصولا در حسابداری از نظر ماهیت با دو نوع رویداد مواجه هستیم:</a:t>
            </a:r>
          </a:p>
          <a:p>
            <a:pPr algn="r"/>
            <a:r>
              <a:rPr lang="fa-IR" sz="1800" dirty="0" smtClean="0">
                <a:solidFill>
                  <a:schemeClr val="tx1">
                    <a:lumMod val="95000"/>
                    <a:lumOff val="5000"/>
                  </a:schemeClr>
                </a:solidFill>
              </a:rPr>
              <a:t>1)آن بخش از رویدادها و اثرات که جنبه ی فیزیکی دارند، در این بخش کار حسابرس نیز آسان تر است، چراکه او با واقعیت های تجربی و فیزیکی روبروست و می تواند راحت تر به جمع آوری شواهد دست بزند. مثل بحث خرید و فروش.</a:t>
            </a:r>
          </a:p>
          <a:p>
            <a:pPr algn="r"/>
            <a:r>
              <a:rPr lang="fa-IR" sz="1800" dirty="0" smtClean="0">
                <a:solidFill>
                  <a:schemeClr val="tx1">
                    <a:lumMod val="95000"/>
                    <a:lumOff val="5000"/>
                  </a:schemeClr>
                </a:solidFill>
              </a:rPr>
              <a:t>2)آن بخش از رویدادها که جنبه ی فیزیکی ندارند و یا از درجه فیزیکی بودن کمتری برخوردارند.مثل بدهی ها و حقوق صاحبان سهام.</a:t>
            </a:r>
          </a:p>
          <a:p>
            <a:pPr algn="r"/>
            <a:r>
              <a:rPr lang="fa-IR" sz="1800" dirty="0" smtClean="0">
                <a:solidFill>
                  <a:schemeClr val="tx1">
                    <a:lumMod val="95000"/>
                    <a:lumOff val="5000"/>
                  </a:schemeClr>
                </a:solidFill>
              </a:rPr>
              <a:t>(متسزیچ) نیز در این باره بیان میدارد که حسابداری علاوه بر واقعیت های فیزیکی با واقعیت های اجتماعی نیز روبروست. پس حسابرس نیز ناگزیر است هم به تایید و گواهی ارائه مسائل تجربی و هم به تایید آن رویدادهایی بپردازد که سهولت کمتری برای آزمون تجربی دارند.</a:t>
            </a:r>
          </a:p>
          <a:p>
            <a:pPr algn="r"/>
            <a:r>
              <a:rPr lang="fa-IR" sz="1800" dirty="0" smtClean="0">
                <a:solidFill>
                  <a:schemeClr val="tx1">
                    <a:lumMod val="95000"/>
                    <a:lumOff val="5000"/>
                  </a:schemeClr>
                </a:solidFill>
              </a:rPr>
              <a:t>مثال:یکی از وظایف حسابرس تایید سود دوره می باشد. در ظاهر سود تشکیل شده از یکسری معاملات قابل آزمون و تجربی است ولی محاسبات آن بر اساس اعمال روش های اختیاری از سوی حسابداران است.</a:t>
            </a:r>
          </a:p>
          <a:p>
            <a:pPr algn="r"/>
            <a:endParaRPr lang="en-US" sz="1800" dirty="0">
              <a:solidFill>
                <a:schemeClr val="tx1">
                  <a:lumMod val="95000"/>
                  <a:lumOff val="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178375635"/>
              </p:ext>
            </p:extLst>
          </p:nvPr>
        </p:nvGraphicFramePr>
        <p:xfrm>
          <a:off x="677335" y="226857"/>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276</a:t>
                      </a:r>
                      <a:endParaRPr lang="en-US" dirty="0"/>
                    </a:p>
                  </a:txBody>
                  <a:tcPr/>
                </a:tc>
                <a:tc>
                  <a:txBody>
                    <a:bodyPr/>
                    <a:lstStyle/>
                    <a:p>
                      <a:pPr algn="r"/>
                      <a:r>
                        <a:rPr lang="fa-IR" dirty="0" smtClean="0"/>
                        <a:t>شماره فیش: 15</a:t>
                      </a:r>
                      <a:endParaRPr lang="en-US" dirty="0"/>
                    </a:p>
                  </a:txBody>
                  <a:tcPr/>
                </a:tc>
                <a:tc>
                  <a:txBody>
                    <a:bodyPr/>
                    <a:lstStyle/>
                    <a:p>
                      <a:pPr algn="r"/>
                      <a:r>
                        <a:rPr lang="fa-IR" dirty="0" smtClean="0"/>
                        <a:t>فلسفه حسابرسی</a:t>
                      </a:r>
                      <a:endParaRPr lang="en-US" dirty="0"/>
                    </a:p>
                  </a:txBody>
                  <a:tcPr/>
                </a:tc>
              </a:tr>
            </a:tbl>
          </a:graphicData>
        </a:graphic>
      </p:graphicFrame>
    </p:spTree>
    <p:extLst>
      <p:ext uri="{BB962C8B-B14F-4D97-AF65-F5344CB8AC3E}">
        <p14:creationId xmlns:p14="http://schemas.microsoft.com/office/powerpoint/2010/main" val="41803140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7335" y="1124261"/>
            <a:ext cx="8596668" cy="5591331"/>
          </a:xfrm>
        </p:spPr>
        <p:txBody>
          <a:bodyPr/>
          <a:lstStyle/>
          <a:p>
            <a:pPr algn="r"/>
            <a:r>
              <a:rPr lang="fa-IR" sz="1600" dirty="0" smtClean="0">
                <a:solidFill>
                  <a:schemeClr val="tx1">
                    <a:lumMod val="95000"/>
                    <a:lumOff val="5000"/>
                  </a:schemeClr>
                </a:solidFill>
              </a:rPr>
              <a:t>هدف از ارائه این فصل این بود که از طریق یک پرسش تحت این عنوان که «آیا ارائه ی منصفانه در حسابرسی مانند ارائه ی منصفانه در فیزیک است؟»</a:t>
            </a:r>
          </a:p>
          <a:p>
            <a:pPr algn="r"/>
            <a:r>
              <a:rPr lang="fa-IR" sz="1600" dirty="0" smtClean="0">
                <a:solidFill>
                  <a:schemeClr val="tx1">
                    <a:lumMod val="95000"/>
                    <a:lumOff val="5000"/>
                  </a:schemeClr>
                </a:solidFill>
              </a:rPr>
              <a:t>پاسخ به این سوال می تواند موجب شود که ادعای حسابرسان در مورد این که حسابرسی یک علم است را بپذیریم یا رد کنیم.(هدف از ارائه کتاب)</a:t>
            </a:r>
          </a:p>
          <a:p>
            <a:pPr algn="r"/>
            <a:r>
              <a:rPr lang="fa-IR" sz="1600" dirty="0" smtClean="0">
                <a:solidFill>
                  <a:schemeClr val="tx1">
                    <a:lumMod val="95000"/>
                    <a:lumOff val="5000"/>
                  </a:schemeClr>
                </a:solidFill>
              </a:rPr>
              <a:t>پاسخ به این ادعا را (گری گوری) بیان می کند:</a:t>
            </a:r>
          </a:p>
          <a:p>
            <a:pPr algn="r"/>
            <a:endParaRPr lang="fa-IR" dirty="0" smtClean="0">
              <a:solidFill>
                <a:schemeClr val="tx1">
                  <a:lumMod val="95000"/>
                  <a:lumOff val="5000"/>
                </a:schemeClr>
              </a:solidFill>
            </a:endParaRPr>
          </a:p>
          <a:p>
            <a:pPr algn="r"/>
            <a:endParaRPr lang="fa-IR" dirty="0" smtClean="0">
              <a:solidFill>
                <a:schemeClr val="tx1">
                  <a:lumMod val="95000"/>
                  <a:lumOff val="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942541671"/>
              </p:ext>
            </p:extLst>
          </p:nvPr>
        </p:nvGraphicFramePr>
        <p:xfrm>
          <a:off x="677335" y="271828"/>
          <a:ext cx="8151318" cy="674557"/>
        </p:xfrm>
        <a:graphic>
          <a:graphicData uri="http://schemas.openxmlformats.org/drawingml/2006/table">
            <a:tbl>
              <a:tblPr firstRow="1" bandRow="1">
                <a:tableStyleId>{5C22544A-7EE6-4342-B048-85BDC9FD1C3A}</a:tableStyleId>
              </a:tblPr>
              <a:tblGrid>
                <a:gridCol w="2717106"/>
                <a:gridCol w="2717106"/>
                <a:gridCol w="2717106"/>
              </a:tblGrid>
              <a:tr h="674557">
                <a:tc>
                  <a:txBody>
                    <a:bodyPr/>
                    <a:lstStyle/>
                    <a:p>
                      <a:pPr algn="r"/>
                      <a:r>
                        <a:rPr lang="fa-IR" dirty="0" smtClean="0"/>
                        <a:t>شماره صفحه : 277</a:t>
                      </a:r>
                      <a:endParaRPr lang="en-US" dirty="0"/>
                    </a:p>
                  </a:txBody>
                  <a:tcPr/>
                </a:tc>
                <a:tc>
                  <a:txBody>
                    <a:bodyPr/>
                    <a:lstStyle/>
                    <a:p>
                      <a:pPr algn="r"/>
                      <a:r>
                        <a:rPr lang="fa-IR" dirty="0" smtClean="0"/>
                        <a:t>شماره فیش: 16</a:t>
                      </a:r>
                      <a:endParaRPr lang="en-US" dirty="0"/>
                    </a:p>
                  </a:txBody>
                  <a:tcPr/>
                </a:tc>
                <a:tc>
                  <a:txBody>
                    <a:bodyPr/>
                    <a:lstStyle/>
                    <a:p>
                      <a:pPr algn="r"/>
                      <a:r>
                        <a:rPr lang="fa-IR" dirty="0" smtClean="0"/>
                        <a:t>فلسفه حسابرسی</a:t>
                      </a:r>
                      <a:endParaRPr lang="en-US" dirty="0"/>
                    </a:p>
                  </a:txBody>
                  <a:tcPr/>
                </a:tc>
              </a:tr>
            </a:tbl>
          </a:graphicData>
        </a:graphic>
      </p:graphicFrame>
      <p:sp>
        <p:nvSpPr>
          <p:cNvPr id="8" name="Rounded Rectangle 7"/>
          <p:cNvSpPr/>
          <p:nvPr/>
        </p:nvSpPr>
        <p:spPr>
          <a:xfrm>
            <a:off x="1274164" y="2938072"/>
            <a:ext cx="7719934" cy="3919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dirty="0" smtClean="0"/>
              <a:t>او بیان می کند دانشمندان پدیده های عالم واقعی را که قابل دیدن نیستند، تجربه می کنند و واقعیت ها را از طریق بحث درباره ی آنها پدیدار می کنند.وی بیان می کند که فیزیک به عنوان ابزاری جهت مشاهده ی پدیده های واقعی است.اما برای ارائه معنی پدیده هایی که توسط فیزیکدان ها مورد بحث قرار می گیرد، به یک زبان مشترک نیاز است.به نظر میرسد این ایده ها بسیار مشابه مسائل کلی است که حسابداران و حسابرسان شرکت ها نیز با آن مواجه هستند.حسابداری و حسابرسی ابزاری است که درباره ی پدیده های اقتصادی شرکت که توسط سهامداران و سایر افراد برون سازمانی قابل رویت نیست، بحث می کنند. اما برای بحث نیاز به یک زبان مشترک است. حسابداری همان زبان مشترک است و حسابرسی ابزاری برای اعتباردهی پیام ها و معانی آن می باشد.</a:t>
            </a:r>
            <a:endParaRPr lang="en-US" dirty="0"/>
          </a:p>
        </p:txBody>
      </p:sp>
    </p:spTree>
    <p:extLst>
      <p:ext uri="{BB962C8B-B14F-4D97-AF65-F5344CB8AC3E}">
        <p14:creationId xmlns:p14="http://schemas.microsoft.com/office/powerpoint/2010/main" val="340472771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244</TotalTime>
  <Words>2385</Words>
  <Application>Microsoft Office PowerPoint</Application>
  <PresentationFormat>Custom</PresentationFormat>
  <Paragraphs>135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بنام خدا</vt:lpstr>
      <vt:lpstr>فصل 11 فلسفه حسابرسی: ارائه ی منصفانه( گواهی کیفیت صورت های مالی)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Zeytoon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ارائه ی منصفانه( گواهی کیفیت صورت های مالی) استاد:دکتر آقایی دانشجو: پریسا دیده بان</dc:title>
  <dc:creator>Admin</dc:creator>
  <cp:lastModifiedBy>Windows User</cp:lastModifiedBy>
  <cp:revision>30</cp:revision>
  <dcterms:created xsi:type="dcterms:W3CDTF">2015-11-21T19:54:19Z</dcterms:created>
  <dcterms:modified xsi:type="dcterms:W3CDTF">2020-05-23T04:34:29Z</dcterms:modified>
</cp:coreProperties>
</file>