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7" r:id="rId2"/>
    <p:sldId id="256" r:id="rId3"/>
    <p:sldId id="259" r:id="rId4"/>
    <p:sldId id="260" r:id="rId5"/>
    <p:sldId id="258" r:id="rId6"/>
    <p:sldId id="261" r:id="rId7"/>
    <p:sldId id="262" r:id="rId8"/>
    <p:sldId id="263" r:id="rId9"/>
    <p:sldId id="264" r:id="rId10"/>
    <p:sldId id="266" r:id="rId11"/>
    <p:sldId id="26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28E71FDD-3A2D-491E-AD3D-F49BC4F21102}" type="datetimeFigureOut">
              <a:rPr lang="en-US" smtClean="0"/>
              <a:t>5/29/2020</a:t>
            </a:fld>
            <a:endParaRPr lang="en-US"/>
          </a:p>
        </p:txBody>
      </p:sp>
      <p:sp>
        <p:nvSpPr>
          <p:cNvPr id="16" name="Slide Number Placeholder 15"/>
          <p:cNvSpPr>
            <a:spLocks noGrp="1"/>
          </p:cNvSpPr>
          <p:nvPr>
            <p:ph type="sldNum" sz="quarter" idx="11"/>
          </p:nvPr>
        </p:nvSpPr>
        <p:spPr/>
        <p:txBody>
          <a:bodyPr/>
          <a:lstStyle/>
          <a:p>
            <a:fld id="{FA9BF652-261E-4E30-A98F-F613D6D42CAB}"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28E71FDD-3A2D-491E-AD3D-F49BC4F21102}" type="datetimeFigureOut">
              <a:rPr lang="en-US" smtClean="0"/>
              <a:t>5/29/2020</a:t>
            </a:fld>
            <a:endParaRPr lang="en-US"/>
          </a:p>
        </p:txBody>
      </p:sp>
      <p:sp>
        <p:nvSpPr>
          <p:cNvPr id="15" name="Slide Number Placeholder 14"/>
          <p:cNvSpPr>
            <a:spLocks noGrp="1"/>
          </p:cNvSpPr>
          <p:nvPr>
            <p:ph type="sldNum" sz="quarter" idx="11"/>
          </p:nvPr>
        </p:nvSpPr>
        <p:spPr/>
        <p:txBody>
          <a:bodyPr/>
          <a:lstStyle/>
          <a:p>
            <a:fld id="{FA9BF652-261E-4E30-A98F-F613D6D42CAB}"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28E71FDD-3A2D-491E-AD3D-F49BC4F21102}" type="datetimeFigureOut">
              <a:rPr lang="en-US" smtClean="0"/>
              <a:t>5/29/2020</a:t>
            </a:fld>
            <a:endParaRPr lang="en-US"/>
          </a:p>
        </p:txBody>
      </p:sp>
      <p:sp>
        <p:nvSpPr>
          <p:cNvPr id="13" name="Slide Number Placeholder 12"/>
          <p:cNvSpPr>
            <a:spLocks noGrp="1"/>
          </p:cNvSpPr>
          <p:nvPr>
            <p:ph type="sldNum" sz="quarter" idx="11"/>
          </p:nvPr>
        </p:nvSpPr>
        <p:spPr/>
        <p:txBody>
          <a:bodyPr/>
          <a:lstStyle/>
          <a:p>
            <a:fld id="{FA9BF652-261E-4E30-A98F-F613D6D42CAB}"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28E71FDD-3A2D-491E-AD3D-F49BC4F21102}" type="datetimeFigureOut">
              <a:rPr lang="en-US" smtClean="0"/>
              <a:t>5/29/2020</a:t>
            </a:fld>
            <a:endParaRPr lang="en-US"/>
          </a:p>
        </p:txBody>
      </p:sp>
      <p:sp>
        <p:nvSpPr>
          <p:cNvPr id="9" name="Slide Number Placeholder 8"/>
          <p:cNvSpPr>
            <a:spLocks noGrp="1"/>
          </p:cNvSpPr>
          <p:nvPr>
            <p:ph type="sldNum" sz="quarter" idx="11"/>
          </p:nvPr>
        </p:nvSpPr>
        <p:spPr/>
        <p:txBody>
          <a:bodyPr/>
          <a:lstStyle/>
          <a:p>
            <a:fld id="{FA9BF652-261E-4E30-A98F-F613D6D42CAB}"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28E71FDD-3A2D-491E-AD3D-F49BC4F21102}" type="datetimeFigureOut">
              <a:rPr lang="en-US" smtClean="0"/>
              <a:t>5/29/2020</a:t>
            </a:fld>
            <a:endParaRPr lang="en-US"/>
          </a:p>
        </p:txBody>
      </p:sp>
      <p:sp>
        <p:nvSpPr>
          <p:cNvPr id="15" name="Slide Number Placeholder 14"/>
          <p:cNvSpPr>
            <a:spLocks noGrp="1"/>
          </p:cNvSpPr>
          <p:nvPr>
            <p:ph type="sldNum" sz="quarter" idx="11"/>
          </p:nvPr>
        </p:nvSpPr>
        <p:spPr/>
        <p:txBody>
          <a:bodyPr/>
          <a:lstStyle/>
          <a:p>
            <a:fld id="{FA9BF652-261E-4E30-A98F-F613D6D42CAB}" type="slidenum">
              <a:rPr lang="en-US" smtClean="0"/>
              <a:t>‹#›</a:t>
            </a:fld>
            <a:endParaRPr lang="en-US"/>
          </a:p>
        </p:txBody>
      </p:sp>
      <p:sp>
        <p:nvSpPr>
          <p:cNvPr id="16" name="Footer Placeholder 15"/>
          <p:cNvSpPr>
            <a:spLocks noGrp="1"/>
          </p:cNvSpPr>
          <p:nvPr>
            <p:ph type="ftr" sz="quarter" idx="12"/>
          </p:nvPr>
        </p:nvSpPr>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28E71FDD-3A2D-491E-AD3D-F49BC4F21102}" type="datetimeFigureOut">
              <a:rPr lang="en-US" smtClean="0"/>
              <a:t>5/29/2020</a:t>
            </a:fld>
            <a:endParaRPr lang="en-US"/>
          </a:p>
        </p:txBody>
      </p:sp>
      <p:sp>
        <p:nvSpPr>
          <p:cNvPr id="8" name="Slide Number Placeholder 7"/>
          <p:cNvSpPr>
            <a:spLocks noGrp="1"/>
          </p:cNvSpPr>
          <p:nvPr>
            <p:ph type="sldNum" sz="quarter" idx="11"/>
          </p:nvPr>
        </p:nvSpPr>
        <p:spPr/>
        <p:txBody>
          <a:bodyPr/>
          <a:lstStyle/>
          <a:p>
            <a:fld id="{FA9BF652-261E-4E30-A98F-F613D6D42CAB}"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8E71FDD-3A2D-491E-AD3D-F49BC4F21102}" type="datetimeFigureOut">
              <a:rPr lang="en-US" smtClean="0"/>
              <a:t>5/29/2020</a:t>
            </a:fld>
            <a:endParaRPr lang="en-US"/>
          </a:p>
        </p:txBody>
      </p:sp>
      <p:sp>
        <p:nvSpPr>
          <p:cNvPr id="6" name="Slide Number Placeholder 5"/>
          <p:cNvSpPr>
            <a:spLocks noGrp="1"/>
          </p:cNvSpPr>
          <p:nvPr>
            <p:ph type="sldNum" sz="quarter" idx="11"/>
          </p:nvPr>
        </p:nvSpPr>
        <p:spPr/>
        <p:txBody>
          <a:bodyPr/>
          <a:lstStyle/>
          <a:p>
            <a:fld id="{FA9BF652-261E-4E30-A98F-F613D6D42CAB}" type="slidenum">
              <a:rPr lang="en-US" smtClean="0"/>
              <a:t>‹#›</a:t>
            </a:fld>
            <a:endParaRPr lang="en-US"/>
          </a:p>
        </p:txBody>
      </p:sp>
      <p:sp>
        <p:nvSpPr>
          <p:cNvPr id="7" name="Footer Placeholder 6"/>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28E71FDD-3A2D-491E-AD3D-F49BC4F21102}" type="datetimeFigureOut">
              <a:rPr lang="en-US" smtClean="0"/>
              <a:t>5/29/2020</a:t>
            </a:fld>
            <a:endParaRPr lang="en-US"/>
          </a:p>
        </p:txBody>
      </p:sp>
      <p:sp>
        <p:nvSpPr>
          <p:cNvPr id="16" name="Slide Number Placeholder 15"/>
          <p:cNvSpPr>
            <a:spLocks noGrp="1"/>
          </p:cNvSpPr>
          <p:nvPr>
            <p:ph type="sldNum" sz="quarter" idx="11"/>
          </p:nvPr>
        </p:nvSpPr>
        <p:spPr/>
        <p:txBody>
          <a:bodyPr/>
          <a:lstStyle/>
          <a:p>
            <a:fld id="{FA9BF652-261E-4E30-A98F-F613D6D42CAB}"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28E71FDD-3A2D-491E-AD3D-F49BC4F21102}" type="datetimeFigureOut">
              <a:rPr lang="en-US" smtClean="0"/>
              <a:t>5/29/2020</a:t>
            </a:fld>
            <a:endParaRPr lang="en-US"/>
          </a:p>
        </p:txBody>
      </p:sp>
      <p:sp>
        <p:nvSpPr>
          <p:cNvPr id="14" name="Slide Number Placeholder 13"/>
          <p:cNvSpPr>
            <a:spLocks noGrp="1"/>
          </p:cNvSpPr>
          <p:nvPr>
            <p:ph type="sldNum" sz="quarter" idx="11"/>
          </p:nvPr>
        </p:nvSpPr>
        <p:spPr/>
        <p:txBody>
          <a:bodyPr/>
          <a:lstStyle/>
          <a:p>
            <a:fld id="{FA9BF652-261E-4E30-A98F-F613D6D42CAB}"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E71FDD-3A2D-491E-AD3D-F49BC4F21102}" type="datetimeFigureOut">
              <a:rPr lang="en-US" smtClean="0"/>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9BF652-261E-4E30-A98F-F613D6D42CA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8E71FDD-3A2D-491E-AD3D-F49BC4F21102}" type="datetimeFigureOut">
              <a:rPr lang="en-US" smtClean="0"/>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9BF652-261E-4E30-A98F-F613D6D42CA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28E71FDD-3A2D-491E-AD3D-F49BC4F21102}" type="datetimeFigureOut">
              <a:rPr lang="en-US" smtClean="0"/>
              <a:t>5/29/2020</a:t>
            </a:fld>
            <a:endParaRPr lang="en-US"/>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FA9BF652-261E-4E30-A98F-F613D6D42CAB}"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5537310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noFill/>
        </p:spPr>
        <p:txBody>
          <a:bodyPr>
            <a:normAutofit fontScale="90000"/>
          </a:bodyPr>
          <a:lstStyle/>
          <a:p>
            <a:pPr algn="ctr"/>
            <a:r>
              <a:rPr lang="fa-IR" dirty="0" smtClean="0">
                <a:latin typeface="Arial Rounded MT Bold" panose="020F0704030504030204" pitchFamily="34" charset="0"/>
                <a:cs typeface="Arial" panose="020B0604020202020204" pitchFamily="34" charset="0"/>
              </a:rPr>
              <a:t>فصل 10 </a:t>
            </a:r>
            <a:br>
              <a:rPr lang="fa-IR" dirty="0" smtClean="0">
                <a:latin typeface="Arial Rounded MT Bold" panose="020F0704030504030204" pitchFamily="34" charset="0"/>
                <a:cs typeface="Arial" panose="020B0604020202020204" pitchFamily="34" charset="0"/>
              </a:rPr>
            </a:br>
            <a:r>
              <a:rPr lang="fa-IR" dirty="0" smtClean="0">
                <a:latin typeface="Arial Rounded MT Bold" panose="020F0704030504030204" pitchFamily="34" charset="0"/>
                <a:cs typeface="Arial" panose="020B0604020202020204" pitchFamily="34" charset="0"/>
              </a:rPr>
              <a:t>نقش اطرافیان در مو</a:t>
            </a:r>
            <a:r>
              <a:rPr lang="fa-IR" dirty="0">
                <a:latin typeface="Arial Rounded MT Bold" panose="020F0704030504030204" pitchFamily="34" charset="0"/>
                <a:cs typeface="Arial" panose="020B0604020202020204" pitchFamily="34" charset="0"/>
              </a:rPr>
              <a:t>ف</a:t>
            </a:r>
            <a:r>
              <a:rPr lang="fa-IR" dirty="0" smtClean="0">
                <a:latin typeface="Arial Rounded MT Bold" panose="020F0704030504030204" pitchFamily="34" charset="0"/>
                <a:cs typeface="Arial" panose="020B0604020202020204" pitchFamily="34" charset="0"/>
              </a:rPr>
              <a:t>قیت افراد</a:t>
            </a:r>
            <a:r>
              <a:rPr lang="fa-IR" dirty="0">
                <a:latin typeface="Arial Rounded MT Bold" panose="020F0704030504030204" pitchFamily="34" charset="0"/>
                <a:cs typeface="Arial" panose="020B0604020202020204" pitchFamily="34" charset="0"/>
              </a:rPr>
              <a:t/>
            </a:r>
            <a:br>
              <a:rPr lang="fa-IR" dirty="0">
                <a:latin typeface="Arial Rounded MT Bold" panose="020F0704030504030204" pitchFamily="34" charset="0"/>
                <a:cs typeface="Arial" panose="020B0604020202020204" pitchFamily="34" charset="0"/>
              </a:rPr>
            </a:br>
            <a:r>
              <a:rPr lang="fa-IR" dirty="0" smtClean="0">
                <a:latin typeface="Arial Rounded MT Bold" panose="020F0704030504030204" pitchFamily="34" charset="0"/>
                <a:cs typeface="Arial" panose="020B0604020202020204" pitchFamily="34" charset="0"/>
              </a:rPr>
              <a:t/>
            </a:r>
            <a:br>
              <a:rPr lang="fa-IR" dirty="0" smtClean="0">
                <a:latin typeface="Arial Rounded MT Bold" panose="020F0704030504030204" pitchFamily="34" charset="0"/>
                <a:cs typeface="Arial" panose="020B0604020202020204" pitchFamily="34" charset="0"/>
              </a:rPr>
            </a:br>
            <a:r>
              <a:rPr lang="fa-IR" dirty="0">
                <a:latin typeface="Arial Rounded MT Bold" panose="020F0704030504030204" pitchFamily="34" charset="0"/>
                <a:cs typeface="Arial" panose="020B0604020202020204" pitchFamily="34" charset="0"/>
              </a:rPr>
              <a:t/>
            </a:r>
            <a:br>
              <a:rPr lang="fa-IR" dirty="0">
                <a:latin typeface="Arial Rounded MT Bold" panose="020F0704030504030204" pitchFamily="34" charset="0"/>
                <a:cs typeface="Arial" panose="020B0604020202020204" pitchFamily="34" charset="0"/>
              </a:rPr>
            </a:br>
            <a:endParaRPr lang="en-US" sz="4000" dirty="0">
              <a:solidFill>
                <a:schemeClr val="accent1">
                  <a:lumMod val="75000"/>
                </a:schemeClr>
              </a:solidFill>
              <a:latin typeface="Arial Rounded MT Bold" panose="020F0704030504030204" pitchFamily="34" charset="0"/>
              <a:cs typeface="Arial" panose="020B0604020202020204" pitchFamily="34" charset="0"/>
            </a:endParaRPr>
          </a:p>
        </p:txBody>
      </p:sp>
    </p:spTree>
    <p:extLst>
      <p:ext uri="{BB962C8B-B14F-4D97-AF65-F5344CB8AC3E}">
        <p14:creationId xmlns:p14="http://schemas.microsoft.com/office/powerpoint/2010/main" val="6331514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85800"/>
            <a:ext cx="8610600" cy="5257800"/>
          </a:xfrm>
        </p:spPr>
        <p:txBody>
          <a:bodyPr/>
          <a:lstStyle/>
          <a:p>
            <a:pPr algn="r"/>
            <a:r>
              <a:rPr lang="fa-IR" sz="4000" b="1" dirty="0" smtClean="0">
                <a:solidFill>
                  <a:schemeClr val="accent1">
                    <a:lumMod val="75000"/>
                  </a:schemeClr>
                </a:solidFill>
              </a:rPr>
              <a:t/>
            </a:r>
            <a:br>
              <a:rPr lang="fa-IR" sz="4000" b="1" dirty="0" smtClean="0">
                <a:solidFill>
                  <a:schemeClr val="accent1">
                    <a:lumMod val="75000"/>
                  </a:schemeClr>
                </a:solidFill>
              </a:rPr>
            </a:br>
            <a:r>
              <a:rPr lang="fa-IR" sz="4000" b="1" dirty="0" smtClean="0">
                <a:solidFill>
                  <a:schemeClr val="accent1">
                    <a:lumMod val="75000"/>
                  </a:schemeClr>
                </a:solidFill>
              </a:rPr>
              <a:t>1-اظرافیان رهبر چه کسانی اند؟</a:t>
            </a:r>
            <a:br>
              <a:rPr lang="fa-IR" sz="4000" b="1" dirty="0" smtClean="0">
                <a:solidFill>
                  <a:schemeClr val="accent1">
                    <a:lumMod val="75000"/>
                  </a:schemeClr>
                </a:solidFill>
              </a:rPr>
            </a:br>
            <a:r>
              <a:rPr lang="fa-IR" dirty="0" smtClean="0"/>
              <a:t/>
            </a:r>
            <a:br>
              <a:rPr lang="fa-IR" dirty="0" smtClean="0"/>
            </a:br>
            <a:r>
              <a:rPr lang="fa-IR" sz="2400" dirty="0" smtClean="0">
                <a:latin typeface="Aharoni" panose="02010803020104030203" pitchFamily="2" charset="-79"/>
              </a:rPr>
              <a:t>اطرافیان و نزدیکان رهبر نقش مهمی در موفقیت او دارند. اطرافیان رهبر کسانی اند ک رابطه بیشتری با او دارند این ارتباط ممکن است از طریق دوستی یا خویشاوندی باشد.خواص و نزدیکان رهبر ممکن است در داخل یا بیرون سازمان باشند.در داخل سازمان بعضی از افراد ارتباط و تعامل بیشتر و نزدیک تری با او داشته بین انها دوستی و روابط نزدیکی به وجود می اید.در بین کسانی که از بیرون سازمان و با سازمان در ارتباط اند و از خدمات سازمان استفاده میکنند یا برای انجام کارهایشان به سازمان مراجعه میکنند نیز افرادی با رهبر سازمان رابطه خویشاوندی ،اشنایی و یا دوستی دارند. این نزدیکی ها و ارتباطات ویژه باعث میشود توقعات و انتظارات خاصی در این افراد به وجود اید و انان خود را متمایز از دیگران دانسته حقوق و امتیازات ویژه ای برای خود قایل شوند.</a:t>
            </a:r>
            <a:r>
              <a:rPr lang="fa-IR" sz="2000" dirty="0" smtClean="0">
                <a:latin typeface="Aharoni" panose="02010803020104030203" pitchFamily="2" charset="-79"/>
              </a:rPr>
              <a:t/>
            </a:r>
            <a:br>
              <a:rPr lang="fa-IR" sz="2000" dirty="0" smtClean="0">
                <a:latin typeface="Aharoni" panose="02010803020104030203" pitchFamily="2" charset="-79"/>
              </a:rPr>
            </a:br>
            <a:endParaRPr lang="en-US" sz="20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663354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534400" cy="5257800"/>
          </a:xfrm>
        </p:spPr>
        <p:txBody>
          <a:bodyPr/>
          <a:lstStyle/>
          <a:p>
            <a:pPr algn="r"/>
            <a:r>
              <a:rPr lang="fa-IR" sz="2800" dirty="0"/>
              <a:t>مثلا کسانی که در داخل سازمان روابط ویژه و نزدیکی با رهبر دارند ممکن است با در نظر  گرفتن این روابط ،وظایف و مسؤلیت های خود را دقیق و کامل انجام ندهند و قوانین و مقررات سازمان را مراعات نکنند،یا توقعات بیجا و بی موردی داشته باشند،امتیازات ویژه ای طلب کنند.</a:t>
            </a:r>
            <a:br>
              <a:rPr lang="fa-IR" sz="2800" dirty="0"/>
            </a:br>
            <a:r>
              <a:rPr lang="fa-IR" sz="2800" dirty="0"/>
              <a:t>همچنین دوستان و خویشاوندان رهبر در خارج </a:t>
            </a:r>
            <a:r>
              <a:rPr lang="fa-IR" sz="2800" dirty="0" smtClean="0"/>
              <a:t>از سازمان، نیز، ممکن </a:t>
            </a:r>
            <a:r>
              <a:rPr lang="fa-IR" sz="2800" dirty="0"/>
              <a:t>است با توجه به دوستی و خویشاوندی با رهبر سازمان، انتظار داشته باشند امتیازات ویژه ای به انها تعلق گیرد.نوع رفتار و تعامل رهبر با اطرافیان و نزدیکان،اهمیت و حساسیت ویژه ای داشته،رهبر در تعامل با این افراد باید به گونه ای عمل کند که این توقعات و انتظارات نابجا و نادرست،در این افراد به وجود نیاید و انان مطمن باشند در نظر رهبر هیچ تفاوت و تمایزی میان انان و دیگر افراد وجود ندارد.</a:t>
            </a:r>
            <a:endParaRPr lang="en-US" sz="2800" dirty="0"/>
          </a:p>
        </p:txBody>
      </p:sp>
    </p:spTree>
    <p:extLst>
      <p:ext uri="{BB962C8B-B14F-4D97-AF65-F5344CB8AC3E}">
        <p14:creationId xmlns:p14="http://schemas.microsoft.com/office/powerpoint/2010/main" val="17792244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304800"/>
            <a:ext cx="8763000" cy="6858000"/>
          </a:xfrm>
        </p:spPr>
        <p:txBody>
          <a:bodyPr/>
          <a:lstStyle/>
          <a:p>
            <a:pPr algn="r"/>
            <a:r>
              <a:rPr lang="fa-IR" sz="4000" dirty="0" smtClean="0">
                <a:solidFill>
                  <a:schemeClr val="accent1">
                    <a:lumMod val="75000"/>
                  </a:schemeClr>
                </a:solidFill>
              </a:rPr>
              <a:t>2-ویژگی های اطرافیان رهبر را بیان کنید.</a:t>
            </a:r>
            <a:br>
              <a:rPr lang="fa-IR" sz="4000" dirty="0" smtClean="0">
                <a:solidFill>
                  <a:schemeClr val="accent1">
                    <a:lumMod val="75000"/>
                  </a:schemeClr>
                </a:solidFill>
              </a:rPr>
            </a:br>
            <a:r>
              <a:rPr lang="fa-IR" sz="4400" dirty="0" smtClean="0"/>
              <a:t> </a:t>
            </a:r>
            <a:r>
              <a:rPr lang="fa-IR" sz="2400" dirty="0" smtClean="0"/>
              <a:t>اطرافیان و نزدیکان رهبر، تاثیر زیادی در موفقیت و اثر بخشی رهبر دارند؛نوع افرادی </a:t>
            </a:r>
            <a:br>
              <a:rPr lang="fa-IR" sz="2400" dirty="0" smtClean="0"/>
            </a:br>
            <a:r>
              <a:rPr lang="fa-IR" sz="2400" dirty="0" smtClean="0"/>
              <a:t>که به منزله خواص و اطرافیان رهبر شناخته میشوند،نشانگر شخصیت رهبرند.اکثر کسانی که ارتباط نزدیک و ویژه ای با مدیر و رهبر سازمان دارند،واجد ویژگی ها و خصوصیات </a:t>
            </a:r>
            <a:br>
              <a:rPr lang="fa-IR" sz="2400" dirty="0" smtClean="0"/>
            </a:br>
            <a:r>
              <a:rPr lang="fa-IR" sz="2400" dirty="0" smtClean="0"/>
              <a:t>ویژه ای اند .</a:t>
            </a:r>
            <a:br>
              <a:rPr lang="fa-IR" sz="2400" dirty="0" smtClean="0"/>
            </a:br>
            <a:r>
              <a:rPr lang="fa-IR" sz="2400" dirty="0" smtClean="0"/>
              <a:t>اطرافیان و نزدیکان رهبر،اغلب به دلیل نزدیکی و ارتباط ویژه با او،می کوشند ازین قرابت و نزدیکی استفاده کنند و منافع مادی و معنوی زیادی را برای خود طلب نمایند و با استفاده از موقعیت و جایگاه ویژه خود، از امکانات و منابع سازمان به نفع خود بهره برداری کنند؛این همان چیزی است که امروزه  به رانت خواری مشهور است.</a:t>
            </a:r>
            <a:br>
              <a:rPr lang="fa-IR" sz="2400" dirty="0" smtClean="0"/>
            </a:br>
            <a:r>
              <a:rPr lang="fa-IR" sz="2400" dirty="0" smtClean="0"/>
              <a:t>اطرافیان وخاصان مدیر و رهبر،افزون بر رانت خواری و استفاده های بیجا و بیش از حد از امکانات سازمان،دست تعدی و تجاوز به طرف دیگران دراز می کند و بدون یچ واهمه ای حقوق انان را ضایع میکنند؛چرا که نزدیکی به رهبر و مدیر سازمان را یک حاشیه امنیتب برای خود احساس میکنند و میدانند که کسی جرات نخواهند کرد از انان بازخواست نمایند؛ و در صورت بازخواست نیز به دفاع رهبر و مدیر از خود پشت گرم اند.</a:t>
            </a:r>
            <a:br>
              <a:rPr lang="fa-IR" sz="2400" dirty="0" smtClean="0"/>
            </a:br>
            <a:endParaRPr lang="en-US" sz="2000" dirty="0"/>
          </a:p>
        </p:txBody>
      </p:sp>
    </p:spTree>
    <p:extLst>
      <p:ext uri="{BB962C8B-B14F-4D97-AF65-F5344CB8AC3E}">
        <p14:creationId xmlns:p14="http://schemas.microsoft.com/office/powerpoint/2010/main" val="42200772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905000"/>
            <a:ext cx="8305800" cy="4495800"/>
          </a:xfrm>
        </p:spPr>
        <p:txBody>
          <a:bodyPr/>
          <a:lstStyle/>
          <a:p>
            <a:pPr algn="r"/>
            <a:r>
              <a:rPr lang="fa-IR" sz="2400" dirty="0" smtClean="0"/>
              <a:t>این گونه افراد در معامله و داد ستد با مردم نیز،عدالت و انصاف را مراعات نمیکنند و بر مردم ستم روا میدارند.</a:t>
            </a:r>
            <a:br>
              <a:rPr lang="fa-IR" sz="2400" dirty="0" smtClean="0"/>
            </a:br>
            <a:r>
              <a:rPr lang="fa-IR" sz="2400" dirty="0" smtClean="0"/>
              <a:t>حضرت علی (ع) در این قسمت از عهدنامه مالک اشتر،ویژگی ها و خصوصیات دیگری از خواص اطرافیان را این گونه برمیشمارد:</a:t>
            </a:r>
            <a:br>
              <a:rPr lang="fa-IR" sz="2400" dirty="0" smtClean="0"/>
            </a:br>
            <a:r>
              <a:rPr lang="fa-IR" sz="2400" dirty="0" smtClean="0">
                <a:solidFill>
                  <a:schemeClr val="accent1">
                    <a:lumMod val="75000"/>
                  </a:schemeClr>
                </a:solidFill>
              </a:rPr>
              <a:t>1- </a:t>
            </a:r>
            <a:r>
              <a:rPr lang="fa-IR" sz="2400" dirty="0" smtClean="0"/>
              <a:t>در زمان صلح و هنگام ارامش و اسایش،مخارج و هزینه های انها بیش از همه </a:t>
            </a:r>
            <a:br>
              <a:rPr lang="fa-IR" sz="2400" dirty="0" smtClean="0"/>
            </a:br>
            <a:r>
              <a:rPr lang="fa-IR" sz="2400" dirty="0" smtClean="0"/>
              <a:t>است؛</a:t>
            </a:r>
            <a:br>
              <a:rPr lang="fa-IR" sz="2400" dirty="0" smtClean="0"/>
            </a:br>
            <a:r>
              <a:rPr lang="fa-IR" sz="2400" dirty="0" smtClean="0">
                <a:solidFill>
                  <a:schemeClr val="accent1">
                    <a:lumMod val="75000"/>
                  </a:schemeClr>
                </a:solidFill>
              </a:rPr>
              <a:t>2- </a:t>
            </a:r>
            <a:r>
              <a:rPr lang="fa-IR" sz="2400" dirty="0" smtClean="0"/>
              <a:t>در زمان جنگ و هنگام نا ارامی،کمک و یاری انان از همه مردم کمتر است</a:t>
            </a:r>
            <a:br>
              <a:rPr lang="fa-IR" sz="2400" dirty="0" smtClean="0"/>
            </a:br>
            <a:r>
              <a:rPr lang="fa-IR" sz="2400" dirty="0" smtClean="0">
                <a:solidFill>
                  <a:schemeClr val="accent1">
                    <a:lumMod val="75000"/>
                  </a:schemeClr>
                </a:solidFill>
              </a:rPr>
              <a:t>3- </a:t>
            </a:r>
            <a:r>
              <a:rPr lang="fa-IR" sz="2400" dirty="0" smtClean="0"/>
              <a:t>نسبت به اجرای عدالت و انصاف،بیش ازهمه مردم ناراحت میشوند.</a:t>
            </a:r>
            <a:br>
              <a:rPr lang="fa-IR" sz="2400" dirty="0" smtClean="0"/>
            </a:br>
            <a:r>
              <a:rPr lang="fa-IR" sz="2400" dirty="0" smtClean="0">
                <a:solidFill>
                  <a:schemeClr val="accent1">
                    <a:lumMod val="75000"/>
                  </a:schemeClr>
                </a:solidFill>
              </a:rPr>
              <a:t>4- </a:t>
            </a:r>
            <a:r>
              <a:rPr lang="fa-IR" sz="2400" dirty="0" smtClean="0"/>
              <a:t>بیش از دیگران بر توقعات و خواسته یشان ،اصرار و پافشاری می کنند؛</a:t>
            </a:r>
            <a:br>
              <a:rPr lang="fa-IR" sz="2400" dirty="0" smtClean="0"/>
            </a:br>
            <a:r>
              <a:rPr lang="fa-IR" sz="2400" dirty="0" smtClean="0">
                <a:solidFill>
                  <a:schemeClr val="accent1">
                    <a:lumMod val="75000"/>
                  </a:schemeClr>
                </a:solidFill>
              </a:rPr>
              <a:t>5- </a:t>
            </a:r>
            <a:r>
              <a:rPr lang="fa-IR" sz="2400" dirty="0" smtClean="0"/>
              <a:t>پس از براورده شدن انتظارات و خواسته هایشان و بخشیدن چیزی به انان،از همه ناسپاس ترند؛</a:t>
            </a:r>
            <a:br>
              <a:rPr lang="fa-IR" sz="2400" dirty="0" smtClean="0"/>
            </a:br>
            <a:r>
              <a:rPr lang="fa-IR" sz="2400" dirty="0" smtClean="0">
                <a:solidFill>
                  <a:schemeClr val="accent1">
                    <a:lumMod val="75000"/>
                  </a:schemeClr>
                </a:solidFill>
              </a:rPr>
              <a:t>6- </a:t>
            </a:r>
            <a:r>
              <a:rPr lang="fa-IR" sz="2400" dirty="0" smtClean="0"/>
              <a:t>در صورت عدم پذیرش توقعات و  اننتظارات انان به جهت عذر و دلیل موجه،دیرتر از همه عذر می پذیرند؛</a:t>
            </a:r>
            <a:br>
              <a:rPr lang="fa-IR" sz="2400" dirty="0" smtClean="0"/>
            </a:br>
            <a:r>
              <a:rPr lang="fa-IR" sz="2400" dirty="0" smtClean="0">
                <a:solidFill>
                  <a:schemeClr val="accent1">
                    <a:lumMod val="75000"/>
                  </a:schemeClr>
                </a:solidFill>
              </a:rPr>
              <a:t>7- </a:t>
            </a:r>
            <a:r>
              <a:rPr lang="fa-IR" sz="2400" dirty="0" smtClean="0"/>
              <a:t>در زمان سختی ها و هنگام رویارویی با مشکلات،ضعیف ترین و ناشکیاترین افرادند.</a:t>
            </a:r>
            <a:br>
              <a:rPr lang="fa-IR" sz="2400" dirty="0" smtClean="0"/>
            </a:br>
            <a:endParaRPr lang="en-US" sz="2400" dirty="0"/>
          </a:p>
        </p:txBody>
      </p:sp>
    </p:spTree>
    <p:extLst>
      <p:ext uri="{BB962C8B-B14F-4D97-AF65-F5344CB8AC3E}">
        <p14:creationId xmlns:p14="http://schemas.microsoft.com/office/powerpoint/2010/main" val="4236605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458200" cy="5791200"/>
          </a:xfrm>
        </p:spPr>
        <p:txBody>
          <a:bodyPr/>
          <a:lstStyle/>
          <a:p>
            <a:pPr algn="r"/>
            <a:r>
              <a:rPr lang="fa-IR" sz="3600" dirty="0" smtClean="0">
                <a:solidFill>
                  <a:schemeClr val="accent1">
                    <a:lumMod val="75000"/>
                  </a:schemeClr>
                </a:solidFill>
              </a:rPr>
              <a:t>3-سیره ی عملی معصومان(ع)در تعامل با اطرافیان چگونه بوده است؟</a:t>
            </a:r>
            <a:r>
              <a:rPr lang="fa-IR" sz="2400" dirty="0" smtClean="0"/>
              <a:t/>
            </a:r>
            <a:br>
              <a:rPr lang="fa-IR" sz="2400" dirty="0" smtClean="0"/>
            </a:br>
            <a:r>
              <a:rPr lang="fa-IR" sz="2400" dirty="0" smtClean="0"/>
              <a:t>رهبران دین (ع)به ویژه حضرت علی(ع) افزون بر توصیه و سفارش اکید به کارگزاران  خود  در خصوص  بی اعتنایی به زیاده خواهی و امتیازطلبی های بیجا نزدیکان و اطرافیان  و اجتناب از رفتاری که موجب ایجاد توقعات و انتظارات نابجا در خواص و نزدیکان شود،خود نیز،نسبت به اطرافیان و </a:t>
            </a:r>
            <a:r>
              <a:rPr lang="fa-IR" sz="2400" dirty="0"/>
              <a:t>ن</a:t>
            </a:r>
            <a:r>
              <a:rPr lang="fa-IR" sz="2400" dirty="0" smtClean="0"/>
              <a:t>زدیکان خویش این گونه بودند</a:t>
            </a:r>
            <a:br>
              <a:rPr lang="fa-IR" sz="2400" dirty="0" smtClean="0"/>
            </a:br>
            <a:r>
              <a:rPr lang="fa-IR" sz="2400" dirty="0" smtClean="0"/>
              <a:t>در خصوص رفتار با اطرافیان ؛مواردی از ان بزرگواران مقابل زیاده خواهی ها و امتیاز طلبی های اطرافیان خویش مطرح میکنیم:</a:t>
            </a:r>
            <a:br>
              <a:rPr lang="fa-IR" sz="2400" dirty="0" smtClean="0"/>
            </a:br>
            <a:r>
              <a:rPr lang="fa-IR" sz="2400" dirty="0" smtClean="0"/>
              <a:t>1- میدانیم مقداری از زکات به کسانی پرداخت میشود که وظیفه ی جمع اوریه ان را دارند بابراین وقتی ایه زکات نازل شد ،عده ای از بنی هاشم نزد پیامبر (ص) امدند و از ان حضرت خواستند که به جهت خویشاوندی مسیولیت جمع اوری زکات را به انان واگذار کند،تا مقداری از زکات به انان تعلق گیرد اما رسول گرامی اسلام (ص) با این کار مخالفت کرد و تقاضای انان را نپذیرفت.</a:t>
            </a:r>
            <a:endParaRPr lang="en-US" sz="2400" dirty="0"/>
          </a:p>
        </p:txBody>
      </p:sp>
    </p:spTree>
    <p:extLst>
      <p:ext uri="{BB962C8B-B14F-4D97-AF65-F5344CB8AC3E}">
        <p14:creationId xmlns:p14="http://schemas.microsoft.com/office/powerpoint/2010/main" val="13877301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382000" cy="5638800"/>
          </a:xfrm>
        </p:spPr>
        <p:txBody>
          <a:bodyPr/>
          <a:lstStyle/>
          <a:p>
            <a:pPr algn="r"/>
            <a:r>
              <a:rPr lang="fa-IR" sz="2800" dirty="0" smtClean="0"/>
              <a:t>2-عبدالله بن جعفر بن ابی طالب ،داماد حضرت علب (ع) به ایشان عرض کرد:یا امیرالمومنین !دستور بدهید که به من کمک شود یا خرجی داده شود ؛به خدا سوگند چیزی ندارم مگر ان که مرکب خویش را بفروشم.</a:t>
            </a:r>
            <a:br>
              <a:rPr lang="fa-IR" sz="2800" dirty="0" smtClean="0"/>
            </a:br>
            <a:r>
              <a:rPr lang="fa-IR" sz="2800" dirty="0" smtClean="0"/>
              <a:t>حضرت علی (ع)فرمود:نه،به خدا سوگند ،چیزی برای تو ندارم مگر این که </a:t>
            </a:r>
            <a:r>
              <a:rPr lang="fa-IR" sz="2800" dirty="0"/>
              <a:t>ب</a:t>
            </a:r>
            <a:r>
              <a:rPr lang="fa-IR" sz="2800" dirty="0" smtClean="0"/>
              <a:t>خواهی عمویت دزدی کند و به تو بدهد </a:t>
            </a:r>
            <a:br>
              <a:rPr lang="fa-IR" sz="2800" dirty="0" smtClean="0"/>
            </a:br>
            <a:r>
              <a:rPr lang="fa-IR" sz="2800" dirty="0" smtClean="0"/>
              <a:t>3-خواهر حضرت علی (ع)ام هانی ،برایشان وارد شد.ان حضرت بیست درهم به او بخشید .ام هانی از برده ازادشده اش پرسید :امیرالمومنین به تو چقدر داد ؟گفت:بیست درهم.ام هانی خشمناک برگشت .امام علی (ع)فرمود:خدایت رحمت کند !بازگرد که ما در کتاب خدا هیچ برتری و فضلی برای اسماعیل بر اسحاق نیافتیم!</a:t>
            </a:r>
            <a:endParaRPr lang="en-US" sz="2800" dirty="0"/>
          </a:p>
        </p:txBody>
      </p:sp>
    </p:spTree>
    <p:extLst>
      <p:ext uri="{BB962C8B-B14F-4D97-AF65-F5344CB8AC3E}">
        <p14:creationId xmlns:p14="http://schemas.microsoft.com/office/powerpoint/2010/main" val="24804877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077200" cy="6629400"/>
          </a:xfrm>
        </p:spPr>
        <p:txBody>
          <a:bodyPr/>
          <a:lstStyle/>
          <a:p>
            <a:pPr algn="r"/>
            <a:r>
              <a:rPr lang="fa-IR" sz="4400" dirty="0" smtClean="0">
                <a:solidFill>
                  <a:schemeClr val="accent1">
                    <a:lumMod val="75000"/>
                  </a:schemeClr>
                </a:solidFill>
              </a:rPr>
              <a:t>4</a:t>
            </a:r>
            <a:r>
              <a:rPr lang="fa-IR" sz="4000" dirty="0" smtClean="0">
                <a:solidFill>
                  <a:schemeClr val="accent1">
                    <a:lumMod val="75000"/>
                  </a:schemeClr>
                </a:solidFill>
              </a:rPr>
              <a:t>-رانت خواری چیست و از دیدگاه اسلام چه حکمی دارد؟</a:t>
            </a:r>
            <a:br>
              <a:rPr lang="fa-IR" sz="4000" dirty="0" smtClean="0">
                <a:solidFill>
                  <a:schemeClr val="accent1">
                    <a:lumMod val="75000"/>
                  </a:schemeClr>
                </a:solidFill>
              </a:rPr>
            </a:br>
            <a:r>
              <a:rPr lang="fa-IR" sz="2400" dirty="0" smtClean="0"/>
              <a:t>چنان که گفته شد،ارتباط همه اعضای سازمان یا کسانی که به نحوی با سازمان در ارتباط اند با رهبر و مدیر ،در یک سطح نبوده برخی از انان ارتباط ویژ ای با او داشته ،از نزدیکی و قرابت خاصی بهرمندند.این ارتباط ویژه و خاص ،باعث شکل گیری توقعات و انتظارات خاصی در این عده شده ،انان خواستار استفاده بیشتر از منابع و امکانات سازمان اند.</a:t>
            </a:r>
            <a:br>
              <a:rPr lang="fa-IR" sz="2400" dirty="0" smtClean="0"/>
            </a:br>
            <a:r>
              <a:rPr lang="fa-IR" sz="2400" dirty="0" smtClean="0"/>
              <a:t>مسـله ((رانت خواری ))و استفاده مادی و معنوی از ارتباطات ویژه وموقعیت خاص افراد نسبت به رهبر ،در این راستا شکل میگیرد ؛یعنی کسانی که جایگاه و موقعیت خاصی نزد رهبر دارند و از نزدیکان و خواص او به شمار میروند،انتظارات و خواسته های ویژه و نامتعارفی دارند و سعی میکنند با استفاده از نزدیکی خود به رهبر،بیشتر از دیگران از منابع و امکانات سازمان بهرهبرداری،و منافع مادی و معنوی زیادی برای خود جلب نمایند.</a:t>
            </a:r>
            <a:br>
              <a:rPr lang="fa-IR" sz="2400" dirty="0" smtClean="0"/>
            </a:br>
            <a:r>
              <a:rPr lang="fa-IR" sz="2400" dirty="0" smtClean="0"/>
              <a:t>حضرت علی (ع)به مالک اشتر توصیه می کند که مواظب اطرافیان خویش باشد و هیچ گونه ((رانت))و امتیاز ویژه ای در اختیار انها قرار ندهد که باعث متضرر شدن مردم شود.</a:t>
            </a:r>
            <a:endParaRPr lang="en-US" sz="2400" dirty="0"/>
          </a:p>
        </p:txBody>
      </p:sp>
    </p:spTree>
    <p:extLst>
      <p:ext uri="{BB962C8B-B14F-4D97-AF65-F5344CB8AC3E}">
        <p14:creationId xmlns:p14="http://schemas.microsoft.com/office/powerpoint/2010/main" val="40963882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305800" cy="4724400"/>
          </a:xfrm>
        </p:spPr>
        <p:txBody>
          <a:bodyPr/>
          <a:lstStyle/>
          <a:p>
            <a:pPr algn="r"/>
            <a:r>
              <a:rPr lang="fa-IR" sz="2400" dirty="0" smtClean="0"/>
              <a:t>ایشان می فرمایند:و به هیچ یک از اطرافیان و بستگان خود،زمینی از زمین های مسلمانان وامگذار ،و انان نباید تمع داشته باشند که قرار دادی با انها منعقد سازی که مایه ضرر سایر مردم باشد ؛خواه در ابیاری یا یک کار مشترک دیگر ،طوری که هزینه های ان را بر گردن دیگران تحمیل کنند؛که در این صورت ،سود و منفعت این کار برای انان است نه برای تو،اما عیب و ننگ ان در دنیا و اخرت برای توست .حضرت علی (ع)درین قسمت از عهد ،افزون بر سفارش به مالک مبنی بر پرهیز از دادن هرگونه امتیاز خاص و رانت به نزدیکان و اطرافیان خود ،این نکته مهم را یاداور می شود که سیره عملی رهبر و کارگزار باید باید به گونه ای باشد که اطرافیان و خواص،به او طمع نکنند و انتظار نداشته باشند ک رهبر امتیاز ویژه ای در اختیار انان قرار دهد یا به نفع انان و به ضرر دیگران کاری انجام دهد ؛</a:t>
            </a:r>
            <a:endParaRPr lang="en-US" sz="2400" dirty="0"/>
          </a:p>
        </p:txBody>
      </p:sp>
    </p:spTree>
    <p:extLst>
      <p:ext uri="{BB962C8B-B14F-4D97-AF65-F5344CB8AC3E}">
        <p14:creationId xmlns:p14="http://schemas.microsoft.com/office/powerpoint/2010/main" val="4107610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371600"/>
            <a:ext cx="8305800" cy="4419600"/>
          </a:xfrm>
        </p:spPr>
        <p:txBody>
          <a:bodyPr/>
          <a:lstStyle/>
          <a:p>
            <a:pPr algn="r"/>
            <a:r>
              <a:rPr lang="fa-IR" sz="2800" dirty="0"/>
              <a:t>یعنی رهبر باید به گونه ای رفتار نماید که نزدیکان و اطرافیان او یقین داشته باشند که انان نیز،نزد او مانند سایر </a:t>
            </a:r>
            <a:r>
              <a:rPr lang="fa-IR" sz="2800" dirty="0" smtClean="0"/>
              <a:t>مردم </a:t>
            </a:r>
            <a:r>
              <a:rPr lang="fa-IR" sz="2800" dirty="0"/>
              <a:t>اند و هیچ امتیاز خاصی برای انها در نظر گرفته نشده ،هیچ کاری به نفع انان و به زیان سایر مردم انجام نخواهد شد .</a:t>
            </a:r>
            <a:br>
              <a:rPr lang="fa-IR" sz="2800" dirty="0"/>
            </a:br>
            <a:r>
              <a:rPr lang="fa-IR" sz="2800" dirty="0"/>
              <a:t>وقتی اطرافیان با توجه به سیره رهبر ،این نکته را متوجه شوند و یقین داشته باشند که رهبر اهل اینکار نیست،هیچ گاه انتظار و توقع چنین کاری از او نخواهند داشت </a:t>
            </a:r>
            <a:r>
              <a:rPr lang="fa-IR" sz="2800" dirty="0" smtClean="0"/>
              <a:t>. به </a:t>
            </a:r>
            <a:r>
              <a:rPr lang="fa-IR" sz="2800" dirty="0"/>
              <a:t>عبارت دیگر ،</a:t>
            </a:r>
            <a:r>
              <a:rPr lang="fa-IR" sz="2800" dirty="0" smtClean="0"/>
              <a:t>سفارش </a:t>
            </a:r>
            <a:r>
              <a:rPr lang="fa-IR" sz="2800" dirty="0"/>
              <a:t>حضرت علی این است که مدیر باید با سیره عملی و رفتار خود از انتظارات و طمع های بیجا و بی مورد نزدیکان و اطرافیان پیشگیری کند و طوری رفتار نماید که چنین توقعاتی و خواسته </a:t>
            </a:r>
            <a:r>
              <a:rPr lang="fa-IR" sz="2800" dirty="0" smtClean="0"/>
              <a:t>هایی </a:t>
            </a:r>
            <a:r>
              <a:rPr lang="fa-IR" sz="2800" dirty="0"/>
              <a:t>در انان شکل نگیرد.</a:t>
            </a:r>
            <a:br>
              <a:rPr lang="fa-IR" sz="2800" dirty="0"/>
            </a:br>
            <a:endParaRPr lang="en-US" sz="2800" dirty="0"/>
          </a:p>
        </p:txBody>
      </p:sp>
    </p:spTree>
    <p:extLst>
      <p:ext uri="{BB962C8B-B14F-4D97-AF65-F5344CB8AC3E}">
        <p14:creationId xmlns:p14="http://schemas.microsoft.com/office/powerpoint/2010/main" val="96967644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496</TotalTime>
  <Words>367</Words>
  <Application>Microsoft Office PowerPoint</Application>
  <PresentationFormat>On-screen Show (4:3)</PresentationFormat>
  <Paragraphs>11</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Elemental</vt:lpstr>
      <vt:lpstr>بنام خدا</vt:lpstr>
      <vt:lpstr>فصل 10  نقش اطرافیان در موفقیت افراد   </vt:lpstr>
      <vt:lpstr> 1-اظرافیان رهبر چه کسانی اند؟  اطرافیان و نزدیکان رهبر نقش مهمی در موفقیت او دارند. اطرافیان رهبر کسانی اند ک رابطه بیشتری با او دارند این ارتباط ممکن است از طریق دوستی یا خویشاوندی باشد.خواص و نزدیکان رهبر ممکن است در داخل یا بیرون سازمان باشند.در داخل سازمان بعضی از افراد ارتباط و تعامل بیشتر و نزدیک تری با او داشته بین انها دوستی و روابط نزدیکی به وجود می اید.در بین کسانی که از بیرون سازمان و با سازمان در ارتباط اند و از خدمات سازمان استفاده میکنند یا برای انجام کارهایشان به سازمان مراجعه میکنند نیز افرادی با رهبر سازمان رابطه خویشاوندی ،اشنایی و یا دوستی دارند. این نزدیکی ها و ارتباطات ویژه باعث میشود توقعات و انتظارات خاصی در این افراد به وجود اید و انان خود را متمایز از دیگران دانسته حقوق و امتیازات ویژه ای برای خود قایل شوند. </vt:lpstr>
      <vt:lpstr>مثلا کسانی که در داخل سازمان روابط ویژه و نزدیکی با رهبر دارند ممکن است با در نظر  گرفتن این روابط ،وظایف و مسؤلیت های خود را دقیق و کامل انجام ندهند و قوانین و مقررات سازمان را مراعات نکنند،یا توقعات بیجا و بی موردی داشته باشند،امتیازات ویژه ای طلب کنند. همچنین دوستان و خویشاوندان رهبر در خارج از سازمان، نیز، ممکن است با توجه به دوستی و خویشاوندی با رهبر سازمان، انتظار داشته باشند امتیازات ویژه ای به انها تعلق گیرد.نوع رفتار و تعامل رهبر با اطرافیان و نزدیکان،اهمیت و حساسیت ویژه ای داشته،رهبر در تعامل با این افراد باید به گونه ای عمل کند که این توقعات و انتظارات نابجا و نادرست،در این افراد به وجود نیاید و انان مطمن باشند در نظر رهبر هیچ تفاوت و تمایزی میان انان و دیگر افراد وجود ندارد.</vt:lpstr>
      <vt:lpstr>2-ویژگی های اطرافیان رهبر را بیان کنید.  اطرافیان و نزدیکان رهبر، تاثیر زیادی در موفقیت و اثر بخشی رهبر دارند؛نوع افرادی  که به منزله خواص و اطرافیان رهبر شناخته میشوند،نشانگر شخصیت رهبرند.اکثر کسانی که ارتباط نزدیک و ویژه ای با مدیر و رهبر سازمان دارند،واجد ویژگی ها و خصوصیات  ویژه ای اند . اطرافیان و نزدیکان رهبر،اغلب به دلیل نزدیکی و ارتباط ویژه با او،می کوشند ازین قرابت و نزدیکی استفاده کنند و منافع مادی و معنوی زیادی را برای خود طلب نمایند و با استفاده از موقعیت و جایگاه ویژه خود، از امکانات و منابع سازمان به نفع خود بهره برداری کنند؛این همان چیزی است که امروزه  به رانت خواری مشهور است. اطرافیان وخاصان مدیر و رهبر،افزون بر رانت خواری و استفاده های بیجا و بیش از حد از امکانات سازمان،دست تعدی و تجاوز به طرف دیگران دراز می کند و بدون یچ واهمه ای حقوق انان را ضایع میکنند؛چرا که نزدیکی به رهبر و مدیر سازمان را یک حاشیه امنیتب برای خود احساس میکنند و میدانند که کسی جرات نخواهند کرد از انان بازخواست نمایند؛ و در صورت بازخواست نیز به دفاع رهبر و مدیر از خود پشت گرم اند. </vt:lpstr>
      <vt:lpstr>این گونه افراد در معامله و داد ستد با مردم نیز،عدالت و انصاف را مراعات نمیکنند و بر مردم ستم روا میدارند. حضرت علی (ع) در این قسمت از عهدنامه مالک اشتر،ویژگی ها و خصوصیات دیگری از خواص اطرافیان را این گونه برمیشمارد: 1- در زمان صلح و هنگام ارامش و اسایش،مخارج و هزینه های انها بیش از همه  است؛ 2- در زمان جنگ و هنگام نا ارامی،کمک و یاری انان از همه مردم کمتر است 3- نسبت به اجرای عدالت و انصاف،بیش ازهمه مردم ناراحت میشوند. 4- بیش از دیگران بر توقعات و خواسته یشان ،اصرار و پافشاری می کنند؛ 5- پس از براورده شدن انتظارات و خواسته هایشان و بخشیدن چیزی به انان،از همه ناسپاس ترند؛ 6- در صورت عدم پذیرش توقعات و  اننتظارات انان به جهت عذر و دلیل موجه،دیرتر از همه عذر می پذیرند؛ 7- در زمان سختی ها و هنگام رویارویی با مشکلات،ضعیف ترین و ناشکیاترین افرادند. </vt:lpstr>
      <vt:lpstr>3-سیره ی عملی معصومان(ع)در تعامل با اطرافیان چگونه بوده است؟ رهبران دین (ع)به ویژه حضرت علی(ع) افزون بر توصیه و سفارش اکید به کارگزاران  خود  در خصوص  بی اعتنایی به زیاده خواهی و امتیازطلبی های بیجا نزدیکان و اطرافیان  و اجتناب از رفتاری که موجب ایجاد توقعات و انتظارات نابجا در خواص و نزدیکان شود،خود نیز،نسبت به اطرافیان و نزدیکان خویش این گونه بودند در خصوص رفتار با اطرافیان ؛مواردی از ان بزرگواران مقابل زیاده خواهی ها و امتیاز طلبی های اطرافیان خویش مطرح میکنیم: 1- میدانیم مقداری از زکات به کسانی پرداخت میشود که وظیفه ی جمع اوریه ان را دارند بابراین وقتی ایه زکات نازل شد ،عده ای از بنی هاشم نزد پیامبر (ص) امدند و از ان حضرت خواستند که به جهت خویشاوندی مسیولیت جمع اوری زکات را به انان واگذار کند،تا مقداری از زکات به انان تعلق گیرد اما رسول گرامی اسلام (ص) با این کار مخالفت کرد و تقاضای انان را نپذیرفت.</vt:lpstr>
      <vt:lpstr>2-عبدالله بن جعفر بن ابی طالب ،داماد حضرت علب (ع) به ایشان عرض کرد:یا امیرالمومنین !دستور بدهید که به من کمک شود یا خرجی داده شود ؛به خدا سوگند چیزی ندارم مگر ان که مرکب خویش را بفروشم. حضرت علی (ع)فرمود:نه،به خدا سوگند ،چیزی برای تو ندارم مگر این که بخواهی عمویت دزدی کند و به تو بدهد  3-خواهر حضرت علی (ع)ام هانی ،برایشان وارد شد.ان حضرت بیست درهم به او بخشید .ام هانی از برده ازادشده اش پرسید :امیرالمومنین به تو چقدر داد ؟گفت:بیست درهم.ام هانی خشمناک برگشت .امام علی (ع)فرمود:خدایت رحمت کند !بازگرد که ما در کتاب خدا هیچ برتری و فضلی برای اسماعیل بر اسحاق نیافتیم!</vt:lpstr>
      <vt:lpstr>4-رانت خواری چیست و از دیدگاه اسلام چه حکمی دارد؟ چنان که گفته شد،ارتباط همه اعضای سازمان یا کسانی که به نحوی با سازمان در ارتباط اند با رهبر و مدیر ،در یک سطح نبوده برخی از انان ارتباط ویژ ای با او داشته ،از نزدیکی و قرابت خاصی بهرمندند.این ارتباط ویژه و خاص ،باعث شکل گیری توقعات و انتظارات خاصی در این عده شده ،انان خواستار استفاده بیشتر از منابع و امکانات سازمان اند. مسـله ((رانت خواری ))و استفاده مادی و معنوی از ارتباطات ویژه وموقعیت خاص افراد نسبت به رهبر ،در این راستا شکل میگیرد ؛یعنی کسانی که جایگاه و موقعیت خاصی نزد رهبر دارند و از نزدیکان و خواص او به شمار میروند،انتظارات و خواسته های ویژه و نامتعارفی دارند و سعی میکنند با استفاده از نزدیکی خود به رهبر،بیشتر از دیگران از منابع و امکانات سازمان بهرهبرداری،و منافع مادی و معنوی زیادی برای خود جلب نمایند. حضرت علی (ع)به مالک اشتر توصیه می کند که مواظب اطرافیان خویش باشد و هیچ گونه ((رانت))و امتیاز ویژه ای در اختیار انها قرار ندهد که باعث متضرر شدن مردم شود.</vt:lpstr>
      <vt:lpstr>ایشان می فرمایند:و به هیچ یک از اطرافیان و بستگان خود،زمینی از زمین های مسلمانان وامگذار ،و انان نباید تمع داشته باشند که قرار دادی با انها منعقد سازی که مایه ضرر سایر مردم باشد ؛خواه در ابیاری یا یک کار مشترک دیگر ،طوری که هزینه های ان را بر گردن دیگران تحمیل کنند؛که در این صورت ،سود و منفعت این کار برای انان است نه برای تو،اما عیب و ننگ ان در دنیا و اخرت برای توست .حضرت علی (ع)درین قسمت از عهد ،افزون بر سفارش به مالک مبنی بر پرهیز از دادن هرگونه امتیاز خاص و رانت به نزدیکان و اطرافیان خود ،این نکته مهم را یاداور می شود که سیره عملی رهبر و کارگزار باید باید به گونه ای باشد که اطرافیان و خواص،به او طمع نکنند و انتظار نداشته باشند ک رهبر امتیاز ویژه ای در اختیار انان قرار دهد یا به نفع انان و به ضرر دیگران کاری انجام دهد ؛</vt:lpstr>
      <vt:lpstr>یعنی رهبر باید به گونه ای رفتار نماید که نزدیکان و اطرافیان او یقین داشته باشند که انان نیز،نزد او مانند سایر مردم اند و هیچ امتیاز خاصی برای انها در نظر گرفته نشده ،هیچ کاری به نفع انان و به زیان سایر مردم انجام نخواهد شد . وقتی اطرافیان با توجه به سیره رهبر ،این نکته را متوجه شوند و یقین داشته باشند که رهبر اهل اینکار نیست،هیچ گاه انتظار و توقع چنین کاری از او نخواهند داشت . به عبارت دیگر ،سفارش حضرت علی این است که مدیر باید با سیره عملی و رفتار خود از انتظارات و طمع های بیجا و بی مورد نزدیکان و اطرافیان پیشگیری کند و طوری رفتار نماید که چنین توقعاتی و خواسته هایی در انان شکل نگیرد.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فصل 10  نقش اطرافیان در موقیت افراد</dc:title>
  <dc:creator>dear</dc:creator>
  <cp:lastModifiedBy>Windows User</cp:lastModifiedBy>
  <cp:revision>32</cp:revision>
  <dcterms:created xsi:type="dcterms:W3CDTF">2017-11-20T08:15:17Z</dcterms:created>
  <dcterms:modified xsi:type="dcterms:W3CDTF">2020-05-28T21:50:38Z</dcterms:modified>
</cp:coreProperties>
</file>