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74" r:id="rId2"/>
    <p:sldId id="258" r:id="rId3"/>
    <p:sldId id="271" r:id="rId4"/>
    <p:sldId id="259" r:id="rId5"/>
    <p:sldId id="260" r:id="rId6"/>
    <p:sldId id="262" r:id="rId7"/>
    <p:sldId id="265" r:id="rId8"/>
    <p:sldId id="273" r:id="rId9"/>
    <p:sldId id="261" r:id="rId10"/>
    <p:sldId id="268" r:id="rId11"/>
    <p:sldId id="266" r:id="rId12"/>
    <p:sldId id="276" r:id="rId13"/>
    <p:sldId id="277" r:id="rId14"/>
    <p:sldId id="278" r:id="rId15"/>
    <p:sldId id="279" r:id="rId16"/>
    <p:sldId id="280" r:id="rId17"/>
    <p:sldId id="269"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0569E"/>
    <a:srgbClr val="EC98C4"/>
    <a:srgbClr val="19068C"/>
    <a:srgbClr val="FCF71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p:scale>
          <a:sx n="41" d="100"/>
          <a:sy n="41" d="100"/>
        </p:scale>
        <p:origin x="-1860" y="-81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3EA2315E-366B-4E2A-B388-9221BE88BCF1}" type="datetimeFigureOut">
              <a:rPr lang="en-US" smtClean="0"/>
              <a:t>4/20/2020</a:t>
            </a:fld>
            <a:endParaRPr lang="en-US"/>
          </a:p>
        </p:txBody>
      </p:sp>
      <p:sp>
        <p:nvSpPr>
          <p:cNvPr id="5" name="Footer Placeholder 4"/>
          <p:cNvSpPr>
            <a:spLocks noGrp="1"/>
          </p:cNvSpPr>
          <p:nvPr>
            <p:ph type="ftr" sz="quarter" idx="11"/>
          </p:nvPr>
        </p:nvSpPr>
        <p:spPr/>
        <p:txBody>
          <a:bodyPr/>
          <a:lstStyle/>
          <a:p>
            <a:endParaRPr lang="en-US"/>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BC331176-1339-4841-A21D-246134A66325}" type="slidenum">
              <a:rPr lang="en-US" smtClean="0"/>
              <a:t>‹#›</a:t>
            </a:fld>
            <a:endParaRPr lang="en-US"/>
          </a:p>
        </p:txBody>
      </p:sp>
    </p:spTree>
    <p:extLst>
      <p:ext uri="{BB962C8B-B14F-4D97-AF65-F5344CB8AC3E}">
        <p14:creationId xmlns:p14="http://schemas.microsoft.com/office/powerpoint/2010/main" val="42459694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smtClean="0"/>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3EA2315E-366B-4E2A-B388-9221BE88BCF1}" type="datetimeFigureOut">
              <a:rPr lang="en-US" smtClean="0"/>
              <a:t>4/20/2020</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BC331176-1339-4841-A21D-246134A66325}" type="slidenum">
              <a:rPr lang="en-US" smtClean="0"/>
              <a:t>‹#›</a:t>
            </a:fld>
            <a:endParaRPr lang="en-US"/>
          </a:p>
        </p:txBody>
      </p:sp>
    </p:spTree>
    <p:extLst>
      <p:ext uri="{BB962C8B-B14F-4D97-AF65-F5344CB8AC3E}">
        <p14:creationId xmlns:p14="http://schemas.microsoft.com/office/powerpoint/2010/main" val="1619054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3EA2315E-366B-4E2A-B388-9221BE88BCF1}" type="datetimeFigureOut">
              <a:rPr lang="en-US" smtClean="0"/>
              <a:t>4/20/2020</a:t>
            </a:fld>
            <a:endParaRPr lang="en-US"/>
          </a:p>
        </p:txBody>
      </p:sp>
      <p:sp>
        <p:nvSpPr>
          <p:cNvPr id="5" name="Footer Placeholder 4"/>
          <p:cNvSpPr>
            <a:spLocks noGrp="1"/>
          </p:cNvSpPr>
          <p:nvPr>
            <p:ph type="ftr" sz="quarter" idx="11"/>
          </p:nvPr>
        </p:nvSpPr>
        <p:spPr/>
        <p:txBody>
          <a:bodyPr/>
          <a:lstStyle/>
          <a:p>
            <a:endParaRPr lang="en-US"/>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BC331176-1339-4841-A21D-246134A66325}" type="slidenum">
              <a:rPr lang="en-US" smtClean="0"/>
              <a:t>‹#›</a:t>
            </a:fld>
            <a:endParaRPr lang="en-US"/>
          </a:p>
        </p:txBody>
      </p:sp>
    </p:spTree>
    <p:extLst>
      <p:ext uri="{BB962C8B-B14F-4D97-AF65-F5344CB8AC3E}">
        <p14:creationId xmlns:p14="http://schemas.microsoft.com/office/powerpoint/2010/main" val="31083898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3EA2315E-366B-4E2A-B388-9221BE88BCF1}" type="datetimeFigureOut">
              <a:rPr lang="en-US" smtClean="0"/>
              <a:t>4/20/2020</a:t>
            </a:fld>
            <a:endParaRPr lang="en-US"/>
          </a:p>
        </p:txBody>
      </p:sp>
      <p:sp>
        <p:nvSpPr>
          <p:cNvPr id="6" name="Footer Placeholder 5"/>
          <p:cNvSpPr>
            <a:spLocks noGrp="1"/>
          </p:cNvSpPr>
          <p:nvPr>
            <p:ph type="ftr" sz="quarter" idx="11"/>
          </p:nvPr>
        </p:nvSpPr>
        <p:spPr/>
        <p:txBody>
          <a:bodyPr/>
          <a:lstStyle/>
          <a:p>
            <a:endParaRPr lang="en-US"/>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BC331176-1339-4841-A21D-246134A66325}" type="slidenum">
              <a:rPr lang="en-US" smtClean="0"/>
              <a:t>‹#›</a:t>
            </a:fld>
            <a:endParaRPr lang="en-US"/>
          </a:p>
        </p:txBody>
      </p:sp>
    </p:spTree>
    <p:extLst>
      <p:ext uri="{BB962C8B-B14F-4D97-AF65-F5344CB8AC3E}">
        <p14:creationId xmlns:p14="http://schemas.microsoft.com/office/powerpoint/2010/main" val="27080314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3EA2315E-366B-4E2A-B388-9221BE88BCF1}" type="datetimeFigureOut">
              <a:rPr lang="en-US" smtClean="0"/>
              <a:t>4/20/2020</a:t>
            </a:fld>
            <a:endParaRPr lang="en-US"/>
          </a:p>
        </p:txBody>
      </p:sp>
      <p:sp>
        <p:nvSpPr>
          <p:cNvPr id="8" name="Footer Placeholder 7"/>
          <p:cNvSpPr>
            <a:spLocks noGrp="1"/>
          </p:cNvSpPr>
          <p:nvPr>
            <p:ph type="ftr" sz="quarter" idx="11"/>
          </p:nvPr>
        </p:nvSpPr>
        <p:spPr/>
        <p:txBody>
          <a:bodyPr/>
          <a:lstStyle/>
          <a:p>
            <a:endParaRPr lang="en-US"/>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BC331176-1339-4841-A21D-246134A66325}" type="slidenum">
              <a:rPr lang="en-US" smtClean="0"/>
              <a:t>‹#›</a:t>
            </a:fld>
            <a:endParaRPr lang="en-US"/>
          </a:p>
        </p:txBody>
      </p:sp>
    </p:spTree>
    <p:extLst>
      <p:ext uri="{BB962C8B-B14F-4D97-AF65-F5344CB8AC3E}">
        <p14:creationId xmlns:p14="http://schemas.microsoft.com/office/powerpoint/2010/main" val="35112431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3EA2315E-366B-4E2A-B388-9221BE88BCF1}" type="datetimeFigureOut">
              <a:rPr lang="en-US" smtClean="0"/>
              <a:t>4/20/2020</a:t>
            </a:fld>
            <a:endParaRPr lang="en-US"/>
          </a:p>
        </p:txBody>
      </p:sp>
      <p:sp>
        <p:nvSpPr>
          <p:cNvPr id="4" name="Footer Placeholder 3"/>
          <p:cNvSpPr>
            <a:spLocks noGrp="1"/>
          </p:cNvSpPr>
          <p:nvPr>
            <p:ph type="ftr" sz="quarter" idx="11"/>
          </p:nvPr>
        </p:nvSpPr>
        <p:spPr/>
        <p:txBody>
          <a:bodyPr/>
          <a:lstStyle/>
          <a:p>
            <a:endParaRPr lang="en-US"/>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BC331176-1339-4841-A21D-246134A66325}" type="slidenum">
              <a:rPr lang="en-US" smtClean="0"/>
              <a:t>‹#›</a:t>
            </a:fld>
            <a:endParaRPr lang="en-US"/>
          </a:p>
        </p:txBody>
      </p:sp>
    </p:spTree>
    <p:extLst>
      <p:ext uri="{BB962C8B-B14F-4D97-AF65-F5344CB8AC3E}">
        <p14:creationId xmlns:p14="http://schemas.microsoft.com/office/powerpoint/2010/main" val="38717377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EA2315E-366B-4E2A-B388-9221BE88BCF1}" type="datetimeFigureOut">
              <a:rPr lang="en-US" smtClean="0"/>
              <a:t>4/20/2020</a:t>
            </a:fld>
            <a:endParaRPr lang="en-US"/>
          </a:p>
        </p:txBody>
      </p:sp>
      <p:sp>
        <p:nvSpPr>
          <p:cNvPr id="3" name="Footer Placeholder 2"/>
          <p:cNvSpPr>
            <a:spLocks noGrp="1"/>
          </p:cNvSpPr>
          <p:nvPr>
            <p:ph type="ftr" sz="quarter" idx="11"/>
          </p:nvPr>
        </p:nvSpPr>
        <p:spPr/>
        <p:txBody>
          <a:bodyPr/>
          <a:lstStyle/>
          <a:p>
            <a:endParaRPr lang="en-US"/>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BC331176-1339-4841-A21D-246134A66325}" type="slidenum">
              <a:rPr lang="en-US" smtClean="0"/>
              <a:t>‹#›</a:t>
            </a:fld>
            <a:endParaRPr lang="en-US"/>
          </a:p>
        </p:txBody>
      </p:sp>
    </p:spTree>
    <p:extLst>
      <p:ext uri="{BB962C8B-B14F-4D97-AF65-F5344CB8AC3E}">
        <p14:creationId xmlns:p14="http://schemas.microsoft.com/office/powerpoint/2010/main" val="22257493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smtClean="0"/>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3EA2315E-366B-4E2A-B388-9221BE88BCF1}" type="datetimeFigureOut">
              <a:rPr lang="en-US" smtClean="0"/>
              <a:t>4/20/2020</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BC331176-1339-4841-A21D-246134A66325}" type="slidenum">
              <a:rPr lang="en-US" smtClean="0"/>
              <a:t>‹#›</a:t>
            </a:fld>
            <a:endParaRPr lang="en-US"/>
          </a:p>
        </p:txBody>
      </p:sp>
    </p:spTree>
    <p:extLst>
      <p:ext uri="{BB962C8B-B14F-4D97-AF65-F5344CB8AC3E}">
        <p14:creationId xmlns:p14="http://schemas.microsoft.com/office/powerpoint/2010/main" val="24454195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3EA2315E-366B-4E2A-B388-9221BE88BCF1}" type="datetimeFigureOut">
              <a:rPr lang="en-US" smtClean="0"/>
              <a:t>4/20/2020</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BC331176-1339-4841-A21D-246134A66325}" type="slidenum">
              <a:rPr lang="en-US" smtClean="0"/>
              <a:t>‹#›</a:t>
            </a:fld>
            <a:endParaRPr lang="en-US"/>
          </a:p>
        </p:txBody>
      </p:sp>
    </p:spTree>
    <p:extLst>
      <p:ext uri="{BB962C8B-B14F-4D97-AF65-F5344CB8AC3E}">
        <p14:creationId xmlns:p14="http://schemas.microsoft.com/office/powerpoint/2010/main" val="25951955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3EA2315E-366B-4E2A-B388-9221BE88BCF1}" type="datetimeFigureOut">
              <a:rPr lang="en-US" smtClean="0"/>
              <a:t>4/20/2020</a:t>
            </a:fld>
            <a:endParaRPr lang="en-US"/>
          </a:p>
        </p:txBody>
      </p:sp>
      <p:sp>
        <p:nvSpPr>
          <p:cNvPr id="5" name="Footer Placeholder 4"/>
          <p:cNvSpPr>
            <a:spLocks noGrp="1"/>
          </p:cNvSpPr>
          <p:nvPr>
            <p:ph type="ftr" sz="quarter" idx="11"/>
          </p:nvPr>
        </p:nvSpPr>
        <p:spPr/>
        <p:txBody>
          <a:bodyPr/>
          <a:lstStyle/>
          <a:p>
            <a:endParaRPr lang="en-US"/>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BC331176-1339-4841-A21D-246134A66325}" type="slidenum">
              <a:rPr lang="en-US" smtClean="0"/>
              <a:t>‹#›</a:t>
            </a:fld>
            <a:endParaRPr lang="en-US"/>
          </a:p>
        </p:txBody>
      </p:sp>
    </p:spTree>
    <p:extLst>
      <p:ext uri="{BB962C8B-B14F-4D97-AF65-F5344CB8AC3E}">
        <p14:creationId xmlns:p14="http://schemas.microsoft.com/office/powerpoint/2010/main" val="160109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smtClean="0"/>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3EA2315E-366B-4E2A-B388-9221BE88BCF1}" type="datetimeFigureOut">
              <a:rPr lang="en-US" smtClean="0"/>
              <a:t>4/20/2020</a:t>
            </a:fld>
            <a:endParaRPr lang="en-US"/>
          </a:p>
        </p:txBody>
      </p:sp>
      <p:sp>
        <p:nvSpPr>
          <p:cNvPr id="5" name="Footer Placeholder 4"/>
          <p:cNvSpPr>
            <a:spLocks noGrp="1"/>
          </p:cNvSpPr>
          <p:nvPr>
            <p:ph type="ftr" sz="quarter" idx="11"/>
          </p:nvPr>
        </p:nvSpPr>
        <p:spPr/>
        <p:txBody>
          <a:bodyPr/>
          <a:lstStyle/>
          <a:p>
            <a:endParaRPr lang="en-US"/>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BC331176-1339-4841-A21D-246134A66325}" type="slidenum">
              <a:rPr lang="en-US" smtClean="0"/>
              <a:t>‹#›</a:t>
            </a:fld>
            <a:endParaRPr lang="en-US"/>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72355662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smtClean="0"/>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Edit Master text styles</a:t>
            </a:r>
          </a:p>
        </p:txBody>
      </p:sp>
      <p:sp>
        <p:nvSpPr>
          <p:cNvPr id="5" name="Date Placeholder 4"/>
          <p:cNvSpPr>
            <a:spLocks noGrp="1"/>
          </p:cNvSpPr>
          <p:nvPr>
            <p:ph type="dt" sz="half" idx="10"/>
          </p:nvPr>
        </p:nvSpPr>
        <p:spPr/>
        <p:txBody>
          <a:bodyPr/>
          <a:lstStyle/>
          <a:p>
            <a:fld id="{3EA2315E-366B-4E2A-B388-9221BE88BCF1}" type="datetimeFigureOut">
              <a:rPr lang="en-US" smtClean="0"/>
              <a:t>4/20/2020</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BC331176-1339-4841-A21D-246134A66325}" type="slidenum">
              <a:rPr lang="en-US" smtClean="0"/>
              <a:t>‹#›</a:t>
            </a:fld>
            <a:endParaRPr lang="en-US"/>
          </a:p>
        </p:txBody>
      </p:sp>
    </p:spTree>
    <p:extLst>
      <p:ext uri="{BB962C8B-B14F-4D97-AF65-F5344CB8AC3E}">
        <p14:creationId xmlns:p14="http://schemas.microsoft.com/office/powerpoint/2010/main" val="368407386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Edit Master text styles</a:t>
            </a:r>
          </a:p>
        </p:txBody>
      </p:sp>
      <p:sp>
        <p:nvSpPr>
          <p:cNvPr id="5" name="Date Placeholder 4"/>
          <p:cNvSpPr>
            <a:spLocks noGrp="1"/>
          </p:cNvSpPr>
          <p:nvPr>
            <p:ph type="dt" sz="half" idx="10"/>
          </p:nvPr>
        </p:nvSpPr>
        <p:spPr/>
        <p:txBody>
          <a:bodyPr/>
          <a:lstStyle/>
          <a:p>
            <a:fld id="{3EA2315E-366B-4E2A-B388-9221BE88BCF1}" type="datetimeFigureOut">
              <a:rPr lang="en-US" smtClean="0"/>
              <a:t>4/20/2020</a:t>
            </a:fld>
            <a:endParaRPr lang="en-US"/>
          </a:p>
        </p:txBody>
      </p:sp>
      <p:sp>
        <p:nvSpPr>
          <p:cNvPr id="6" name="Footer Placeholder 5"/>
          <p:cNvSpPr>
            <a:spLocks noGrp="1"/>
          </p:cNvSpPr>
          <p:nvPr>
            <p:ph type="ftr" sz="quarter" idx="11"/>
          </p:nvPr>
        </p:nvSpPr>
        <p:spPr/>
        <p:txBody>
          <a:bodyPr/>
          <a:lstStyle/>
          <a:p>
            <a:endParaRPr lang="en-US"/>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BC331176-1339-4841-A21D-246134A66325}" type="slidenum">
              <a:rPr lang="en-US" smtClean="0"/>
              <a:t>‹#›</a:t>
            </a:fld>
            <a:endParaRPr lang="en-US"/>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582374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Edit Master text styles</a:t>
            </a:r>
          </a:p>
        </p:txBody>
      </p:sp>
      <p:sp>
        <p:nvSpPr>
          <p:cNvPr id="5" name="Date Placeholder 4"/>
          <p:cNvSpPr>
            <a:spLocks noGrp="1"/>
          </p:cNvSpPr>
          <p:nvPr>
            <p:ph type="dt" sz="half" idx="10"/>
          </p:nvPr>
        </p:nvSpPr>
        <p:spPr/>
        <p:txBody>
          <a:bodyPr/>
          <a:lstStyle/>
          <a:p>
            <a:fld id="{3EA2315E-366B-4E2A-B388-9221BE88BCF1}" type="datetimeFigureOut">
              <a:rPr lang="en-US" smtClean="0"/>
              <a:t>4/20/2020</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BC331176-1339-4841-A21D-246134A66325}" type="slidenum">
              <a:rPr lang="en-US" smtClean="0"/>
              <a:t>‹#›</a:t>
            </a:fld>
            <a:endParaRPr lang="en-US"/>
          </a:p>
        </p:txBody>
      </p:sp>
    </p:spTree>
    <p:extLst>
      <p:ext uri="{BB962C8B-B14F-4D97-AF65-F5344CB8AC3E}">
        <p14:creationId xmlns:p14="http://schemas.microsoft.com/office/powerpoint/2010/main" val="188299087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3EA2315E-366B-4E2A-B388-9221BE88BCF1}" type="datetimeFigureOut">
              <a:rPr lang="en-US" smtClean="0"/>
              <a:t>4/20/2020</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BC331176-1339-4841-A21D-246134A66325}" type="slidenum">
              <a:rPr lang="en-US" smtClean="0"/>
              <a:t>‹#›</a:t>
            </a:fld>
            <a:endParaRPr lang="en-US"/>
          </a:p>
        </p:txBody>
      </p:sp>
    </p:spTree>
    <p:extLst>
      <p:ext uri="{BB962C8B-B14F-4D97-AF65-F5344CB8AC3E}">
        <p14:creationId xmlns:p14="http://schemas.microsoft.com/office/powerpoint/2010/main" val="395027220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3EA2315E-366B-4E2A-B388-9221BE88BCF1}" type="datetimeFigureOut">
              <a:rPr lang="en-US" smtClean="0"/>
              <a:t>4/20/2020</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BC331176-1339-4841-A21D-246134A66325}" type="slidenum">
              <a:rPr lang="en-US" smtClean="0"/>
              <a:t>‹#›</a:t>
            </a:fld>
            <a:endParaRPr lang="en-US"/>
          </a:p>
        </p:txBody>
      </p:sp>
    </p:spTree>
    <p:extLst>
      <p:ext uri="{BB962C8B-B14F-4D97-AF65-F5344CB8AC3E}">
        <p14:creationId xmlns:p14="http://schemas.microsoft.com/office/powerpoint/2010/main" val="18584247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3EA2315E-366B-4E2A-B388-9221BE88BCF1}" type="datetimeFigureOut">
              <a:rPr lang="en-US" smtClean="0"/>
              <a:t>4/20/2020</a:t>
            </a:fld>
            <a:endParaRPr lang="en-US"/>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BC331176-1339-4841-A21D-246134A66325}" type="slidenum">
              <a:rPr lang="en-US" smtClean="0"/>
              <a:t>‹#›</a:t>
            </a:fld>
            <a:endParaRPr lang="en-US"/>
          </a:p>
        </p:txBody>
      </p:sp>
    </p:spTree>
    <p:extLst>
      <p:ext uri="{BB962C8B-B14F-4D97-AF65-F5344CB8AC3E}">
        <p14:creationId xmlns:p14="http://schemas.microsoft.com/office/powerpoint/2010/main" val="2142791095"/>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 id="2147483687" r:id="rId15"/>
    <p:sldLayoutId id="2147483688"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Image result for â«Ø¹Ú©Ø³ Ø¨Ø³Ù Ø§ÙÙÙ Ø§ÙØ±Ø­ÙÙ Ø§ÙØ±Ø­ÛÙ Ø¨Ø±Ø§Û Ù¾Ø§ÙØ±Ù¾ÙÛÙØªâ¬â"/>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3452120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atMod val="92000"/>
                <a:lumMod val="120000"/>
              </a:schemeClr>
            </a:gs>
            <a:gs pos="100000">
              <a:schemeClr val="accent2">
                <a:lumMod val="60000"/>
                <a:lumOff val="40000"/>
              </a:schemeClr>
            </a:gs>
          </a:gsLst>
          <a:path path="circle">
            <a:fillToRect l="50000" t="50000" r="100000" b="100000"/>
          </a:path>
        </a:gradFill>
        <a:effectLst/>
      </p:bgPr>
    </p:bg>
    <p:spTree>
      <p:nvGrpSpPr>
        <p:cNvPr id="1" name=""/>
        <p:cNvGrpSpPr/>
        <p:nvPr/>
      </p:nvGrpSpPr>
      <p:grpSpPr>
        <a:xfrm>
          <a:off x="0" y="0"/>
          <a:ext cx="0" cy="0"/>
          <a:chOff x="0" y="0"/>
          <a:chExt cx="0" cy="0"/>
        </a:xfrm>
      </p:grpSpPr>
      <p:sp>
        <p:nvSpPr>
          <p:cNvPr id="3" name="Rectangle 2"/>
          <p:cNvSpPr/>
          <p:nvPr/>
        </p:nvSpPr>
        <p:spPr>
          <a:xfrm>
            <a:off x="2227385" y="532305"/>
            <a:ext cx="9401909" cy="2185214"/>
          </a:xfrm>
          <a:prstGeom prst="rect">
            <a:avLst/>
          </a:prstGeom>
        </p:spPr>
        <p:txBody>
          <a:bodyPr wrap="square">
            <a:spAutoFit/>
          </a:bodyPr>
          <a:lstStyle/>
          <a:p>
            <a:pPr algn="r"/>
            <a:r>
              <a:rPr lang="fa-IR" sz="4000" dirty="0"/>
              <a:t>فصل 9 حسابداری   صورت های مالی </a:t>
            </a:r>
            <a:endParaRPr lang="fa-IR" sz="3200" dirty="0"/>
          </a:p>
          <a:p>
            <a:endParaRPr lang="fa-IR" sz="3200" dirty="0"/>
          </a:p>
          <a:p>
            <a:pPr algn="r"/>
            <a:r>
              <a:rPr lang="fa-IR" sz="3200" dirty="0"/>
              <a:t>در این فصل با نحوه صحیح تهیه صورت های مالی تراز نامه و صورت سود و زیان بیشتر آشنا می شویم.</a:t>
            </a:r>
          </a:p>
        </p:txBody>
      </p:sp>
      <p:sp>
        <p:nvSpPr>
          <p:cNvPr id="4" name="Rectangle 3"/>
          <p:cNvSpPr/>
          <p:nvPr/>
        </p:nvSpPr>
        <p:spPr>
          <a:xfrm>
            <a:off x="750278" y="2336720"/>
            <a:ext cx="11043140" cy="2862322"/>
          </a:xfrm>
          <a:prstGeom prst="rect">
            <a:avLst/>
          </a:prstGeom>
        </p:spPr>
        <p:txBody>
          <a:bodyPr wrap="square">
            <a:spAutoFit/>
          </a:bodyPr>
          <a:lstStyle/>
          <a:p>
            <a:pPr algn="r"/>
            <a:endParaRPr lang="fa-IR" sz="3600" dirty="0"/>
          </a:p>
          <a:p>
            <a:pPr algn="r"/>
            <a:r>
              <a:rPr lang="fa-IR" sz="3600" dirty="0"/>
              <a:t>تراز نامه یا صورت وضعیت مالی:</a:t>
            </a:r>
          </a:p>
          <a:p>
            <a:pPr algn="r"/>
            <a:r>
              <a:rPr lang="fa-IR" sz="3600" dirty="0"/>
              <a:t>تعریف: صورت وضعیت مالی که دارایی ها, بدهی ها و حقوق صاحبان سرمایه یک شرکت را در یک تاریخ مشخص گزارش می کند</a:t>
            </a:r>
            <a:r>
              <a:rPr lang="fa-IR" dirty="0"/>
              <a:t>.</a:t>
            </a:r>
          </a:p>
        </p:txBody>
      </p:sp>
    </p:spTree>
    <p:extLst>
      <p:ext uri="{BB962C8B-B14F-4D97-AF65-F5344CB8AC3E}">
        <p14:creationId xmlns:p14="http://schemas.microsoft.com/office/powerpoint/2010/main" val="850712090"/>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518033" y="435463"/>
            <a:ext cx="6008079" cy="3691059"/>
          </a:xfrm>
        </p:spPr>
        <p:txBody>
          <a:bodyPr>
            <a:normAutofit/>
          </a:bodyPr>
          <a:lstStyle/>
          <a:p>
            <a:pPr algn="r"/>
            <a:endParaRPr lang="en-US" dirty="0">
              <a:solidFill>
                <a:srgbClr val="FFC000"/>
              </a:solidFill>
            </a:endParaRPr>
          </a:p>
        </p:txBody>
      </p:sp>
      <p:sp>
        <p:nvSpPr>
          <p:cNvPr id="3" name="Rectangle 2"/>
          <p:cNvSpPr/>
          <p:nvPr/>
        </p:nvSpPr>
        <p:spPr>
          <a:xfrm>
            <a:off x="0" y="183775"/>
            <a:ext cx="11699630" cy="3416320"/>
          </a:xfrm>
          <a:prstGeom prst="rect">
            <a:avLst/>
          </a:prstGeom>
        </p:spPr>
        <p:txBody>
          <a:bodyPr wrap="square">
            <a:spAutoFit/>
          </a:bodyPr>
          <a:lstStyle/>
          <a:p>
            <a:pPr algn="r"/>
            <a:r>
              <a:rPr lang="fa-IR" sz="3600" dirty="0"/>
              <a:t>کاربرد تراز نامه:</a:t>
            </a:r>
          </a:p>
          <a:p>
            <a:pPr algn="r"/>
            <a:r>
              <a:rPr lang="fa-IR" sz="3600" dirty="0"/>
              <a:t>استفاده کنندگان برون سازمانی و تحلیل گران مالی که قصد سرمایه گذاری در شرکت ها </a:t>
            </a:r>
            <a:r>
              <a:rPr lang="fa-IR" sz="3600" dirty="0" smtClean="0"/>
              <a:t>را </a:t>
            </a:r>
            <a:r>
              <a:rPr lang="fa-IR" sz="3600" dirty="0"/>
              <a:t>دارند برای تعیین ریسک شرکت ها و جریانات نقدی آتی تعیین </a:t>
            </a:r>
            <a:r>
              <a:rPr lang="fa-IR" sz="3600" dirty="0" smtClean="0"/>
              <a:t>نقدی نیگی </a:t>
            </a:r>
            <a:r>
              <a:rPr lang="fa-IR" sz="3600" dirty="0"/>
              <a:t>شرکت ها توانایی پرداخت بدهی و انعطاف پذیری مالی از اطلاعات تراز نامه استفاده می کنند </a:t>
            </a:r>
            <a:r>
              <a:rPr lang="fa-IR" dirty="0"/>
              <a:t>.</a:t>
            </a:r>
          </a:p>
        </p:txBody>
      </p:sp>
      <p:sp>
        <p:nvSpPr>
          <p:cNvPr id="4" name="Rectangle 3"/>
          <p:cNvSpPr/>
          <p:nvPr/>
        </p:nvSpPr>
        <p:spPr>
          <a:xfrm>
            <a:off x="-164123" y="3423137"/>
            <a:ext cx="11863753" cy="1938992"/>
          </a:xfrm>
          <a:prstGeom prst="rect">
            <a:avLst/>
          </a:prstGeom>
        </p:spPr>
        <p:txBody>
          <a:bodyPr wrap="square">
            <a:spAutoFit/>
          </a:bodyPr>
          <a:lstStyle/>
          <a:p>
            <a:pPr algn="r"/>
            <a:r>
              <a:rPr lang="fa-IR" sz="4000" dirty="0"/>
              <a:t>نقدنگی:</a:t>
            </a:r>
          </a:p>
          <a:p>
            <a:pPr algn="r"/>
            <a:r>
              <a:rPr lang="fa-IR" sz="4000" dirty="0"/>
              <a:t>مدت زمانی که انتظار می رود طی آن یک دارایی فروخته شده و به وجه نقد تبدیل شود.</a:t>
            </a:r>
          </a:p>
        </p:txBody>
      </p:sp>
    </p:spTree>
    <p:extLst>
      <p:ext uri="{BB962C8B-B14F-4D97-AF65-F5344CB8AC3E}">
        <p14:creationId xmlns:p14="http://schemas.microsoft.com/office/powerpoint/2010/main" val="2215377060"/>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2000">
        <p15:prstTrans prst="fractur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7" presetClass="path" presetSubtype="0" accel="50000" decel="50000" fill="hold" grpId="0" nodeType="clickEffect" nodePh="1">
                                  <p:stCondLst>
                                    <p:cond delay="0"/>
                                  </p:stCondLst>
                                  <p:endCondLst>
                                    <p:cond evt="begin" delay="0">
                                      <p:tn val="5"/>
                                    </p:cond>
                                  </p:endCondLst>
                                  <p:childTnLst>
                                    <p:animMotion origin="layout" path="M 0.1362 -0.03148 L 0.37018 0.03935 C 0.41862 0.05532 0.49167 0.06412 0.56888 0.06412 C 0.65612 0.06412 0.72617 0.05532 0.77474 0.03935 L 1.00924 -0.03148 " pathEditMode="relative" rAng="0" ptsTypes="AAAAA">
                                      <p:cBhvr>
                                        <p:cTn id="6" dur="2000" fill="hold"/>
                                        <p:tgtEl>
                                          <p:spTgt spid="2"/>
                                        </p:tgtEl>
                                        <p:attrNameLst>
                                          <p:attrName>ppt_x</p:attrName>
                                          <p:attrName>ppt_y</p:attrName>
                                        </p:attrNameLst>
                                      </p:cBhvr>
                                      <p:rCtr x="43646" y="4769"/>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atMod val="92000"/>
                <a:lumMod val="120000"/>
              </a:schemeClr>
            </a:gs>
            <a:gs pos="100000">
              <a:schemeClr val="accent1">
                <a:lumMod val="40000"/>
                <a:lumOff val="60000"/>
              </a:schemeClr>
            </a:gs>
          </a:gsLst>
          <a:path path="circle">
            <a:fillToRect l="50000" t="50000" r="100000" b="100000"/>
          </a:path>
        </a:gradFill>
        <a:effectLst/>
      </p:bgPr>
    </p:bg>
    <p:spTree>
      <p:nvGrpSpPr>
        <p:cNvPr id="1" name=""/>
        <p:cNvGrpSpPr/>
        <p:nvPr/>
      </p:nvGrpSpPr>
      <p:grpSpPr>
        <a:xfrm>
          <a:off x="0" y="0"/>
          <a:ext cx="0" cy="0"/>
          <a:chOff x="0" y="0"/>
          <a:chExt cx="0" cy="0"/>
        </a:xfrm>
      </p:grpSpPr>
      <p:sp>
        <p:nvSpPr>
          <p:cNvPr id="5" name="Title 4"/>
          <p:cNvSpPr>
            <a:spLocks noGrp="1"/>
          </p:cNvSpPr>
          <p:nvPr>
            <p:ph type="title"/>
          </p:nvPr>
        </p:nvSpPr>
        <p:spPr>
          <a:xfrm>
            <a:off x="2402958" y="3593805"/>
            <a:ext cx="6422065" cy="2269183"/>
          </a:xfrm>
        </p:spPr>
        <p:txBody>
          <a:bodyPr/>
          <a:lstStyle/>
          <a:p>
            <a:r>
              <a:rPr lang="fa-IR" dirty="0" smtClean="0">
                <a:solidFill>
                  <a:schemeClr val="accent1">
                    <a:lumMod val="75000"/>
                  </a:schemeClr>
                </a:solidFill>
              </a:rPr>
              <a:t>    </a:t>
            </a:r>
            <a:endParaRPr lang="en-US" dirty="0">
              <a:solidFill>
                <a:schemeClr val="accent1">
                  <a:lumMod val="75000"/>
                </a:schemeClr>
              </a:solidFill>
            </a:endParaRPr>
          </a:p>
        </p:txBody>
      </p:sp>
      <p:sp>
        <p:nvSpPr>
          <p:cNvPr id="2" name="Rectangle 1"/>
          <p:cNvSpPr/>
          <p:nvPr/>
        </p:nvSpPr>
        <p:spPr>
          <a:xfrm>
            <a:off x="1172308" y="177242"/>
            <a:ext cx="10700715" cy="1754326"/>
          </a:xfrm>
          <a:prstGeom prst="rect">
            <a:avLst/>
          </a:prstGeom>
        </p:spPr>
        <p:txBody>
          <a:bodyPr wrap="square">
            <a:spAutoFit/>
          </a:bodyPr>
          <a:lstStyle/>
          <a:p>
            <a:pPr algn="r"/>
            <a:r>
              <a:rPr lang="fa-IR" sz="3600" dirty="0"/>
              <a:t>توانایی پرداخت بدهی :</a:t>
            </a:r>
          </a:p>
          <a:p>
            <a:pPr algn="r"/>
            <a:r>
              <a:rPr lang="fa-IR" sz="3600" dirty="0"/>
              <a:t>به معنایی توانایی یک شرکت در پرداخت بدهی های خود در سر رسید است.</a:t>
            </a:r>
          </a:p>
        </p:txBody>
      </p:sp>
      <p:sp>
        <p:nvSpPr>
          <p:cNvPr id="3" name="Rectangle 2"/>
          <p:cNvSpPr/>
          <p:nvPr/>
        </p:nvSpPr>
        <p:spPr>
          <a:xfrm>
            <a:off x="195748" y="1931568"/>
            <a:ext cx="11709990" cy="2308324"/>
          </a:xfrm>
          <a:prstGeom prst="rect">
            <a:avLst/>
          </a:prstGeom>
        </p:spPr>
        <p:txBody>
          <a:bodyPr wrap="square">
            <a:spAutoFit/>
          </a:bodyPr>
          <a:lstStyle/>
          <a:p>
            <a:pPr algn="r"/>
            <a:r>
              <a:rPr lang="fa-IR" sz="3600" dirty="0"/>
              <a:t>اعتبار دهندگان:</a:t>
            </a:r>
          </a:p>
          <a:p>
            <a:pPr algn="r"/>
            <a:r>
              <a:rPr lang="fa-IR" sz="3600" dirty="0"/>
              <a:t>به نسبت های </a:t>
            </a:r>
            <a:r>
              <a:rPr lang="fa-IR" sz="3600" dirty="0" smtClean="0"/>
              <a:t>نقد ینگی </a:t>
            </a:r>
            <a:r>
              <a:rPr lang="fa-IR" sz="3600" dirty="0"/>
              <a:t>کوتاه مدت علاقه مند هستند .چون این نسبت نشان می دهد که شرکت ها منابع کافی برای پرداخت بدهی های خود را دارند.</a:t>
            </a:r>
          </a:p>
        </p:txBody>
      </p:sp>
      <p:sp>
        <p:nvSpPr>
          <p:cNvPr id="4" name="Rectangle 3"/>
          <p:cNvSpPr/>
          <p:nvPr/>
        </p:nvSpPr>
        <p:spPr>
          <a:xfrm>
            <a:off x="820615" y="4255280"/>
            <a:ext cx="11085123" cy="1477328"/>
          </a:xfrm>
          <a:prstGeom prst="rect">
            <a:avLst/>
          </a:prstGeom>
        </p:spPr>
        <p:txBody>
          <a:bodyPr wrap="square">
            <a:spAutoFit/>
          </a:bodyPr>
          <a:lstStyle/>
          <a:p>
            <a:pPr algn="r"/>
            <a:r>
              <a:rPr lang="fa-IR" sz="3600" dirty="0"/>
              <a:t>نقدنگی وتوانایی پرداخت بدهی :</a:t>
            </a:r>
          </a:p>
          <a:p>
            <a:pPr algn="r"/>
            <a:r>
              <a:rPr lang="fa-IR" sz="3600" dirty="0"/>
              <a:t>انعطاف پذیری مالی یک شرکت را تحت تاثیر قرار می دهند </a:t>
            </a:r>
            <a:r>
              <a:rPr lang="fa-IR" dirty="0"/>
              <a:t>.</a:t>
            </a:r>
          </a:p>
        </p:txBody>
      </p:sp>
    </p:spTree>
    <p:extLst>
      <p:ext uri="{BB962C8B-B14F-4D97-AF65-F5344CB8AC3E}">
        <p14:creationId xmlns:p14="http://schemas.microsoft.com/office/powerpoint/2010/main" val="2729564730"/>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64000">
              <a:srgbClr val="EC98C4"/>
            </a:gs>
            <a:gs pos="80000">
              <a:schemeClr val="bg1"/>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5" name="Rectangle 4"/>
          <p:cNvSpPr/>
          <p:nvPr/>
        </p:nvSpPr>
        <p:spPr>
          <a:xfrm>
            <a:off x="1219200" y="0"/>
            <a:ext cx="10738338" cy="6186309"/>
          </a:xfrm>
          <a:prstGeom prst="rect">
            <a:avLst/>
          </a:prstGeom>
        </p:spPr>
        <p:txBody>
          <a:bodyPr wrap="square">
            <a:spAutoFit/>
          </a:bodyPr>
          <a:lstStyle/>
          <a:p>
            <a:pPr algn="r"/>
            <a:r>
              <a:rPr lang="fa-IR" sz="3600" dirty="0"/>
              <a:t>محدودیت های تراز نامه :</a:t>
            </a:r>
          </a:p>
          <a:p>
            <a:pPr algn="r"/>
            <a:r>
              <a:rPr lang="fa-IR" sz="3600" dirty="0"/>
              <a:t>1_ اغلب دارایی ها و بدهی هایی که در تراز نامه گزارش می شود با استفاده از مبنای بهای تمام شده تاریخی اندازه گیری می شود .</a:t>
            </a:r>
          </a:p>
          <a:p>
            <a:pPr algn="r"/>
            <a:r>
              <a:rPr lang="fa-IR" sz="3600" dirty="0"/>
              <a:t>مثال : برخی دارایی ها بر اثر گذشت زمان ارزش منصفانه ( ارزش بازار) افزایش پیدا می کند ولی تا زمان فروش </a:t>
            </a:r>
            <a:r>
              <a:rPr lang="fa-IR" sz="3600" dirty="0" smtClean="0"/>
              <a:t>دارایی هانمی </a:t>
            </a:r>
            <a:r>
              <a:rPr lang="fa-IR" sz="3600" dirty="0"/>
              <a:t>توانیم این افزایش را نشان دهیم .</a:t>
            </a:r>
          </a:p>
          <a:p>
            <a:pPr algn="r"/>
            <a:r>
              <a:rPr lang="fa-IR" sz="3600" dirty="0"/>
              <a:t>2- در بسیاری از اقلام تراز نامه شرکت ها از برخی قضاوت ها و برآوردها استفاده می کنیم.</a:t>
            </a:r>
          </a:p>
          <a:p>
            <a:pPr algn="r"/>
            <a:r>
              <a:rPr lang="fa-IR" sz="3600" dirty="0"/>
              <a:t>مثال: میزان حسابهای دریافتی که وصول می شود تخمین می زنیم .</a:t>
            </a:r>
          </a:p>
        </p:txBody>
      </p:sp>
    </p:spTree>
    <p:extLst>
      <p:ext uri="{BB962C8B-B14F-4D97-AF65-F5344CB8AC3E}">
        <p14:creationId xmlns:p14="http://schemas.microsoft.com/office/powerpoint/2010/main" val="4188272109"/>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rgbClr val="0070C0"/>
            </a:gs>
            <a:gs pos="17000">
              <a:srgbClr val="E0569E"/>
            </a:gs>
            <a:gs pos="60000">
              <a:schemeClr val="accent1">
                <a:lumMod val="45000"/>
                <a:lumOff val="55000"/>
              </a:schemeClr>
            </a:gs>
            <a:gs pos="100000">
              <a:schemeClr val="accent1">
                <a:lumMod val="30000"/>
                <a:lumOff val="70000"/>
              </a:schemeClr>
            </a:gs>
          </a:gsLst>
          <a:lin ang="13500000" scaled="1"/>
          <a:tileRect/>
        </a:gradFill>
        <a:effectLst/>
      </p:bgPr>
    </p:bg>
    <p:spTree>
      <p:nvGrpSpPr>
        <p:cNvPr id="1" name=""/>
        <p:cNvGrpSpPr/>
        <p:nvPr/>
      </p:nvGrpSpPr>
      <p:grpSpPr>
        <a:xfrm>
          <a:off x="0" y="0"/>
          <a:ext cx="0" cy="0"/>
          <a:chOff x="0" y="0"/>
          <a:chExt cx="0" cy="0"/>
        </a:xfrm>
      </p:grpSpPr>
      <p:sp>
        <p:nvSpPr>
          <p:cNvPr id="3" name="Rectangle 2"/>
          <p:cNvSpPr/>
          <p:nvPr/>
        </p:nvSpPr>
        <p:spPr>
          <a:xfrm>
            <a:off x="164123" y="251936"/>
            <a:ext cx="11750087" cy="2308324"/>
          </a:xfrm>
          <a:prstGeom prst="rect">
            <a:avLst/>
          </a:prstGeom>
        </p:spPr>
        <p:txBody>
          <a:bodyPr wrap="square">
            <a:spAutoFit/>
          </a:bodyPr>
          <a:lstStyle/>
          <a:p>
            <a:pPr algn="r"/>
            <a:r>
              <a:rPr lang="fa-IR" sz="3600" dirty="0" smtClean="0"/>
              <a:t>3- تراز نامه قادر به اندازه گیری معقولانه برخی از اقلام دارایی که دارای ارزش مالی هستند نمی باشند مثال: نیروی انسانی ماهر و متخصص مهم ترین دارایی شرکت ها محسوب می شود اما تراز نامه این دارایی ها را نشان نمی دهد </a:t>
            </a:r>
            <a:r>
              <a:rPr lang="fa-IR" dirty="0" smtClean="0"/>
              <a:t>.</a:t>
            </a:r>
            <a:endParaRPr lang="fa-IR" dirty="0"/>
          </a:p>
        </p:txBody>
      </p:sp>
      <p:sp>
        <p:nvSpPr>
          <p:cNvPr id="4" name="Rectangle 3"/>
          <p:cNvSpPr/>
          <p:nvPr/>
        </p:nvSpPr>
        <p:spPr>
          <a:xfrm>
            <a:off x="164123" y="3114258"/>
            <a:ext cx="11750087" cy="1754326"/>
          </a:xfrm>
          <a:prstGeom prst="rect">
            <a:avLst/>
          </a:prstGeom>
        </p:spPr>
        <p:txBody>
          <a:bodyPr wrap="square">
            <a:spAutoFit/>
          </a:bodyPr>
          <a:lstStyle/>
          <a:p>
            <a:pPr algn="r"/>
            <a:r>
              <a:rPr lang="fa-IR" sz="3600" dirty="0"/>
              <a:t>طبقه بندی تراز نامه:</a:t>
            </a:r>
          </a:p>
          <a:p>
            <a:pPr algn="r"/>
            <a:r>
              <a:rPr lang="fa-IR" sz="3600" dirty="0"/>
              <a:t>یه گروه عمده اقلام موجود در تراز نامه عبارتند از : دارایی ها- بدهی ها – حقوق صاحبان سرمایه </a:t>
            </a:r>
          </a:p>
        </p:txBody>
      </p:sp>
    </p:spTree>
    <p:extLst>
      <p:ext uri="{BB962C8B-B14F-4D97-AF65-F5344CB8AC3E}">
        <p14:creationId xmlns:p14="http://schemas.microsoft.com/office/powerpoint/2010/main" val="3033138680"/>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31000">
              <a:srgbClr val="92D050"/>
            </a:gs>
            <a:gs pos="79000">
              <a:schemeClr val="bg1"/>
            </a:gs>
          </a:gsLst>
          <a:lin ang="13500000" scaled="1"/>
        </a:gradFill>
        <a:effectLst/>
      </p:bgPr>
    </p:bg>
    <p:spTree>
      <p:nvGrpSpPr>
        <p:cNvPr id="1" name=""/>
        <p:cNvGrpSpPr/>
        <p:nvPr/>
      </p:nvGrpSpPr>
      <p:grpSpPr>
        <a:xfrm>
          <a:off x="0" y="0"/>
          <a:ext cx="0" cy="0"/>
          <a:chOff x="0" y="0"/>
          <a:chExt cx="0" cy="0"/>
        </a:xfrm>
      </p:grpSpPr>
      <p:sp>
        <p:nvSpPr>
          <p:cNvPr id="4" name="Rectangle 3"/>
          <p:cNvSpPr/>
          <p:nvPr/>
        </p:nvSpPr>
        <p:spPr>
          <a:xfrm>
            <a:off x="1359877" y="117693"/>
            <a:ext cx="10597661" cy="4524315"/>
          </a:xfrm>
          <a:prstGeom prst="rect">
            <a:avLst/>
          </a:prstGeom>
        </p:spPr>
        <p:txBody>
          <a:bodyPr wrap="square">
            <a:spAutoFit/>
          </a:bodyPr>
          <a:lstStyle/>
          <a:p>
            <a:pPr algn="r"/>
            <a:r>
              <a:rPr lang="fa-IR" sz="3600" dirty="0"/>
              <a:t>عناصر تراز نامه:</a:t>
            </a:r>
          </a:p>
          <a:p>
            <a:pPr algn="r"/>
            <a:r>
              <a:rPr lang="fa-IR" sz="3600" dirty="0"/>
              <a:t>1-دارایی ها:اقلام تحصیل شده یا تحت کنترل یک شرکت که دارای منافع اقتصادی آتی است و در نتیجه معاملات یا رویداد های گذشته حاصل شده اند.</a:t>
            </a:r>
          </a:p>
          <a:p>
            <a:pPr algn="r"/>
            <a:r>
              <a:rPr lang="fa-IR" sz="3600" dirty="0"/>
              <a:t>2-بدهی ها:اقلامی که متضمن از دست دادن منافع اقتصادی آتی است.</a:t>
            </a:r>
          </a:p>
          <a:p>
            <a:pPr algn="r"/>
            <a:r>
              <a:rPr lang="fa-IR" sz="3600" dirty="0"/>
              <a:t>3-سرمایه مالکان:ادعای مالکان نسبت به دارایی های شرکت پس از کسربدهی ها </a:t>
            </a:r>
          </a:p>
        </p:txBody>
      </p:sp>
    </p:spTree>
    <p:extLst>
      <p:ext uri="{BB962C8B-B14F-4D97-AF65-F5344CB8AC3E}">
        <p14:creationId xmlns:p14="http://schemas.microsoft.com/office/powerpoint/2010/main" val="3345441923"/>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25245" y="-3469456"/>
            <a:ext cx="10515600" cy="1325563"/>
          </a:xfrm>
        </p:spPr>
        <p:txBody>
          <a:bodyPr/>
          <a:lstStyle/>
          <a:p>
            <a:endParaRPr lang="en-US" dirty="0"/>
          </a:p>
        </p:txBody>
      </p:sp>
      <p:sp>
        <p:nvSpPr>
          <p:cNvPr id="6" name="Rectangle 5"/>
          <p:cNvSpPr/>
          <p:nvPr/>
        </p:nvSpPr>
        <p:spPr>
          <a:xfrm>
            <a:off x="5378245" y="1233195"/>
            <a:ext cx="6096000" cy="773481"/>
          </a:xfrm>
          <a:prstGeom prst="rect">
            <a:avLst/>
          </a:prstGeom>
        </p:spPr>
        <p:txBody>
          <a:bodyPr>
            <a:spAutoFit/>
          </a:bodyPr>
          <a:lstStyle/>
          <a:p>
            <a:pPr algn="r">
              <a:lnSpc>
                <a:spcPct val="107000"/>
              </a:lnSpc>
              <a:spcAft>
                <a:spcPts val="800"/>
              </a:spcAft>
            </a:pPr>
            <a:r>
              <a:rPr lang="fa-IR" sz="2000" dirty="0">
                <a:latin typeface="Calibri" panose="020F0502020204030204" pitchFamily="34" charset="0"/>
                <a:ea typeface="Calibri" panose="020F0502020204030204" pitchFamily="34" charset="0"/>
                <a:cs typeface="Tahoma" panose="020B0604030504040204" pitchFamily="34" charset="0"/>
              </a:rPr>
              <a:t> </a:t>
            </a:r>
            <a:endParaRPr lang="en-US" sz="1100" dirty="0">
              <a:latin typeface="Calibri" panose="020F0502020204030204" pitchFamily="34" charset="0"/>
              <a:ea typeface="Calibri" panose="020F0502020204030204" pitchFamily="34" charset="0"/>
              <a:cs typeface="Arial" panose="020B0604020202020204" pitchFamily="34" charset="0"/>
            </a:endParaRPr>
          </a:p>
          <a:p>
            <a:pPr algn="r">
              <a:lnSpc>
                <a:spcPct val="107000"/>
              </a:lnSpc>
              <a:spcAft>
                <a:spcPts val="800"/>
              </a:spcAft>
            </a:pPr>
            <a:r>
              <a:rPr lang="fa-IR" sz="1600" dirty="0">
                <a:latin typeface="Calibri" panose="020F0502020204030204" pitchFamily="34" charset="0"/>
                <a:ea typeface="Calibri" panose="020F0502020204030204" pitchFamily="34" charset="0"/>
                <a:cs typeface="Tahoma" panose="020B0604030504040204" pitchFamily="34" charset="0"/>
              </a:rPr>
              <a:t> </a:t>
            </a:r>
            <a:endParaRPr lang="en-US" sz="1100" dirty="0">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425245" y="251936"/>
            <a:ext cx="11353800" cy="2862322"/>
          </a:xfrm>
          <a:prstGeom prst="rect">
            <a:avLst/>
          </a:prstGeom>
        </p:spPr>
        <p:txBody>
          <a:bodyPr wrap="square">
            <a:spAutoFit/>
          </a:bodyPr>
          <a:lstStyle/>
          <a:p>
            <a:pPr algn="r"/>
            <a:r>
              <a:rPr lang="fa-IR" sz="3600" dirty="0"/>
              <a:t>دارایی ها </a:t>
            </a:r>
          </a:p>
          <a:p>
            <a:pPr algn="r"/>
            <a:r>
              <a:rPr lang="fa-IR" sz="3600" dirty="0"/>
              <a:t>1-دارایی های جاری:</a:t>
            </a:r>
          </a:p>
          <a:p>
            <a:pPr algn="r"/>
            <a:r>
              <a:rPr lang="fa-IR" sz="3600" dirty="0" smtClean="0"/>
              <a:t>وجه نقد یا سایر دارایی های یک شرکت که انتظار می رود طی یک سال یا چرخه عملیاتی هر کدام که طولانی تر باشد به وجه نقد تبدیل شود یا به مصرف برسند </a:t>
            </a:r>
            <a:r>
              <a:rPr lang="fa-IR" dirty="0" smtClean="0"/>
              <a:t>.</a:t>
            </a:r>
            <a:endParaRPr lang="fa-IR" dirty="0"/>
          </a:p>
        </p:txBody>
      </p:sp>
      <p:sp>
        <p:nvSpPr>
          <p:cNvPr id="7" name="Rectangle 6"/>
          <p:cNvSpPr/>
          <p:nvPr/>
        </p:nvSpPr>
        <p:spPr>
          <a:xfrm>
            <a:off x="425245" y="3114258"/>
            <a:ext cx="11353800" cy="1754326"/>
          </a:xfrm>
          <a:prstGeom prst="rect">
            <a:avLst/>
          </a:prstGeom>
        </p:spPr>
        <p:txBody>
          <a:bodyPr wrap="square">
            <a:spAutoFit/>
          </a:bodyPr>
          <a:lstStyle/>
          <a:p>
            <a:pPr algn="r"/>
            <a:r>
              <a:rPr lang="fa-IR" sz="3600" dirty="0"/>
              <a:t>تعریف چرخه عملیاتی :</a:t>
            </a:r>
          </a:p>
          <a:p>
            <a:pPr algn="r"/>
            <a:r>
              <a:rPr lang="fa-IR" sz="3600" dirty="0"/>
              <a:t>متوسط زمانی که یک شرکت اقدام به تحصیل مواد خام تهیه محصول و فروش و دریافت وجه نقد می نماید.</a:t>
            </a:r>
          </a:p>
        </p:txBody>
      </p:sp>
    </p:spTree>
    <p:extLst>
      <p:ext uri="{BB962C8B-B14F-4D97-AF65-F5344CB8AC3E}">
        <p14:creationId xmlns:p14="http://schemas.microsoft.com/office/powerpoint/2010/main" val="905883044"/>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6000">
        <p15:prstTrans prst="curtains"/>
      </p:transition>
    </mc:Choice>
    <mc:Fallback>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6000">
              <a:schemeClr val="bg1"/>
            </a:gs>
            <a:gs pos="38000">
              <a:schemeClr val="accent4">
                <a:lumMod val="40000"/>
                <a:lumOff val="60000"/>
              </a:schemeClr>
            </a:gs>
            <a:gs pos="86000">
              <a:srgbClr val="0070C0"/>
            </a:gs>
          </a:gsLst>
          <a:lin ang="13500000" scaled="1"/>
        </a:gradFill>
        <a:effectLst/>
      </p:bgPr>
    </p:bg>
    <p:spTree>
      <p:nvGrpSpPr>
        <p:cNvPr id="1" name=""/>
        <p:cNvGrpSpPr/>
        <p:nvPr/>
      </p:nvGrpSpPr>
      <p:grpSpPr>
        <a:xfrm>
          <a:off x="0" y="0"/>
          <a:ext cx="0" cy="0"/>
          <a:chOff x="0" y="0"/>
          <a:chExt cx="0" cy="0"/>
        </a:xfrm>
      </p:grpSpPr>
      <p:sp>
        <p:nvSpPr>
          <p:cNvPr id="3" name="Rectangle 2"/>
          <p:cNvSpPr/>
          <p:nvPr/>
        </p:nvSpPr>
        <p:spPr>
          <a:xfrm>
            <a:off x="-515815" y="198512"/>
            <a:ext cx="12543692" cy="1200329"/>
          </a:xfrm>
          <a:prstGeom prst="rect">
            <a:avLst/>
          </a:prstGeom>
        </p:spPr>
        <p:txBody>
          <a:bodyPr wrap="square">
            <a:spAutoFit/>
          </a:bodyPr>
          <a:lstStyle/>
          <a:p>
            <a:pPr algn="r"/>
            <a:r>
              <a:rPr lang="fa-IR" sz="3600" dirty="0"/>
              <a:t>دارایی های جاری: بر اساس نقد </a:t>
            </a:r>
            <a:r>
              <a:rPr lang="fa-IR" sz="3600" dirty="0" smtClean="0"/>
              <a:t>ینگی </a:t>
            </a:r>
            <a:r>
              <a:rPr lang="fa-IR" sz="3600" dirty="0"/>
              <a:t>نشان داده می شوند </a:t>
            </a:r>
          </a:p>
          <a:p>
            <a:pPr algn="r"/>
            <a:r>
              <a:rPr lang="fa-IR" sz="3600" dirty="0"/>
              <a:t>5 قلم اصلی دارایی ها جاری شامل </a:t>
            </a:r>
            <a:r>
              <a:rPr lang="fa-IR" dirty="0"/>
              <a:t>:</a:t>
            </a:r>
          </a:p>
        </p:txBody>
      </p:sp>
      <p:graphicFrame>
        <p:nvGraphicFramePr>
          <p:cNvPr id="4" name="Table 3"/>
          <p:cNvGraphicFramePr>
            <a:graphicFrameLocks noGrp="1"/>
          </p:cNvGraphicFramePr>
          <p:nvPr>
            <p:extLst>
              <p:ext uri="{D42A27DB-BD31-4B8C-83A1-F6EECF244321}">
                <p14:modId xmlns:p14="http://schemas.microsoft.com/office/powerpoint/2010/main" val="4130354875"/>
              </p:ext>
            </p:extLst>
          </p:nvPr>
        </p:nvGraphicFramePr>
        <p:xfrm>
          <a:off x="2555632" y="1697853"/>
          <a:ext cx="8822420" cy="5160146"/>
        </p:xfrm>
        <a:graphic>
          <a:graphicData uri="http://schemas.openxmlformats.org/drawingml/2006/table">
            <a:tbl>
              <a:tblPr firstRow="1" firstCol="1" bandRow="1">
                <a:tableStyleId>{5C22544A-7EE6-4342-B048-85BDC9FD1C3A}</a:tableStyleId>
              </a:tblPr>
              <a:tblGrid>
                <a:gridCol w="2940178">
                  <a:extLst>
                    <a:ext uri="{9D8B030D-6E8A-4147-A177-3AD203B41FA5}">
                      <a16:colId xmlns:a16="http://schemas.microsoft.com/office/drawing/2014/main" xmlns="" val="4123633489"/>
                    </a:ext>
                  </a:extLst>
                </a:gridCol>
                <a:gridCol w="2941121">
                  <a:extLst>
                    <a:ext uri="{9D8B030D-6E8A-4147-A177-3AD203B41FA5}">
                      <a16:colId xmlns:a16="http://schemas.microsoft.com/office/drawing/2014/main" xmlns="" val="2139321132"/>
                    </a:ext>
                  </a:extLst>
                </a:gridCol>
                <a:gridCol w="2941121">
                  <a:extLst>
                    <a:ext uri="{9D8B030D-6E8A-4147-A177-3AD203B41FA5}">
                      <a16:colId xmlns:a16="http://schemas.microsoft.com/office/drawing/2014/main" xmlns="" val="855335949"/>
                    </a:ext>
                  </a:extLst>
                </a:gridCol>
              </a:tblGrid>
              <a:tr h="430767">
                <a:tc>
                  <a:txBody>
                    <a:bodyPr/>
                    <a:lstStyle/>
                    <a:p>
                      <a:pPr algn="r">
                        <a:lnSpc>
                          <a:spcPct val="107000"/>
                        </a:lnSpc>
                        <a:spcAft>
                          <a:spcPts val="0"/>
                        </a:spcAft>
                      </a:pPr>
                      <a:r>
                        <a:rPr lang="fa-IR" sz="2000">
                          <a:effectLst/>
                        </a:rPr>
                        <a:t>مثال</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099" marR="68099" marT="0" marB="0"/>
                </a:tc>
                <a:tc>
                  <a:txBody>
                    <a:bodyPr/>
                    <a:lstStyle/>
                    <a:p>
                      <a:pPr algn="r">
                        <a:lnSpc>
                          <a:spcPct val="107000"/>
                        </a:lnSpc>
                        <a:spcAft>
                          <a:spcPts val="0"/>
                        </a:spcAft>
                      </a:pPr>
                      <a:r>
                        <a:rPr lang="fa-IR" sz="2000">
                          <a:effectLst/>
                        </a:rPr>
                        <a:t>مبنای ارزیابی</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099" marR="68099" marT="0" marB="0"/>
                </a:tc>
                <a:tc>
                  <a:txBody>
                    <a:bodyPr/>
                    <a:lstStyle/>
                    <a:p>
                      <a:pPr algn="r">
                        <a:lnSpc>
                          <a:spcPct val="107000"/>
                        </a:lnSpc>
                        <a:spcAft>
                          <a:spcPts val="0"/>
                        </a:spcAft>
                      </a:pPr>
                      <a:r>
                        <a:rPr lang="fa-IR" sz="2000">
                          <a:effectLst/>
                        </a:rPr>
                        <a:t>قلم</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099" marR="68099" marT="0" marB="0"/>
                </a:tc>
                <a:extLst>
                  <a:ext uri="{0D108BD9-81ED-4DB2-BD59-A6C34878D82A}">
                    <a16:rowId xmlns:a16="http://schemas.microsoft.com/office/drawing/2014/main" xmlns="" val="2976845133"/>
                  </a:ext>
                </a:extLst>
              </a:tr>
              <a:tr h="861534">
                <a:tc>
                  <a:txBody>
                    <a:bodyPr/>
                    <a:lstStyle/>
                    <a:p>
                      <a:pPr algn="r">
                        <a:lnSpc>
                          <a:spcPct val="107000"/>
                        </a:lnSpc>
                        <a:spcAft>
                          <a:spcPts val="0"/>
                        </a:spcAft>
                      </a:pPr>
                      <a:r>
                        <a:rPr lang="fa-IR" sz="2000">
                          <a:effectLst/>
                        </a:rPr>
                        <a:t>وجه نقد –سپردهای دیداری</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099" marR="68099" marT="0" marB="0"/>
                </a:tc>
                <a:tc>
                  <a:txBody>
                    <a:bodyPr/>
                    <a:lstStyle/>
                    <a:p>
                      <a:pPr algn="r">
                        <a:lnSpc>
                          <a:spcPct val="107000"/>
                        </a:lnSpc>
                        <a:spcAft>
                          <a:spcPts val="0"/>
                        </a:spcAft>
                      </a:pPr>
                      <a:r>
                        <a:rPr lang="fa-IR" sz="2000">
                          <a:effectLst/>
                        </a:rPr>
                        <a:t>ارزش منصفانه</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099" marR="68099" marT="0" marB="0"/>
                </a:tc>
                <a:tc>
                  <a:txBody>
                    <a:bodyPr/>
                    <a:lstStyle/>
                    <a:p>
                      <a:pPr algn="r" rtl="1">
                        <a:lnSpc>
                          <a:spcPct val="107000"/>
                        </a:lnSpc>
                        <a:spcAft>
                          <a:spcPts val="0"/>
                        </a:spcAft>
                      </a:pPr>
                      <a:r>
                        <a:rPr lang="fa-IR" sz="2000" dirty="0">
                          <a:effectLst/>
                        </a:rPr>
                        <a:t>1-وجه نقد</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099" marR="68099" marT="0" marB="0"/>
                </a:tc>
                <a:extLst>
                  <a:ext uri="{0D108BD9-81ED-4DB2-BD59-A6C34878D82A}">
                    <a16:rowId xmlns:a16="http://schemas.microsoft.com/office/drawing/2014/main" xmlns="" val="2760907889"/>
                  </a:ext>
                </a:extLst>
              </a:tr>
              <a:tr h="861534">
                <a:tc>
                  <a:txBody>
                    <a:bodyPr/>
                    <a:lstStyle/>
                    <a:p>
                      <a:pPr algn="r">
                        <a:lnSpc>
                          <a:spcPct val="107000"/>
                        </a:lnSpc>
                        <a:spcAft>
                          <a:spcPts val="0"/>
                        </a:spcAft>
                      </a:pPr>
                      <a:r>
                        <a:rPr lang="fa-IR" sz="2000" dirty="0">
                          <a:effectLst/>
                        </a:rPr>
                        <a:t>سرمایه گذاری در اوراق </a:t>
                      </a:r>
                      <a:r>
                        <a:rPr lang="fa-IR" sz="2000" dirty="0" smtClean="0">
                          <a:effectLst/>
                        </a:rPr>
                        <a:t>بدهی سایر شرکت ها</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099" marR="68099" marT="0" marB="0"/>
                </a:tc>
                <a:tc>
                  <a:txBody>
                    <a:bodyPr/>
                    <a:lstStyle/>
                    <a:p>
                      <a:pPr algn="r">
                        <a:lnSpc>
                          <a:spcPct val="107000"/>
                        </a:lnSpc>
                        <a:spcAft>
                          <a:spcPts val="0"/>
                        </a:spcAft>
                      </a:pPr>
                      <a:r>
                        <a:rPr lang="fa-IR" sz="2000">
                          <a:effectLst/>
                        </a:rPr>
                        <a:t>ارزش منصفانه</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099" marR="68099" marT="0" marB="0"/>
                </a:tc>
                <a:tc>
                  <a:txBody>
                    <a:bodyPr/>
                    <a:lstStyle/>
                    <a:p>
                      <a:pPr algn="r" rtl="1">
                        <a:lnSpc>
                          <a:spcPct val="107000"/>
                        </a:lnSpc>
                        <a:spcAft>
                          <a:spcPts val="0"/>
                        </a:spcAft>
                      </a:pPr>
                      <a:r>
                        <a:rPr lang="fa-IR" sz="2000">
                          <a:effectLst/>
                        </a:rPr>
                        <a:t>2-سرمایه گذاری های کوتاه مدت</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099" marR="68099" marT="0" marB="0"/>
                </a:tc>
                <a:extLst>
                  <a:ext uri="{0D108BD9-81ED-4DB2-BD59-A6C34878D82A}">
                    <a16:rowId xmlns:a16="http://schemas.microsoft.com/office/drawing/2014/main" xmlns="" val="4284486948"/>
                  </a:ext>
                </a:extLst>
              </a:tr>
              <a:tr h="861534">
                <a:tc>
                  <a:txBody>
                    <a:bodyPr/>
                    <a:lstStyle/>
                    <a:p>
                      <a:pPr algn="r">
                        <a:lnSpc>
                          <a:spcPct val="107000"/>
                        </a:lnSpc>
                        <a:spcAft>
                          <a:spcPts val="0"/>
                        </a:spcAft>
                      </a:pPr>
                      <a:r>
                        <a:rPr lang="fa-IR" sz="2000">
                          <a:effectLst/>
                        </a:rPr>
                        <a:t>ح-دریافتنی</a:t>
                      </a:r>
                      <a:endParaRPr lang="en-US" sz="1100">
                        <a:effectLst/>
                      </a:endParaRPr>
                    </a:p>
                    <a:p>
                      <a:pPr algn="r">
                        <a:lnSpc>
                          <a:spcPct val="107000"/>
                        </a:lnSpc>
                        <a:spcAft>
                          <a:spcPts val="0"/>
                        </a:spcAft>
                      </a:pPr>
                      <a:r>
                        <a:rPr lang="fa-IR" sz="2000">
                          <a:effectLst/>
                        </a:rPr>
                        <a:t>اسناددریافتنی</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099" marR="68099" marT="0" marB="0"/>
                </a:tc>
                <a:tc>
                  <a:txBody>
                    <a:bodyPr/>
                    <a:lstStyle/>
                    <a:p>
                      <a:pPr algn="r">
                        <a:lnSpc>
                          <a:spcPct val="107000"/>
                        </a:lnSpc>
                        <a:spcAft>
                          <a:spcPts val="0"/>
                        </a:spcAft>
                      </a:pPr>
                      <a:r>
                        <a:rPr lang="fa-IR" sz="2000">
                          <a:effectLst/>
                        </a:rPr>
                        <a:t>خالص ارزش بازیافتنی نقدی</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099" marR="68099" marT="0" marB="0"/>
                </a:tc>
                <a:tc>
                  <a:txBody>
                    <a:bodyPr/>
                    <a:lstStyle/>
                    <a:p>
                      <a:pPr algn="r" rtl="1">
                        <a:lnSpc>
                          <a:spcPct val="107000"/>
                        </a:lnSpc>
                        <a:spcAft>
                          <a:spcPts val="0"/>
                        </a:spcAft>
                      </a:pPr>
                      <a:r>
                        <a:rPr lang="fa-IR" sz="2000">
                          <a:effectLst/>
                        </a:rPr>
                        <a:t>3- مطالبات</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099" marR="68099" marT="0" marB="0"/>
                </a:tc>
                <a:extLst>
                  <a:ext uri="{0D108BD9-81ED-4DB2-BD59-A6C34878D82A}">
                    <a16:rowId xmlns:a16="http://schemas.microsoft.com/office/drawing/2014/main" xmlns="" val="1010160412"/>
                  </a:ext>
                </a:extLst>
              </a:tr>
              <a:tr h="1283243">
                <a:tc>
                  <a:txBody>
                    <a:bodyPr/>
                    <a:lstStyle/>
                    <a:p>
                      <a:pPr algn="r">
                        <a:lnSpc>
                          <a:spcPct val="107000"/>
                        </a:lnSpc>
                        <a:spcAft>
                          <a:spcPts val="0"/>
                        </a:spcAft>
                      </a:pPr>
                      <a:r>
                        <a:rPr lang="fa-IR" sz="2000">
                          <a:effectLst/>
                        </a:rPr>
                        <a:t>کالای ساخته شده</a:t>
                      </a:r>
                      <a:endParaRPr lang="en-US" sz="1100">
                        <a:effectLst/>
                      </a:endParaRPr>
                    </a:p>
                    <a:p>
                      <a:pPr algn="r">
                        <a:lnSpc>
                          <a:spcPct val="107000"/>
                        </a:lnSpc>
                        <a:spcAft>
                          <a:spcPts val="0"/>
                        </a:spcAft>
                      </a:pPr>
                      <a:r>
                        <a:rPr lang="fa-IR" sz="2000">
                          <a:effectLst/>
                        </a:rPr>
                        <a:t>کالای در جریان ساخت</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099" marR="68099" marT="0" marB="0"/>
                </a:tc>
                <a:tc>
                  <a:txBody>
                    <a:bodyPr/>
                    <a:lstStyle/>
                    <a:p>
                      <a:pPr algn="r">
                        <a:lnSpc>
                          <a:spcPct val="107000"/>
                        </a:lnSpc>
                        <a:spcAft>
                          <a:spcPts val="0"/>
                        </a:spcAft>
                      </a:pPr>
                      <a:r>
                        <a:rPr lang="fa-IR" sz="2000">
                          <a:effectLst/>
                        </a:rPr>
                        <a:t>اقل بهای تمام شده یاخالص ارزش فروش</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099" marR="68099" marT="0" marB="0"/>
                </a:tc>
                <a:tc>
                  <a:txBody>
                    <a:bodyPr/>
                    <a:lstStyle/>
                    <a:p>
                      <a:pPr algn="r" rtl="1">
                        <a:lnSpc>
                          <a:spcPct val="107000"/>
                        </a:lnSpc>
                        <a:spcAft>
                          <a:spcPts val="0"/>
                        </a:spcAft>
                      </a:pPr>
                      <a:r>
                        <a:rPr lang="fa-IR" sz="2000">
                          <a:effectLst/>
                        </a:rPr>
                        <a:t>4-موجودی ها </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099" marR="68099" marT="0" marB="0"/>
                </a:tc>
                <a:extLst>
                  <a:ext uri="{0D108BD9-81ED-4DB2-BD59-A6C34878D82A}">
                    <a16:rowId xmlns:a16="http://schemas.microsoft.com/office/drawing/2014/main" xmlns="" val="127950012"/>
                  </a:ext>
                </a:extLst>
              </a:tr>
              <a:tr h="861534">
                <a:tc>
                  <a:txBody>
                    <a:bodyPr/>
                    <a:lstStyle/>
                    <a:p>
                      <a:pPr algn="r">
                        <a:lnSpc>
                          <a:spcPct val="107000"/>
                        </a:lnSpc>
                        <a:spcAft>
                          <a:spcPts val="0"/>
                        </a:spcAft>
                      </a:pPr>
                      <a:r>
                        <a:rPr lang="fa-IR" sz="2000">
                          <a:effectLst/>
                        </a:rPr>
                        <a:t>پیش پرداخت بیمه-آگهی - اجاره</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099" marR="68099" marT="0" marB="0"/>
                </a:tc>
                <a:tc>
                  <a:txBody>
                    <a:bodyPr/>
                    <a:lstStyle/>
                    <a:p>
                      <a:pPr algn="r">
                        <a:lnSpc>
                          <a:spcPct val="107000"/>
                        </a:lnSpc>
                        <a:spcAft>
                          <a:spcPts val="0"/>
                        </a:spcAft>
                      </a:pPr>
                      <a:r>
                        <a:rPr lang="fa-IR" sz="2000">
                          <a:effectLst/>
                        </a:rPr>
                        <a:t>بهای تمام شده</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099" marR="68099" marT="0" marB="0"/>
                </a:tc>
                <a:tc>
                  <a:txBody>
                    <a:bodyPr/>
                    <a:lstStyle/>
                    <a:p>
                      <a:pPr algn="r" rtl="1">
                        <a:lnSpc>
                          <a:spcPct val="107000"/>
                        </a:lnSpc>
                        <a:spcAft>
                          <a:spcPts val="0"/>
                        </a:spcAft>
                      </a:pPr>
                      <a:r>
                        <a:rPr lang="fa-IR" sz="2000" dirty="0">
                          <a:effectLst/>
                        </a:rPr>
                        <a:t>5-پیش پرداخت ها</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099" marR="68099" marT="0" marB="0"/>
                </a:tc>
                <a:extLst>
                  <a:ext uri="{0D108BD9-81ED-4DB2-BD59-A6C34878D82A}">
                    <a16:rowId xmlns:a16="http://schemas.microsoft.com/office/drawing/2014/main" xmlns="" val="4273867428"/>
                  </a:ext>
                </a:extLst>
              </a:tr>
            </a:tbl>
          </a:graphicData>
        </a:graphic>
      </p:graphicFrame>
    </p:spTree>
    <p:extLst>
      <p:ext uri="{BB962C8B-B14F-4D97-AF65-F5344CB8AC3E}">
        <p14:creationId xmlns:p14="http://schemas.microsoft.com/office/powerpoint/2010/main" val="12515281"/>
      </p:ext>
    </p:extLst>
  </p:cSld>
  <p:clrMapOvr>
    <a:masterClrMapping/>
  </p:clrMapOvr>
  <p:transition spd="slow">
    <p:randomBar dir="vert"/>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49000">
              <a:schemeClr val="bg2">
                <a:lumMod val="90000"/>
              </a:schemeClr>
            </a:gs>
            <a:gs pos="72000">
              <a:srgbClr val="0070C0"/>
            </a:gs>
          </a:gsLst>
          <a:lin ang="13500000" scaled="1"/>
          <a:tileRect/>
        </a:gradFill>
        <a:effectLst/>
      </p:bgPr>
    </p:bg>
    <p:spTree>
      <p:nvGrpSpPr>
        <p:cNvPr id="1" name=""/>
        <p:cNvGrpSpPr/>
        <p:nvPr/>
      </p:nvGrpSpPr>
      <p:grpSpPr>
        <a:xfrm>
          <a:off x="0" y="0"/>
          <a:ext cx="0" cy="0"/>
          <a:chOff x="0" y="0"/>
          <a:chExt cx="0" cy="0"/>
        </a:xfrm>
      </p:grpSpPr>
      <p:sp>
        <p:nvSpPr>
          <p:cNvPr id="3" name="Rectangle 2"/>
          <p:cNvSpPr/>
          <p:nvPr/>
        </p:nvSpPr>
        <p:spPr>
          <a:xfrm>
            <a:off x="515815" y="403500"/>
            <a:ext cx="11441723" cy="5632311"/>
          </a:xfrm>
          <a:prstGeom prst="rect">
            <a:avLst/>
          </a:prstGeom>
        </p:spPr>
        <p:txBody>
          <a:bodyPr wrap="square">
            <a:spAutoFit/>
          </a:bodyPr>
          <a:lstStyle/>
          <a:p>
            <a:pPr algn="r"/>
            <a:r>
              <a:rPr lang="fa-IR" sz="3600" dirty="0"/>
              <a:t>2-دارایی های ثابت مشهود :</a:t>
            </a:r>
          </a:p>
          <a:p>
            <a:pPr algn="r"/>
            <a:r>
              <a:rPr lang="fa-IR" sz="3600" dirty="0"/>
              <a:t>تعریف:  این دسته از دارایی ها عمر طولانی دارند و به طور منظم درعملیات شرکت مورد استفاده قرار می گیرد .</a:t>
            </a:r>
          </a:p>
          <a:p>
            <a:pPr algn="r"/>
            <a:r>
              <a:rPr lang="fa-IR" sz="3600" dirty="0"/>
              <a:t>مثال: اموال فیزیکی </a:t>
            </a:r>
            <a:r>
              <a:rPr lang="fa-IR" sz="3600" dirty="0" smtClean="0"/>
              <a:t>مشهود </a:t>
            </a:r>
            <a:r>
              <a:rPr lang="fa-IR" sz="3600" dirty="0"/>
              <a:t>شامل : زمین – ساختمان- ماشین آلات- </a:t>
            </a:r>
            <a:r>
              <a:rPr lang="fa-IR" sz="3600" dirty="0" smtClean="0"/>
              <a:t>اثاثیه-ابزار </a:t>
            </a:r>
            <a:r>
              <a:rPr lang="fa-IR" sz="3600" dirty="0"/>
              <a:t>آلات وسیله نقلیه – منابع طبیعی</a:t>
            </a:r>
          </a:p>
          <a:p>
            <a:pPr algn="r"/>
            <a:r>
              <a:rPr lang="fa-IR" sz="3600" dirty="0"/>
              <a:t>3-دارایی های ثابت نا مشهود:</a:t>
            </a:r>
          </a:p>
          <a:p>
            <a:pPr algn="r"/>
            <a:r>
              <a:rPr lang="fa-IR" sz="3600" dirty="0"/>
              <a:t>تعریف: حقوق امتیازات و مزایای رقابتی بلند مدتی هستند که دارای ماهیت و موجودیت فیزیکی و پولی نیستند.</a:t>
            </a:r>
          </a:p>
          <a:p>
            <a:pPr algn="r"/>
            <a:r>
              <a:rPr lang="fa-IR" sz="3600" dirty="0"/>
              <a:t>مثال: حق امتیاز – فرانشنیز – سر قفلی – علایم تجاری – حق اختراع</a:t>
            </a:r>
          </a:p>
        </p:txBody>
      </p:sp>
    </p:spTree>
    <p:extLst>
      <p:ext uri="{BB962C8B-B14F-4D97-AF65-F5344CB8AC3E}">
        <p14:creationId xmlns:p14="http://schemas.microsoft.com/office/powerpoint/2010/main" val="654337373"/>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3250">
        <p15:prstTrans prst="origami"/>
      </p:transition>
    </mc:Choice>
    <mc:Fallback>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rgbClr val="00B0F0"/>
            </a:gs>
            <a:gs pos="61050">
              <a:srgbClr val="00B0F0"/>
            </a:gs>
            <a:gs pos="54000">
              <a:srgbClr val="00B0F0"/>
            </a:gs>
            <a:gs pos="2000">
              <a:schemeClr val="bg1"/>
            </a:gs>
          </a:gsLst>
          <a:lin ang="16200000" scaled="1"/>
          <a:tileRect/>
        </a:gradFill>
        <a:effectLst/>
      </p:bgPr>
    </p:bg>
    <p:spTree>
      <p:nvGrpSpPr>
        <p:cNvPr id="1" name=""/>
        <p:cNvGrpSpPr/>
        <p:nvPr/>
      </p:nvGrpSpPr>
      <p:grpSpPr>
        <a:xfrm>
          <a:off x="0" y="0"/>
          <a:ext cx="0" cy="0"/>
          <a:chOff x="0" y="0"/>
          <a:chExt cx="0" cy="0"/>
        </a:xfrm>
      </p:grpSpPr>
      <p:sp>
        <p:nvSpPr>
          <p:cNvPr id="6" name="Rectangle 5"/>
          <p:cNvSpPr/>
          <p:nvPr/>
        </p:nvSpPr>
        <p:spPr>
          <a:xfrm>
            <a:off x="5173578" y="588256"/>
            <a:ext cx="6713621" cy="372731"/>
          </a:xfrm>
          <a:prstGeom prst="rect">
            <a:avLst/>
          </a:prstGeom>
        </p:spPr>
        <p:txBody>
          <a:bodyPr wrap="square">
            <a:spAutoFit/>
          </a:bodyPr>
          <a:lstStyle/>
          <a:p>
            <a:pPr algn="r">
              <a:lnSpc>
                <a:spcPct val="107000"/>
              </a:lnSpc>
              <a:spcAft>
                <a:spcPts val="800"/>
              </a:spcAft>
            </a:pPr>
            <a:r>
              <a:rPr lang="fa-IR" dirty="0" smtClean="0">
                <a:latin typeface="Calibri" panose="020F0502020204030204" pitchFamily="34" charset="0"/>
                <a:ea typeface="Calibri" panose="020F0502020204030204" pitchFamily="34" charset="0"/>
                <a:cs typeface="Tahoma" panose="020B0604030504040204" pitchFamily="34" charset="0"/>
              </a:rPr>
              <a:t>.</a:t>
            </a:r>
            <a:endParaRPr lang="en-US" dirty="0"/>
          </a:p>
        </p:txBody>
      </p:sp>
      <p:sp>
        <p:nvSpPr>
          <p:cNvPr id="3" name="Rectangle 2"/>
          <p:cNvSpPr/>
          <p:nvPr/>
        </p:nvSpPr>
        <p:spPr>
          <a:xfrm>
            <a:off x="1242645" y="0"/>
            <a:ext cx="10644553" cy="2862322"/>
          </a:xfrm>
          <a:prstGeom prst="rect">
            <a:avLst/>
          </a:prstGeom>
        </p:spPr>
        <p:txBody>
          <a:bodyPr wrap="square">
            <a:spAutoFit/>
          </a:bodyPr>
          <a:lstStyle/>
          <a:p>
            <a:pPr algn="r"/>
            <a:r>
              <a:rPr lang="fa-IR" sz="3600" dirty="0"/>
              <a:t>4-سرمایه گذاری بلند مدت :</a:t>
            </a:r>
          </a:p>
          <a:p>
            <a:pPr algn="r"/>
            <a:r>
              <a:rPr lang="fa-IR" sz="3600" dirty="0"/>
              <a:t>الف) سرمایه گذاری در اوراق بدهی سهام عادی و سپرده های بانکی </a:t>
            </a:r>
          </a:p>
          <a:p>
            <a:pPr algn="r"/>
            <a:r>
              <a:rPr lang="fa-IR" sz="3600" dirty="0"/>
              <a:t>ب)سرمایه گذاری در واحد های فرعی و شرکت های وابسته غیر تلفیقی</a:t>
            </a:r>
          </a:p>
        </p:txBody>
      </p:sp>
      <p:sp>
        <p:nvSpPr>
          <p:cNvPr id="4" name="Rectangle 3"/>
          <p:cNvSpPr/>
          <p:nvPr/>
        </p:nvSpPr>
        <p:spPr>
          <a:xfrm>
            <a:off x="422031" y="2864213"/>
            <a:ext cx="11465168" cy="2308324"/>
          </a:xfrm>
          <a:prstGeom prst="rect">
            <a:avLst/>
          </a:prstGeom>
        </p:spPr>
        <p:txBody>
          <a:bodyPr wrap="square">
            <a:spAutoFit/>
          </a:bodyPr>
          <a:lstStyle/>
          <a:p>
            <a:pPr algn="r"/>
            <a:r>
              <a:rPr lang="fa-IR" sz="3600" dirty="0"/>
              <a:t>بدهی ها:</a:t>
            </a:r>
          </a:p>
          <a:p>
            <a:pPr algn="r"/>
            <a:r>
              <a:rPr lang="fa-IR" sz="3600" dirty="0"/>
              <a:t>1-بدهی های جاری:</a:t>
            </a:r>
          </a:p>
          <a:p>
            <a:pPr algn="r"/>
            <a:r>
              <a:rPr lang="fa-IR" sz="3600" dirty="0"/>
              <a:t>بدهی های جاری تعهداتی هستند که به طور منطقی انتظار می رود که از محل دارایی های جاری تسویه شوند </a:t>
            </a:r>
            <a:r>
              <a:rPr lang="fa-IR" dirty="0"/>
              <a:t>.</a:t>
            </a:r>
          </a:p>
        </p:txBody>
      </p:sp>
    </p:spTree>
    <p:extLst>
      <p:ext uri="{BB962C8B-B14F-4D97-AF65-F5344CB8AC3E}">
        <p14:creationId xmlns:p14="http://schemas.microsoft.com/office/powerpoint/2010/main" val="1887275296"/>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2000">
        <p15:prstTrans prst="crush"/>
      </p:transition>
    </mc:Choice>
    <mc:Fallback>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a:gsLst>
            <a:gs pos="6000">
              <a:schemeClr val="bg1"/>
            </a:gs>
            <a:gs pos="86000">
              <a:srgbClr val="EC98C4"/>
            </a:gs>
          </a:gsLst>
          <a:lin ang="13500000" scaled="1"/>
        </a:gradFill>
        <a:effectLst/>
      </p:bgPr>
    </p:bg>
    <p:spTree>
      <p:nvGrpSpPr>
        <p:cNvPr id="1" name=""/>
        <p:cNvGrpSpPr/>
        <p:nvPr/>
      </p:nvGrpSpPr>
      <p:grpSpPr>
        <a:xfrm>
          <a:off x="0" y="0"/>
          <a:ext cx="0" cy="0"/>
          <a:chOff x="0" y="0"/>
          <a:chExt cx="0" cy="0"/>
        </a:xfrm>
      </p:grpSpPr>
      <p:sp>
        <p:nvSpPr>
          <p:cNvPr id="4" name="Rectangle 3"/>
          <p:cNvSpPr/>
          <p:nvPr/>
        </p:nvSpPr>
        <p:spPr>
          <a:xfrm>
            <a:off x="656492" y="117693"/>
            <a:ext cx="11183815" cy="4524315"/>
          </a:xfrm>
          <a:prstGeom prst="rect">
            <a:avLst/>
          </a:prstGeom>
        </p:spPr>
        <p:txBody>
          <a:bodyPr wrap="square">
            <a:spAutoFit/>
          </a:bodyPr>
          <a:lstStyle/>
          <a:p>
            <a:pPr algn="r"/>
            <a:r>
              <a:rPr lang="fa-IR" sz="3600" dirty="0"/>
              <a:t>الف- اقلام پرداختی که در نتیجه خرید کالا یا خدمات ایجاد می شوند. مانند: حساب های پرداختی- دستمزد پرداختی- مالیات پرداختی </a:t>
            </a:r>
          </a:p>
          <a:p>
            <a:pPr algn="r"/>
            <a:r>
              <a:rPr lang="fa-IR" sz="3600" dirty="0"/>
              <a:t>ب- اقلام دریافتی که در ازای آن باید در آینده کالا یا خدماتی ارائه شود .</a:t>
            </a:r>
          </a:p>
          <a:p>
            <a:pPr algn="r"/>
            <a:r>
              <a:rPr lang="fa-IR" sz="3600" dirty="0"/>
              <a:t>مانند: درآمد اجاره </a:t>
            </a:r>
            <a:r>
              <a:rPr lang="fa-IR" sz="3600" dirty="0" smtClean="0"/>
              <a:t>پیش </a:t>
            </a:r>
            <a:r>
              <a:rPr lang="fa-IR" sz="3600" dirty="0"/>
              <a:t>دریافت درآمد </a:t>
            </a:r>
          </a:p>
          <a:p>
            <a:pPr algn="r"/>
            <a:r>
              <a:rPr lang="fa-IR" sz="3600" dirty="0"/>
              <a:t>ج-اوراق بدهی بلند مدت که در دوره جاری باید پرداخت شود </a:t>
            </a:r>
            <a:r>
              <a:rPr lang="fa-IR" dirty="0"/>
              <a:t>.</a:t>
            </a:r>
          </a:p>
        </p:txBody>
      </p:sp>
    </p:spTree>
    <p:extLst>
      <p:ext uri="{BB962C8B-B14F-4D97-AF65-F5344CB8AC3E}">
        <p14:creationId xmlns:p14="http://schemas.microsoft.com/office/powerpoint/2010/main" val="560430798"/>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atMod val="92000"/>
                <a:lumMod val="120000"/>
              </a:schemeClr>
            </a:gs>
            <a:gs pos="100000">
              <a:schemeClr val="accent4">
                <a:lumMod val="60000"/>
                <a:lumOff val="40000"/>
              </a:schemeClr>
            </a:gs>
          </a:gsLst>
          <a:path path="circle">
            <a:fillToRect l="50000" t="50000" r="100000" b="100000"/>
          </a:path>
        </a:gradFill>
        <a:effectLst/>
      </p:bgPr>
    </p:bg>
    <p:spTree>
      <p:nvGrpSpPr>
        <p:cNvPr id="1" name=""/>
        <p:cNvGrpSpPr/>
        <p:nvPr/>
      </p:nvGrpSpPr>
      <p:grpSpPr>
        <a:xfrm>
          <a:off x="0" y="0"/>
          <a:ext cx="0" cy="0"/>
          <a:chOff x="0" y="0"/>
          <a:chExt cx="0" cy="0"/>
        </a:xfrm>
      </p:grpSpPr>
      <p:sp>
        <p:nvSpPr>
          <p:cNvPr id="4" name="Rectangle 3"/>
          <p:cNvSpPr/>
          <p:nvPr/>
        </p:nvSpPr>
        <p:spPr>
          <a:xfrm>
            <a:off x="820615" y="177243"/>
            <a:ext cx="11371385" cy="1754326"/>
          </a:xfrm>
          <a:prstGeom prst="rect">
            <a:avLst/>
          </a:prstGeom>
        </p:spPr>
        <p:txBody>
          <a:bodyPr wrap="square">
            <a:spAutoFit/>
          </a:bodyPr>
          <a:lstStyle/>
          <a:p>
            <a:pPr algn="r"/>
            <a:r>
              <a:rPr lang="fa-IR" sz="3600" dirty="0"/>
              <a:t>2- بدهی های بلند مدت :تعهداتی هستند که طور منطقی انتظار نمیرود ظرف یک سال تسویه شوند شامل : اوراق مشارکت پرداختی- تعهدات اجارای- تعهدات بازنشستگی </a:t>
            </a:r>
            <a:endParaRPr lang="en-US" sz="3600" dirty="0"/>
          </a:p>
        </p:txBody>
      </p:sp>
      <p:sp>
        <p:nvSpPr>
          <p:cNvPr id="5" name="Rectangle 4"/>
          <p:cNvSpPr/>
          <p:nvPr/>
        </p:nvSpPr>
        <p:spPr>
          <a:xfrm>
            <a:off x="152401" y="2705292"/>
            <a:ext cx="12039599" cy="2308324"/>
          </a:xfrm>
          <a:prstGeom prst="rect">
            <a:avLst/>
          </a:prstGeom>
        </p:spPr>
        <p:txBody>
          <a:bodyPr wrap="square">
            <a:spAutoFit/>
          </a:bodyPr>
          <a:lstStyle/>
          <a:p>
            <a:pPr algn="r"/>
            <a:r>
              <a:rPr lang="fa-IR" sz="3600" dirty="0"/>
              <a:t>حقوق صاحبان سهام:</a:t>
            </a:r>
          </a:p>
          <a:p>
            <a:pPr algn="r"/>
            <a:r>
              <a:rPr lang="fa-IR" sz="3600" dirty="0"/>
              <a:t>در شرکت های انفرادی بخش حقوق صاحب سرمایه تنها از سرمایه مالک تشکیل شده که سود باعث افزایش سرمایه و برداشت و زیان باعث کاهش سرمایه می شود.</a:t>
            </a:r>
          </a:p>
        </p:txBody>
      </p:sp>
    </p:spTree>
    <p:extLst>
      <p:ext uri="{BB962C8B-B14F-4D97-AF65-F5344CB8AC3E}">
        <p14:creationId xmlns:p14="http://schemas.microsoft.com/office/powerpoint/2010/main" val="167886057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atMod val="92000"/>
                <a:lumMod val="120000"/>
              </a:schemeClr>
            </a:gs>
            <a:gs pos="94000">
              <a:schemeClr val="accent6">
                <a:lumMod val="60000"/>
                <a:lumOff val="40000"/>
              </a:schemeClr>
            </a:gs>
          </a:gsLst>
          <a:path path="circle">
            <a:fillToRect l="50000" t="50000" r="100000" b="100000"/>
          </a:path>
        </a:gradFill>
        <a:effectLst/>
      </p:bgPr>
    </p:bg>
    <p:spTree>
      <p:nvGrpSpPr>
        <p:cNvPr id="1" name=""/>
        <p:cNvGrpSpPr/>
        <p:nvPr/>
      </p:nvGrpSpPr>
      <p:grpSpPr>
        <a:xfrm>
          <a:off x="0" y="0"/>
          <a:ext cx="0" cy="0"/>
          <a:chOff x="0" y="0"/>
          <a:chExt cx="0" cy="0"/>
        </a:xfrm>
      </p:grpSpPr>
      <p:sp>
        <p:nvSpPr>
          <p:cNvPr id="4" name="Rectangle 3"/>
          <p:cNvSpPr/>
          <p:nvPr/>
        </p:nvSpPr>
        <p:spPr>
          <a:xfrm>
            <a:off x="1617785" y="-583415"/>
            <a:ext cx="10574215" cy="6186309"/>
          </a:xfrm>
          <a:prstGeom prst="rect">
            <a:avLst/>
          </a:prstGeom>
        </p:spPr>
        <p:txBody>
          <a:bodyPr wrap="square">
            <a:spAutoFit/>
          </a:bodyPr>
          <a:lstStyle/>
          <a:p>
            <a:pPr algn="r"/>
            <a:endParaRPr lang="fa-IR" sz="3600" dirty="0"/>
          </a:p>
          <a:p>
            <a:pPr algn="r"/>
            <a:r>
              <a:rPr lang="fa-IR" sz="3600" dirty="0"/>
              <a:t>شکل (فرمت) ارائه تراز نامه :</a:t>
            </a:r>
          </a:p>
          <a:p>
            <a:pPr algn="r"/>
            <a:r>
              <a:rPr lang="fa-IR" sz="3600" dirty="0"/>
              <a:t>1-حسابی:در این فرمت دارایی ها سمت راست تراز نامه و بدهی ها و سرمایه سمت چپ تراز نامه قرار می گیرد.</a:t>
            </a:r>
          </a:p>
          <a:p>
            <a:pPr algn="r"/>
            <a:r>
              <a:rPr lang="fa-IR" sz="3600" dirty="0"/>
              <a:t>2-گزارشی : در این فرمت دارایی ها بدهی ها و سرمایه پشت سرهم در یک صفحه نمایش داده می شود.</a:t>
            </a:r>
          </a:p>
          <a:p>
            <a:pPr algn="r"/>
            <a:endParaRPr lang="fa-IR" sz="3600" dirty="0"/>
          </a:p>
          <a:p>
            <a:pPr algn="r"/>
            <a:r>
              <a:rPr lang="fa-IR" sz="3600" dirty="0"/>
              <a:t>نکته:یکی از معایب تراز نامه به روش حسابی نیاز به داشتن فضای عرضی کافی می باشد</a:t>
            </a:r>
            <a:r>
              <a:rPr lang="fa-IR" dirty="0"/>
              <a:t>.</a:t>
            </a:r>
          </a:p>
        </p:txBody>
      </p:sp>
    </p:spTree>
    <p:extLst>
      <p:ext uri="{BB962C8B-B14F-4D97-AF65-F5344CB8AC3E}">
        <p14:creationId xmlns:p14="http://schemas.microsoft.com/office/powerpoint/2010/main" val="201278514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atMod val="92000"/>
                <a:lumMod val="120000"/>
              </a:schemeClr>
            </a:gs>
            <a:gs pos="100000">
              <a:schemeClr val="tx2">
                <a:lumMod val="60000"/>
                <a:lumOff val="40000"/>
              </a:schemeClr>
            </a:gs>
          </a:gsLst>
          <a:path path="circle">
            <a:fillToRect l="50000" t="50000" r="100000" b="100000"/>
          </a:path>
        </a:gradFill>
        <a:effectLst/>
      </p:bgPr>
    </p:bg>
    <p:spTree>
      <p:nvGrpSpPr>
        <p:cNvPr id="1" name=""/>
        <p:cNvGrpSpPr/>
        <p:nvPr/>
      </p:nvGrpSpPr>
      <p:grpSpPr>
        <a:xfrm>
          <a:off x="0" y="0"/>
          <a:ext cx="0" cy="0"/>
          <a:chOff x="0" y="0"/>
          <a:chExt cx="0" cy="0"/>
        </a:xfrm>
      </p:grpSpPr>
      <p:sp>
        <p:nvSpPr>
          <p:cNvPr id="5" name="Rectangle 4"/>
          <p:cNvSpPr/>
          <p:nvPr/>
        </p:nvSpPr>
        <p:spPr>
          <a:xfrm>
            <a:off x="1148862" y="0"/>
            <a:ext cx="11043138" cy="4524315"/>
          </a:xfrm>
          <a:prstGeom prst="rect">
            <a:avLst/>
          </a:prstGeom>
        </p:spPr>
        <p:txBody>
          <a:bodyPr wrap="square">
            <a:spAutoFit/>
          </a:bodyPr>
          <a:lstStyle/>
          <a:p>
            <a:pPr algn="r"/>
            <a:r>
              <a:rPr lang="fa-IR" sz="3600" dirty="0"/>
              <a:t>صورت حساب سود و زیان:</a:t>
            </a:r>
          </a:p>
          <a:p>
            <a:pPr algn="r"/>
            <a:r>
              <a:rPr lang="fa-IR" sz="3600" dirty="0"/>
              <a:t>تعریف:گزارشی است که عملیات یک شرکت را برای یک دوره معین اندازه گیری می کند.</a:t>
            </a:r>
          </a:p>
          <a:p>
            <a:pPr algn="r"/>
            <a:r>
              <a:rPr lang="fa-IR" sz="3600" dirty="0"/>
              <a:t>انواع صورت حساب سود و زیان:</a:t>
            </a:r>
          </a:p>
          <a:p>
            <a:pPr algn="r"/>
            <a:r>
              <a:rPr lang="fa-IR" sz="3600" dirty="0"/>
              <a:t>1-صورت سود و زیان چند مرحله ای-این صورت حساب در چندین مرحله سود خالص را نشان می دهد .</a:t>
            </a:r>
          </a:p>
          <a:p>
            <a:pPr algn="r"/>
            <a:r>
              <a:rPr lang="fa-IR" sz="3600" dirty="0"/>
              <a:t>الف-محاسبه فروش خالص – ب-سود ناخالص –ج- سود عملیاتی </a:t>
            </a:r>
          </a:p>
        </p:txBody>
      </p:sp>
    </p:spTree>
    <p:extLst>
      <p:ext uri="{BB962C8B-B14F-4D97-AF65-F5344CB8AC3E}">
        <p14:creationId xmlns:p14="http://schemas.microsoft.com/office/powerpoint/2010/main" val="361869014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atMod val="92000"/>
                <a:lumMod val="120000"/>
              </a:schemeClr>
            </a:gs>
            <a:gs pos="65500">
              <a:srgbClr val="DBCFB9"/>
            </a:gs>
            <a:gs pos="100000">
              <a:schemeClr val="accent3">
                <a:lumMod val="60000"/>
                <a:lumOff val="40000"/>
              </a:schemeClr>
            </a:gs>
          </a:gsLst>
          <a:path path="circle">
            <a:fillToRect l="50000" t="50000" r="100000" b="100000"/>
          </a:path>
        </a:gradFill>
        <a:effectLst/>
      </p:bgPr>
    </p:bg>
    <p:spTree>
      <p:nvGrpSpPr>
        <p:cNvPr id="1" name=""/>
        <p:cNvGrpSpPr/>
        <p:nvPr/>
      </p:nvGrpSpPr>
      <p:grpSpPr>
        <a:xfrm>
          <a:off x="0" y="0"/>
          <a:ext cx="0" cy="0"/>
          <a:chOff x="0" y="0"/>
          <a:chExt cx="0" cy="0"/>
        </a:xfrm>
      </p:grpSpPr>
      <p:sp>
        <p:nvSpPr>
          <p:cNvPr id="4" name="Rectangle 3"/>
          <p:cNvSpPr/>
          <p:nvPr/>
        </p:nvSpPr>
        <p:spPr>
          <a:xfrm>
            <a:off x="445477" y="1078523"/>
            <a:ext cx="11746523" cy="4524315"/>
          </a:xfrm>
          <a:prstGeom prst="rect">
            <a:avLst/>
          </a:prstGeom>
        </p:spPr>
        <p:txBody>
          <a:bodyPr wrap="square">
            <a:spAutoFit/>
          </a:bodyPr>
          <a:lstStyle/>
          <a:p>
            <a:pPr algn="r"/>
            <a:r>
              <a:rPr lang="fa-IR" sz="3600" dirty="0"/>
              <a:t>2- صورت سود وزیان یک مرحله ای – نام این صورت مالی به این دلیل انتخاب شده که تنها در طی یک مرحله با کسر کل هزینه ها از کل هزینه ها از کل در آمد – سود(زیان) خالص تعیین می شود.</a:t>
            </a:r>
          </a:p>
          <a:p>
            <a:pPr algn="r"/>
            <a:r>
              <a:rPr lang="fa-IR" sz="3600" dirty="0"/>
              <a:t>خصوصیات صورت سود و زیان یک مرحله ای:</a:t>
            </a:r>
          </a:p>
          <a:p>
            <a:pPr algn="r"/>
            <a:r>
              <a:rPr lang="fa-IR" sz="3600" dirty="0"/>
              <a:t>1-شرکت تا زمانی که کل درآمد ها بیش از کل هزینه ها نباشد هیچ گونه سود شناسنایی نمیکند </a:t>
            </a:r>
          </a:p>
          <a:p>
            <a:pPr algn="r"/>
            <a:r>
              <a:rPr lang="fa-IR" sz="3600" dirty="0"/>
              <a:t>2-این قالب ساده تر است و خواندن آن آسان تر می باشد</a:t>
            </a:r>
            <a:r>
              <a:rPr lang="fa-IR" dirty="0"/>
              <a:t>.</a:t>
            </a:r>
          </a:p>
        </p:txBody>
      </p:sp>
    </p:spTree>
    <p:extLst>
      <p:ext uri="{BB962C8B-B14F-4D97-AF65-F5344CB8AC3E}">
        <p14:creationId xmlns:p14="http://schemas.microsoft.com/office/powerpoint/2010/main" val="367803410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Ø¹Ú©Ø³ Ù¾Ø±ÙÙØ§ÛÙ Ø¯Ø± ÙÙØ±Ø¯ Ø§ÙØ§Ù Ø²ÙØ§Ù"/>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80715267"/>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par>
    </p:tnLst>
  </p:timing>
</p:sld>
</file>

<file path=ppt/theme/theme1.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xmlns=""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Wisp</Template>
  <TotalTime>411</TotalTime>
  <Words>1045</Words>
  <Application>Microsoft Office PowerPoint</Application>
  <PresentationFormat>Custom</PresentationFormat>
  <Paragraphs>93</Paragraphs>
  <Slides>17</Slides>
  <Notes>0</Notes>
  <HiddenSlides>0</HiddenSlides>
  <MMClips>0</MMClips>
  <ScaleCrop>false</ScaleCrop>
  <HeadingPairs>
    <vt:vector size="4" baseType="variant">
      <vt:variant>
        <vt:lpstr>Theme</vt:lpstr>
      </vt:variant>
      <vt:variant>
        <vt:i4>1</vt:i4>
      </vt:variant>
      <vt:variant>
        <vt:lpstr>Slide Titles</vt:lpstr>
      </vt:variant>
      <vt:variant>
        <vt:i4>17</vt:i4>
      </vt:variant>
    </vt:vector>
  </HeadingPairs>
  <TitlesOfParts>
    <vt:vector size="18" baseType="lpstr">
      <vt:lpstr>Wisp</vt:lpstr>
      <vt:lpstr>PowerPoint Presentation</vt:lpstr>
      <vt:lpstr>PowerPoint Presentation</vt:lpstr>
      <vt:lpstr>PowerPoint Presentation</vt:lpstr>
      <vt:lpstr>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Farhad</dc:creator>
  <cp:lastModifiedBy>Windows User</cp:lastModifiedBy>
  <cp:revision>43</cp:revision>
  <dcterms:created xsi:type="dcterms:W3CDTF">2019-02-21T13:25:38Z</dcterms:created>
  <dcterms:modified xsi:type="dcterms:W3CDTF">2020-04-20T17:41:06Z</dcterms:modified>
</cp:coreProperties>
</file>