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68" r:id="rId2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5C4EA04-BADB-4392-BDD8-818868C0C3BD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67B93E1-47C3-44A9-AC69-A666D30EE35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15990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93E1-47C3-44A9-AC69-A666D30EE35A}" type="slidenum">
              <a:rPr lang="fa-IR" smtClean="0"/>
              <a:pPr/>
              <a:t>3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93E1-47C3-44A9-AC69-A666D30EE35A}" type="slidenum">
              <a:rPr lang="fa-IR" smtClean="0"/>
              <a:pPr/>
              <a:t>17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52AB2C8-5F5C-4752-A3F7-049EB959C61A}" type="datetimeFigureOut">
              <a:rPr lang="fa-IR" smtClean="0"/>
              <a:pPr/>
              <a:t>25/10/1441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9664B56-02A7-4E13-8F9F-A54C29597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785793"/>
            <a:ext cx="7772400" cy="2714645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fa-IR" sz="8000" dirty="0" smtClean="0"/>
              <a:t>به نام خدا </a:t>
            </a:r>
          </a:p>
          <a:p>
            <a:pPr algn="ctr"/>
            <a:r>
              <a:rPr lang="fa-IR" sz="8000" dirty="0" smtClean="0"/>
              <a:t>فصل 9 انگیزش در یادگیری</a:t>
            </a:r>
            <a:endParaRPr lang="fa-IR" sz="8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a-IR" sz="4400" b="1" dirty="0" smtClean="0">
                <a:latin typeface="Arial Rounded MT Bold" pitchFamily="34" charset="0"/>
              </a:rPr>
              <a:t>انگیزش :نیروی ایجاد کننده –نگهدارنده-هدایت کننده رفتار </a:t>
            </a:r>
          </a:p>
          <a:p>
            <a:r>
              <a:rPr lang="fa-IR" sz="4800" b="1" dirty="0" smtClean="0">
                <a:latin typeface="Arial Rounded MT Bold" pitchFamily="34" charset="0"/>
              </a:rPr>
              <a:t>انگیزش یادگیری:فرایندهای روانشناختی که رفتار دانش آموزان را درجهت یادگیری هدایت و حفظ میکند </a:t>
            </a:r>
          </a:p>
          <a:p>
            <a:endParaRPr lang="fa-IR" b="1" dirty="0" smtClean="0">
              <a:latin typeface="Arial Rounded MT Bold" pitchFamily="34" charset="0"/>
            </a:endParaRPr>
          </a:p>
          <a:p>
            <a:r>
              <a:rPr lang="fa-IR" sz="4400" b="1" dirty="0" smtClean="0">
                <a:latin typeface="Arial Rounded MT Bold" pitchFamily="34" charset="0"/>
              </a:rPr>
              <a:t>انگیزه:به صورت نیاز یا خواست ویژه</a:t>
            </a:r>
          </a:p>
          <a:p>
            <a:endParaRPr lang="fa-IR" b="1" dirty="0" smtClean="0">
              <a:latin typeface="Arial Rounded MT Bold" pitchFamily="34" charset="0"/>
            </a:endParaRPr>
          </a:p>
          <a:p>
            <a:r>
              <a:rPr lang="fa-IR" sz="4400" b="1" dirty="0" smtClean="0">
                <a:latin typeface="Arial Rounded MT Bold" pitchFamily="34" charset="0"/>
              </a:rPr>
              <a:t>انگیزه=انگیزش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/>
          <a:lstStyle/>
          <a:p>
            <a:pPr algn="ctr"/>
            <a:r>
              <a:rPr lang="fa-IR" dirty="0" smtClean="0"/>
              <a:t>انگیزش و انگیزه: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     </a:t>
            </a:r>
            <a:r>
              <a:rPr lang="fa-IR" sz="4400" b="1" dirty="0" smtClean="0">
                <a:latin typeface="Arial Rounded MT Bold" pitchFamily="34" charset="0"/>
              </a:rPr>
              <a:t>انگیزش از لحاظ پرورشی :</a:t>
            </a:r>
          </a:p>
          <a:p>
            <a:r>
              <a:rPr lang="fa-IR" sz="4400" b="1" dirty="0" smtClean="0">
                <a:latin typeface="Arial Rounded MT Bold" pitchFamily="34" charset="0"/>
              </a:rPr>
              <a:t>هدف=موضوع عملی و اجتماعی:انگیزه</a:t>
            </a:r>
          </a:p>
          <a:p>
            <a:r>
              <a:rPr lang="fa-IR" sz="4400" b="1" dirty="0" smtClean="0">
                <a:latin typeface="Arial Rounded MT Bold" pitchFamily="34" charset="0"/>
              </a:rPr>
              <a:t>موضوع عاطفی:انگیزش</a:t>
            </a:r>
          </a:p>
          <a:p>
            <a:r>
              <a:rPr lang="fa-IR" sz="4400" b="1" dirty="0" smtClean="0">
                <a:latin typeface="Arial Rounded MT Bold" pitchFamily="34" charset="0"/>
              </a:rPr>
              <a:t>ابزار=وسیله</a:t>
            </a:r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900" dirty="0" smtClean="0"/>
              <a:t>انگیزه در مورد رفتار انسان است و علت خاص رفتار انسان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sz="4900" dirty="0" smtClean="0"/>
              <a:t>انگیزش عامل کلی مولد است</a:t>
            </a:r>
            <a:endParaRPr lang="fa-IR" sz="4900" dirty="0"/>
          </a:p>
        </p:txBody>
      </p:sp>
      <p:sp>
        <p:nvSpPr>
          <p:cNvPr id="4" name="5-Point Star 3"/>
          <p:cNvSpPr/>
          <p:nvPr/>
        </p:nvSpPr>
        <p:spPr>
          <a:xfrm>
            <a:off x="7929586" y="2643182"/>
            <a:ext cx="642942" cy="64294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4000" dirty="0" smtClean="0"/>
              <a:t>رویکرد رفتاری:انگیزش وابسته به کسب تقویت اجتناب از تنبیه</a:t>
            </a:r>
          </a:p>
          <a:p>
            <a:r>
              <a:rPr lang="fa-IR" sz="4000" dirty="0" smtClean="0"/>
              <a:t>لذت جویی روانشناختی= اصل لذت / درد</a:t>
            </a:r>
          </a:p>
          <a:p>
            <a:r>
              <a:rPr lang="fa-IR" sz="4000" dirty="0" smtClean="0"/>
              <a:t>انگیزه ها (یک شی یا رویداد)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رویکردهای مختلف انگیزشی:</a:t>
            </a:r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 smtClean="0"/>
              <a:t>انگیزش شایستگی(ارتباط موثر با محیط)</a:t>
            </a:r>
          </a:p>
          <a:p>
            <a:r>
              <a:rPr lang="fa-IR" sz="3600" dirty="0" smtClean="0"/>
              <a:t>انگیزش درونی مهمتر از انگیزش بیرونی</a:t>
            </a:r>
          </a:p>
          <a:p>
            <a:endParaRPr lang="fa-IR" sz="3600" dirty="0" smtClean="0"/>
          </a:p>
          <a:p>
            <a:endParaRPr lang="fa-IR" sz="3600" dirty="0" smtClean="0"/>
          </a:p>
          <a:p>
            <a:endParaRPr lang="fa-IR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0" dirty="0" smtClean="0"/>
              <a:t> رویکرد شناختی:</a:t>
            </a:r>
            <a:r>
              <a:rPr lang="fa-IR" dirty="0" smtClean="0"/>
              <a:t> </a:t>
            </a:r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5286412"/>
          </a:xfrm>
        </p:spPr>
        <p:txBody>
          <a:bodyPr>
            <a:normAutofit/>
          </a:bodyPr>
          <a:lstStyle/>
          <a:p>
            <a:r>
              <a:rPr lang="fa-IR" sz="3600" dirty="0" smtClean="0"/>
              <a:t>به جای توجه به تقویت و تنبیه توجه به توانایی دانش آموزمیکند </a:t>
            </a:r>
          </a:p>
          <a:p>
            <a:r>
              <a:rPr lang="fa-IR" sz="3600" dirty="0" smtClean="0"/>
              <a:t>  نیاز:1)نیازهای کمبود یا کاستی       نیازهای اساسی</a:t>
            </a:r>
          </a:p>
          <a:p>
            <a:r>
              <a:rPr lang="fa-IR" sz="3600" dirty="0" smtClean="0"/>
              <a:t>2)نیازهای رشد یا بالندگی        فرانیازها</a:t>
            </a:r>
          </a:p>
          <a:p>
            <a:r>
              <a:rPr lang="fa-IR" sz="3600" dirty="0" smtClean="0"/>
              <a:t> </a:t>
            </a:r>
          </a:p>
          <a:p>
            <a:r>
              <a:rPr lang="fa-IR" sz="3200" dirty="0" smtClean="0"/>
              <a:t>نیازهای کمبود یا کاستی:1)فیزیولوژیکی یا جسمی</a:t>
            </a:r>
          </a:p>
          <a:p>
            <a:r>
              <a:rPr lang="fa-IR" sz="3200" dirty="0" smtClean="0"/>
              <a:t>2)امنیت یا ایمنی   3)عشق و تعلق   4)احترام به خود یا غزت نفس</a:t>
            </a:r>
          </a:p>
          <a:p>
            <a:endParaRPr lang="fa-IR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/>
              <a:t>رویکرد انسان گرایی:</a:t>
            </a:r>
            <a:endParaRPr lang="fa-IR" dirty="0"/>
          </a:p>
        </p:txBody>
      </p:sp>
      <p:sp>
        <p:nvSpPr>
          <p:cNvPr id="4" name="5-Point Star 3"/>
          <p:cNvSpPr/>
          <p:nvPr/>
        </p:nvSpPr>
        <p:spPr>
          <a:xfrm>
            <a:off x="8143900" y="2714620"/>
            <a:ext cx="357190" cy="35719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2643174" y="3071810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3571868" y="4143380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8286776" y="4643446"/>
            <a:ext cx="285752" cy="214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فرانیاز /خودشکوفایی یا تحقق خویشتن</a:t>
            </a:r>
          </a:p>
          <a:p>
            <a:endParaRPr lang="fa-IR" dirty="0" smtClean="0"/>
          </a:p>
          <a:p>
            <a:endParaRPr lang="fa-IR" dirty="0" smtClean="0"/>
          </a:p>
          <a:p>
            <a:r>
              <a:rPr lang="fa-IR" b="1" dirty="0" smtClean="0">
                <a:latin typeface="Arial Rounded MT Bold" pitchFamily="34" charset="0"/>
              </a:rPr>
              <a:t>مازلو: انسان کامل کسی است  که به بالاترین سطح نیاز دست یابد</a:t>
            </a:r>
          </a:p>
          <a:p>
            <a:endParaRPr lang="fa-IR" b="1" dirty="0" smtClean="0">
              <a:latin typeface="Arial Rounded MT Bold" pitchFamily="34" charset="0"/>
            </a:endParaRPr>
          </a:p>
          <a:p>
            <a:endParaRPr lang="fa-IR" b="1" dirty="0">
              <a:latin typeface="Arial Rounded MT Bold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نیازهای رشد یا بالندگی:</a:t>
            </a:r>
            <a:endParaRPr lang="fa-I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4000" dirty="0" smtClean="0"/>
              <a:t>1)مفهوم هویت</a:t>
            </a:r>
          </a:p>
          <a:p>
            <a:endParaRPr lang="fa-IR" sz="4000" dirty="0" smtClean="0"/>
          </a:p>
          <a:p>
            <a:r>
              <a:rPr lang="fa-IR" sz="4000" smtClean="0"/>
              <a:t>2) نیاز پیوند جویی یا نیاز پیوستگی</a:t>
            </a:r>
            <a:endParaRPr lang="fa-IR" sz="4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رویکرد اجتماعی فرهنگی:</a:t>
            </a:r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/>
              <a:t>ارزش تشویقی موفقیت – انتظار رمز موفقیت =فرمول انگیزش</a:t>
            </a:r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endParaRPr lang="fa-IR" sz="2800" dirty="0" smtClean="0"/>
          </a:p>
          <a:p>
            <a:pPr>
              <a:buNone/>
            </a:pPr>
            <a:r>
              <a:rPr lang="fa-IR" sz="4000" dirty="0" smtClean="0"/>
              <a:t>نظریه ی برانگیختگی: تغییردر ضربان قلب /</a:t>
            </a:r>
          </a:p>
          <a:p>
            <a:pPr>
              <a:buNone/>
            </a:pPr>
            <a:r>
              <a:rPr lang="fa-IR" sz="4000" smtClean="0"/>
              <a:t>فعالیت مغز و ...</a:t>
            </a:r>
            <a:endParaRPr lang="fa-IR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رویکرد انتظار فرد بر ارزش: جنبه رفتاری+جنبه شناختی </a:t>
            </a:r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 smtClean="0"/>
              <a:t>انگیزش بیش تر = برانگیختگی بیش تر</a:t>
            </a:r>
          </a:p>
          <a:p>
            <a:r>
              <a:rPr lang="fa-IR" sz="3600" dirty="0" smtClean="0"/>
              <a:t>انگیزش کم تر = برانگیختگی کم تر </a:t>
            </a:r>
          </a:p>
          <a:p>
            <a:r>
              <a:rPr lang="fa-IR" sz="3600" b="1" dirty="0" smtClean="0"/>
              <a:t>سطح برانگیختگی فرد بالاتر باشد موجب سطح برانگیختگی محیط کمتر می شود </a:t>
            </a:r>
            <a:endParaRPr lang="fa-IR" sz="36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برانگیختگی = انگیزش</a:t>
            </a:r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sz="3600" dirty="0" smtClean="0"/>
              <a:t>جنبه های نسبت دادن=3بعد=مکان کنترل/وضعیت پایداریکنترل پذیری</a:t>
            </a:r>
          </a:p>
          <a:p>
            <a:pPr>
              <a:buNone/>
            </a:pPr>
            <a:r>
              <a:rPr lang="fa-IR" sz="3600" dirty="0" smtClean="0"/>
              <a:t>       مکان کنترل:1)کسانی که موفقیت و شکست خودرابه خودشان نسبت میدهند</a:t>
            </a:r>
          </a:p>
          <a:p>
            <a:pPr>
              <a:buNone/>
            </a:pPr>
            <a:r>
              <a:rPr lang="fa-IR" sz="3600" dirty="0" smtClean="0"/>
              <a:t>2)کسانی که موفقیت و شکست خود را به عوامل محیطی نسبت میدهند</a:t>
            </a:r>
          </a:p>
          <a:p>
            <a:pPr>
              <a:buNone/>
            </a:pPr>
            <a:endParaRPr lang="fa-IR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نظریه انگیزشینسبت دادن=چگونگی ادراک و تفسیر فرد از اعتمادهای موفقیت و شکست خو</a:t>
            </a:r>
            <a:endParaRPr lang="fa-IR" dirty="0"/>
          </a:p>
        </p:txBody>
      </p:sp>
      <p:sp>
        <p:nvSpPr>
          <p:cNvPr id="4" name="5-Point Star 3"/>
          <p:cNvSpPr/>
          <p:nvPr/>
        </p:nvSpPr>
        <p:spPr>
          <a:xfrm>
            <a:off x="7858148" y="3357562"/>
            <a:ext cx="642942" cy="35719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r>
              <a:rPr lang="fa-IR" dirty="0" smtClean="0"/>
              <a:t>    </a:t>
            </a:r>
            <a:r>
              <a:rPr lang="fa-IR" sz="3200" dirty="0" smtClean="0"/>
              <a:t>وضعیت پایداری=ثابت و متغیر بودن علت های موفقیت و شکست</a:t>
            </a:r>
          </a:p>
          <a:p>
            <a:r>
              <a:rPr lang="fa-IR" sz="3200" dirty="0" smtClean="0"/>
              <a:t> کنترل پذیری=دراختیارقرارداشتن یا خارج ازاختیاربودن علت های موفقیت یا شکست </a:t>
            </a:r>
          </a:p>
          <a:p>
            <a:r>
              <a:rPr lang="fa-IR" sz="3200" dirty="0" smtClean="0"/>
              <a:t>  </a:t>
            </a:r>
          </a:p>
          <a:p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5-Point Star 3"/>
          <p:cNvSpPr/>
          <p:nvPr/>
        </p:nvSpPr>
        <p:spPr>
          <a:xfrm>
            <a:off x="8001024" y="1928802"/>
            <a:ext cx="500066" cy="50006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5-Point Star 4"/>
          <p:cNvSpPr/>
          <p:nvPr/>
        </p:nvSpPr>
        <p:spPr>
          <a:xfrm>
            <a:off x="8143900" y="3286124"/>
            <a:ext cx="428628" cy="4286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    </a:t>
            </a:r>
            <a:r>
              <a:rPr lang="fa-IR" sz="3200" dirty="0" smtClean="0"/>
              <a:t>پیامد نسبت دادن های علی=منابع درونی و بیرونی کنترل رابطه </a:t>
            </a:r>
          </a:p>
          <a:p>
            <a:r>
              <a:rPr lang="fa-IR" sz="3200" dirty="0" smtClean="0"/>
              <a:t>پیامد مثبت=علت های درونی مثل توانایی و کوشش</a:t>
            </a:r>
          </a:p>
          <a:p>
            <a:r>
              <a:rPr lang="fa-IR" sz="3200" dirty="0" smtClean="0"/>
              <a:t>پیامدهایی که مربوط به علل بیرونی است مثل بخت و اقبال</a:t>
            </a:r>
          </a:p>
          <a:p>
            <a:endParaRPr lang="fa-IR" sz="3200" dirty="0" smtClean="0"/>
          </a:p>
          <a:p>
            <a:r>
              <a:rPr lang="fa-IR" sz="3200" smtClean="0"/>
              <a:t>   منبع کنترل=ارتباط دارد با عزت نفس فرد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رابطه بین اسناد های مختلف و پیامدهای عاطفی آن</a:t>
            </a:r>
            <a:endParaRPr lang="fa-IR" dirty="0"/>
          </a:p>
        </p:txBody>
      </p:sp>
      <p:sp>
        <p:nvSpPr>
          <p:cNvPr id="4" name="Isosceles Triangle 3"/>
          <p:cNvSpPr/>
          <p:nvPr/>
        </p:nvSpPr>
        <p:spPr>
          <a:xfrm>
            <a:off x="8072462" y="1571612"/>
            <a:ext cx="357190" cy="35719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Isosceles Triangle 4"/>
          <p:cNvSpPr/>
          <p:nvPr/>
        </p:nvSpPr>
        <p:spPr>
          <a:xfrm>
            <a:off x="8072462" y="4286256"/>
            <a:ext cx="428628" cy="35719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292935"/>
          </a:xfrm>
        </p:spPr>
        <p:txBody>
          <a:bodyPr>
            <a:normAutofit/>
          </a:bodyPr>
          <a:lstStyle/>
          <a:p>
            <a:r>
              <a:rPr lang="fa-IR" sz="3600" dirty="0" smtClean="0"/>
              <a:t>درماندگی آموخته شده=یعنی دقیقی ترین حالت مفهوم خود</a:t>
            </a:r>
          </a:p>
          <a:p>
            <a:r>
              <a:rPr lang="fa-IR" sz="3600" dirty="0" smtClean="0"/>
              <a:t>حالت یادگیرندگانی که کوشش را با پیشرفت مرتبط نمیدانند و باور دارند هر کاری بکنند موفقیت به دست نمی آورند</a:t>
            </a:r>
          </a:p>
          <a:p>
            <a:r>
              <a:rPr lang="fa-IR" sz="3600" dirty="0" smtClean="0"/>
              <a:t>مفاهیم معادل =بی میلی /گوشه گیری/ترس/ افسردگی و .......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229600" cy="6034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4000" dirty="0" smtClean="0"/>
              <a:t>پژوهش</a:t>
            </a:r>
            <a:r>
              <a:rPr lang="fa-IR" dirty="0" smtClean="0"/>
              <a:t> </a:t>
            </a:r>
            <a:r>
              <a:rPr lang="fa-IR" sz="4000" dirty="0" smtClean="0"/>
              <a:t>های مربوط به رابطه بین انگیزش و یادگیری</a:t>
            </a:r>
          </a:p>
          <a:p>
            <a:r>
              <a:rPr lang="fa-IR" sz="4000" dirty="0" smtClean="0"/>
              <a:t>مهم ترین عامل = سطح توانایی یادگیرندگان</a:t>
            </a:r>
          </a:p>
          <a:p>
            <a:r>
              <a:rPr lang="fa-IR" sz="4000" dirty="0" smtClean="0"/>
              <a:t>   آموزش معلم /انگیزش برای یادگیری</a:t>
            </a:r>
            <a:endParaRPr lang="fa-IR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کاربرد های آموزشی نظریه انگیزشی نسبت دادن:</a:t>
            </a:r>
            <a:endParaRPr lang="fa-IR" dirty="0"/>
          </a:p>
        </p:txBody>
      </p:sp>
      <p:sp>
        <p:nvSpPr>
          <p:cNvPr id="4" name="5-Point Star 3"/>
          <p:cNvSpPr/>
          <p:nvPr/>
        </p:nvSpPr>
        <p:spPr>
          <a:xfrm>
            <a:off x="8072462" y="3571876"/>
            <a:ext cx="500066" cy="42862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1)هدف های آموزشی خود را در آغاز درس به یادگیرندگان بگویند و از آن ها بخواهید تا برای خود نیز هدف های یادگیری انتخاب کنند</a:t>
            </a:r>
          </a:p>
          <a:p>
            <a:endParaRPr lang="fa-IR" sz="3200" dirty="0" smtClean="0"/>
          </a:p>
          <a:p>
            <a:r>
              <a:rPr lang="fa-IR" sz="3200" dirty="0" smtClean="0"/>
              <a:t>2)در شرایط مقتضی از تشویق های کلامی استفاده کنید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فنون ایجاد انگیزش در یادگیرندگان:</a:t>
            </a:r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3)از آزمون ها و نمرات به عنوان وسیله ای برای ایجاد انگیزش در یادگیرندگان استفاده کنید</a:t>
            </a:r>
          </a:p>
          <a:p>
            <a:endParaRPr lang="fa-IR" sz="3200" dirty="0" smtClean="0"/>
          </a:p>
          <a:p>
            <a:r>
              <a:rPr lang="fa-IR" sz="3200" dirty="0" smtClean="0"/>
              <a:t>4)از خاصیت برانگیزانندگی موضوع های مختلف استفاده کنیدو آموزش خود را با تجارب و موارد جالب همراه سازید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5)مطالب آموزشی را از ساده به دشوار ارائه دهید</a:t>
            </a:r>
          </a:p>
          <a:p>
            <a:pPr>
              <a:buNone/>
            </a:pPr>
            <a:endParaRPr lang="fa-IR" sz="3200" dirty="0" smtClean="0"/>
          </a:p>
          <a:p>
            <a:r>
              <a:rPr lang="fa-IR" sz="3200" dirty="0" smtClean="0"/>
              <a:t>6)از ایجاد رقابت و هم چشمی در میان دانش آموزان جلوگیری کنید</a:t>
            </a:r>
          </a:p>
          <a:p>
            <a:endParaRPr lang="fa-IR" sz="3200" dirty="0" smtClean="0"/>
          </a:p>
          <a:p>
            <a:r>
              <a:rPr lang="fa-IR" sz="3200" dirty="0" smtClean="0"/>
              <a:t>7)هنگام آموزش مطالب تازه از مثال های آشنا و هنگام کاربرد مطالب آموخته شده از موقعیت های تازه استفاده کنید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8)علاوه بر توضیح و تشریح مطالب به طور کلامی تا آنجا که ممکن است از روش های دیگر آموزشی نیز استفاده کنید و دانش آموزان را به مشارکت در یادگیری تشویق نمایید</a:t>
            </a:r>
          </a:p>
          <a:p>
            <a:endParaRPr lang="fa-IR" sz="3200" dirty="0" smtClean="0"/>
          </a:p>
          <a:p>
            <a:r>
              <a:rPr lang="fa-IR" sz="3200" dirty="0" smtClean="0"/>
              <a:t>9)پیامد های منفی مشارکت یادگیرندگان در فعالیت یادگیری را کاهش دهید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10)به دانش آموزان مسائل و تکالیفی بدهید که نه خیلی ساده و نه خیلی دشوار باشند</a:t>
            </a:r>
          </a:p>
          <a:p>
            <a:endParaRPr lang="fa-IR" sz="3200" dirty="0" smtClean="0"/>
          </a:p>
          <a:p>
            <a:r>
              <a:rPr lang="fa-IR" sz="3200" dirty="0" smtClean="0"/>
              <a:t>11)تا آنجا که ممکن است مطالب درسی را به صورت معنی دار و در ارتباط با موقعیت های واقعی زندگی ارائه دهید و در حد امکان در انجام فعالیت های آموزشی به یادگیرندگان آزادی عمل بدهند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12)از مشوق های درونی و بیرونی استفاده کنید</a:t>
            </a:r>
            <a:endParaRPr lang="fa-IR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140</TotalTime>
  <Words>660</Words>
  <Application>Microsoft Office PowerPoint</Application>
  <PresentationFormat>On-screen Show (4:3)</PresentationFormat>
  <Paragraphs>95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PowerPoint Presentation</vt:lpstr>
      <vt:lpstr>انگیزش و انگیزه:</vt:lpstr>
      <vt:lpstr>انگیزه در مورد رفتار انسان است و علت خاص رفتار انسان انگیزش عامل کلی مولد است</vt:lpstr>
      <vt:lpstr>رویکردهای مختلف انگیزشی:</vt:lpstr>
      <vt:lpstr> رویکرد شناختی: </vt:lpstr>
      <vt:lpstr>رویکرد انسان گرایی:</vt:lpstr>
      <vt:lpstr>نیازهای رشد یا بالندگی:</vt:lpstr>
      <vt:lpstr>رویکرد اجتماعی فرهنگی:</vt:lpstr>
      <vt:lpstr>رویکرد انتظار فرد بر ارزش: جنبه رفتاری+جنبه شناختی </vt:lpstr>
      <vt:lpstr>برانگیختگی = انگیزش</vt:lpstr>
      <vt:lpstr>نظریه انگیزشینسبت دادن=چگونگی ادراک و تفسیر فرد از اعتمادهای موفقیت و شکست خو</vt:lpstr>
      <vt:lpstr>PowerPoint Presentation</vt:lpstr>
      <vt:lpstr>رابطه بین اسناد های مختلف و پیامدهای عاطفی آن</vt:lpstr>
      <vt:lpstr> </vt:lpstr>
      <vt:lpstr>کاربرد های آموزشی نظریه انگیزشی نسبت دادن:</vt:lpstr>
      <vt:lpstr>فنون ایجاد انگیزش در یادگیرندگان: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nora</dc:creator>
  <cp:lastModifiedBy>Windows User</cp:lastModifiedBy>
  <cp:revision>44</cp:revision>
  <dcterms:created xsi:type="dcterms:W3CDTF">2018-10-31T15:33:45Z</dcterms:created>
  <dcterms:modified xsi:type="dcterms:W3CDTF">2020-06-16T15:18:46Z</dcterms:modified>
</cp:coreProperties>
</file>