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70" d="100"/>
          <a:sy n="70" d="100"/>
        </p:scale>
        <p:origin x="5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CC90-C5C4-4233-BB75-AE5071A080C3}" type="datetimeFigureOut">
              <a:rPr lang="fa-IR" smtClean="0"/>
              <a:pPr/>
              <a:t>1441/05/02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E8429-1A8D-4C2C-9546-9170BB492D4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CC90-C5C4-4233-BB75-AE5071A080C3}" type="datetimeFigureOut">
              <a:rPr lang="fa-IR" smtClean="0"/>
              <a:pPr/>
              <a:t>1441/05/02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E8429-1A8D-4C2C-9546-9170BB492D4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CC90-C5C4-4233-BB75-AE5071A080C3}" type="datetimeFigureOut">
              <a:rPr lang="fa-IR" smtClean="0"/>
              <a:pPr/>
              <a:t>1441/05/02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E8429-1A8D-4C2C-9546-9170BB492D4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CC90-C5C4-4233-BB75-AE5071A080C3}" type="datetimeFigureOut">
              <a:rPr lang="fa-IR" smtClean="0"/>
              <a:pPr/>
              <a:t>1441/05/02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E8429-1A8D-4C2C-9546-9170BB492D4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CC90-C5C4-4233-BB75-AE5071A080C3}" type="datetimeFigureOut">
              <a:rPr lang="fa-IR" smtClean="0"/>
              <a:pPr/>
              <a:t>1441/05/02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E8429-1A8D-4C2C-9546-9170BB492D4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CC90-C5C4-4233-BB75-AE5071A080C3}" type="datetimeFigureOut">
              <a:rPr lang="fa-IR" smtClean="0"/>
              <a:pPr/>
              <a:t>1441/05/02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E8429-1A8D-4C2C-9546-9170BB492D4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CC90-C5C4-4233-BB75-AE5071A080C3}" type="datetimeFigureOut">
              <a:rPr lang="fa-IR" smtClean="0"/>
              <a:pPr/>
              <a:t>1441/05/02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E8429-1A8D-4C2C-9546-9170BB492D4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CC90-C5C4-4233-BB75-AE5071A080C3}" type="datetimeFigureOut">
              <a:rPr lang="fa-IR" smtClean="0"/>
              <a:pPr/>
              <a:t>1441/05/02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E8429-1A8D-4C2C-9546-9170BB492D4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CC90-C5C4-4233-BB75-AE5071A080C3}" type="datetimeFigureOut">
              <a:rPr lang="fa-IR" smtClean="0"/>
              <a:pPr/>
              <a:t>1441/05/02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87E8429-1A8D-4C2C-9546-9170BB492D4E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CC90-C5C4-4233-BB75-AE5071A080C3}" type="datetimeFigureOut">
              <a:rPr lang="fa-IR" smtClean="0"/>
              <a:pPr/>
              <a:t>1441/05/02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E8429-1A8D-4C2C-9546-9170BB492D4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CC90-C5C4-4233-BB75-AE5071A080C3}" type="datetimeFigureOut">
              <a:rPr lang="fa-IR" smtClean="0"/>
              <a:pPr/>
              <a:t>1441/05/02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E8429-1A8D-4C2C-9546-9170BB492D4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FDCCC90-C5C4-4233-BB75-AE5071A080C3}" type="datetimeFigureOut">
              <a:rPr lang="fa-IR" smtClean="0"/>
              <a:pPr/>
              <a:t>1441/05/02</a:t>
            </a:fld>
            <a:endParaRPr lang="fa-I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87E8429-1A8D-4C2C-9546-9170BB492D4E}" type="slidenum">
              <a:rPr lang="fa-IR" smtClean="0"/>
              <a:pPr/>
              <a:t>‹#›</a:t>
            </a:fld>
            <a:endParaRPr lang="fa-IR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fa-I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 cstate="print"/>
            <a:stretch>
              <a:fillRect/>
            </a:stretch>
          </a:blipFill>
        </p:spPr>
        <p:txBody>
          <a:bodyPr/>
          <a:lstStyle/>
          <a:p>
            <a:endParaRPr lang="fa-IR" dirty="0" smtClean="0"/>
          </a:p>
          <a:p>
            <a:r>
              <a:rPr lang="fa-IR" sz="11500" dirty="0" smtClean="0">
                <a:solidFill>
                  <a:srgbClr val="FFFF00"/>
                </a:solidFill>
              </a:rPr>
              <a:t>فصل  </a:t>
            </a:r>
            <a:r>
              <a:rPr lang="fa-IR" sz="11500" dirty="0" smtClean="0">
                <a:solidFill>
                  <a:srgbClr val="FFFF00"/>
                </a:solidFill>
              </a:rPr>
              <a:t>8</a:t>
            </a:r>
          </a:p>
          <a:p>
            <a:r>
              <a:rPr lang="fa-IR" sz="11500" dirty="0" smtClean="0">
                <a:solidFill>
                  <a:srgbClr val="FFFF00"/>
                </a:solidFill>
              </a:rPr>
              <a:t>               </a:t>
            </a:r>
            <a:r>
              <a:rPr lang="fa-IR" sz="6600" dirty="0" smtClean="0">
                <a:solidFill>
                  <a:srgbClr val="FF0000"/>
                </a:solidFill>
              </a:rPr>
              <a:t>بهداشت</a:t>
            </a:r>
            <a:endParaRPr lang="fa-IR" sz="4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endParaRPr lang="fa-I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5720" y="428604"/>
            <a:ext cx="8429684" cy="6143668"/>
          </a:xfrm>
        </p:spPr>
        <p:txBody>
          <a:bodyPr/>
          <a:lstStyle/>
          <a:p>
            <a:r>
              <a:rPr lang="fa-IR" dirty="0" smtClean="0"/>
              <a:t>   </a:t>
            </a:r>
          </a:p>
          <a:p>
            <a:endParaRPr lang="fa-IR" dirty="0" smtClean="0"/>
          </a:p>
          <a:p>
            <a:r>
              <a:rPr lang="fa-IR" dirty="0" smtClean="0"/>
              <a:t>  </a:t>
            </a:r>
          </a:p>
          <a:p>
            <a:r>
              <a:rPr lang="fa-IR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  کوشش های روابط عمومی در آ موزش اعضاء و آشنایی با این مراکز</a:t>
            </a:r>
          </a:p>
          <a:p>
            <a:r>
              <a:rPr lang="fa-IR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 </a:t>
            </a:r>
            <a:r>
              <a:rPr lang="fa-IR" sz="2800" dirty="0" smtClean="0">
                <a:solidFill>
                  <a:srgbClr val="FFFF00"/>
                </a:solidFill>
              </a:rPr>
              <a:t>(درمانگاه های عمومی و مطب پزشکان ) </a:t>
            </a:r>
            <a:r>
              <a:rPr lang="fa-IR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فرصتی مناسب جهت اهداف</a:t>
            </a:r>
          </a:p>
          <a:p>
            <a:r>
              <a:rPr lang="fa-IR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 به وضوح تعریف شده را برای انجمن به بهره برداری در راستای </a:t>
            </a:r>
          </a:p>
          <a:p>
            <a:r>
              <a:rPr lang="fa-IR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پیام رسانی میدهد.</a:t>
            </a:r>
          </a:p>
        </p:txBody>
      </p:sp>
      <p:pic>
        <p:nvPicPr>
          <p:cNvPr id="4" name="Picture 3" descr="images (6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1538" y="3643314"/>
            <a:ext cx="3214710" cy="285752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endParaRPr lang="fa-I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85728"/>
            <a:ext cx="8929718" cy="6286544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r>
              <a:rPr lang="fa-IR" dirty="0" smtClean="0"/>
              <a:t>                     </a:t>
            </a:r>
            <a:r>
              <a:rPr lang="fa-IR" sz="2800" dirty="0" smtClean="0">
                <a:solidFill>
                  <a:srgbClr val="FFC000"/>
                </a:solidFill>
              </a:rPr>
              <a:t>( </a:t>
            </a:r>
            <a:r>
              <a:rPr lang="fa-IR" sz="3200" dirty="0" smtClean="0">
                <a:solidFill>
                  <a:srgbClr val="FFC000"/>
                </a:solidFill>
              </a:rPr>
              <a:t>تمرکز بر روی اصول برنامه )</a:t>
            </a:r>
          </a:p>
          <a:p>
            <a:endParaRPr lang="fa-IR" sz="3200" dirty="0" smtClean="0">
              <a:solidFill>
                <a:srgbClr val="FFFF0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fa-IR" sz="2400" dirty="0" smtClean="0">
                <a:solidFill>
                  <a:srgbClr val="FFFF00"/>
                </a:solidFill>
              </a:rPr>
              <a:t>تمرکز بر روی بهبودی از اعتیاد ”اعتبار ماست.</a:t>
            </a:r>
          </a:p>
          <a:p>
            <a:pPr>
              <a:buFont typeface="Arial" pitchFamily="34" charset="0"/>
              <a:buChar char="•"/>
            </a:pPr>
            <a:r>
              <a:rPr lang="fa-IR" sz="2400" dirty="0" smtClean="0">
                <a:solidFill>
                  <a:srgbClr val="FFFF00"/>
                </a:solidFill>
              </a:rPr>
              <a:t>می توانیم اعتبارمان را با حضور در سازمانها معتبر کنیم.</a:t>
            </a:r>
          </a:p>
          <a:p>
            <a:pPr>
              <a:buFont typeface="Arial" pitchFamily="34" charset="0"/>
              <a:buChar char="•"/>
            </a:pPr>
            <a:r>
              <a:rPr lang="fa-IR" sz="2400" dirty="0" smtClean="0">
                <a:solidFill>
                  <a:srgbClr val="FFFF00"/>
                </a:solidFill>
              </a:rPr>
              <a:t>خود داری از شرکت در مباحث عمومی و یا غیر انجمنی ” حفظ اعتبار ماست.</a:t>
            </a:r>
          </a:p>
          <a:p>
            <a:pPr>
              <a:buFont typeface="Arial" pitchFamily="34" charset="0"/>
              <a:buChar char="•"/>
            </a:pPr>
            <a:r>
              <a:rPr lang="fa-IR" sz="2400" dirty="0" smtClean="0">
                <a:solidFill>
                  <a:srgbClr val="FFFF00"/>
                </a:solidFill>
              </a:rPr>
              <a:t>به عنوان نماینده ”</a:t>
            </a:r>
            <a:r>
              <a:rPr lang="en-US" sz="2400" dirty="0" smtClean="0">
                <a:solidFill>
                  <a:srgbClr val="FFFF00"/>
                </a:solidFill>
              </a:rPr>
              <a:t>NA</a:t>
            </a:r>
            <a:r>
              <a:rPr lang="fa-IR" sz="2400" dirty="0" smtClean="0">
                <a:solidFill>
                  <a:srgbClr val="FFFF00"/>
                </a:solidFill>
              </a:rPr>
              <a:t>“ وارد هیچ سازمان یا تشکیلاتی نمیشویم.</a:t>
            </a:r>
          </a:p>
          <a:p>
            <a:pPr>
              <a:buFont typeface="Arial" pitchFamily="34" charset="0"/>
              <a:buChar char="•"/>
            </a:pPr>
            <a:r>
              <a:rPr lang="fa-IR" sz="2400" dirty="0" smtClean="0">
                <a:solidFill>
                  <a:srgbClr val="FFFF00"/>
                </a:solidFill>
              </a:rPr>
              <a:t>عقیده ای در مورد روش های حرفه ای ها ارائه نمیدهیم.</a:t>
            </a:r>
          </a:p>
          <a:p>
            <a:pPr>
              <a:buFont typeface="Arial" pitchFamily="34" charset="0"/>
              <a:buChar char="•"/>
            </a:pPr>
            <a:r>
              <a:rPr lang="fa-IR" sz="2400" dirty="0" smtClean="0">
                <a:solidFill>
                  <a:srgbClr val="FFFF00"/>
                </a:solidFill>
              </a:rPr>
              <a:t>ما هیچ طرفی را در مسائل موضوعات خارجی تائید نمی کنیم.</a:t>
            </a:r>
          </a:p>
          <a:p>
            <a:pPr>
              <a:buFont typeface="Arial" pitchFamily="34" charset="0"/>
              <a:buChar char="•"/>
            </a:pPr>
            <a:r>
              <a:rPr lang="fa-IR" sz="2400" dirty="0" smtClean="0">
                <a:solidFill>
                  <a:srgbClr val="FFFF00"/>
                </a:solidFill>
              </a:rPr>
              <a:t>ما فقط بر روی چگونگی توانایی کمک به کسانی که از اعتیاد در عذابند متمرکزمی شویم.</a:t>
            </a:r>
          </a:p>
          <a:p>
            <a:pPr>
              <a:buFont typeface="Arial" pitchFamily="34" charset="0"/>
              <a:buChar char="•"/>
            </a:pPr>
            <a:r>
              <a:rPr lang="fa-IR" sz="2400" dirty="0" smtClean="0">
                <a:solidFill>
                  <a:srgbClr val="FFFF00"/>
                </a:solidFill>
              </a:rPr>
              <a:t>خط و مشی انجمن را با دور ماندن از مباحثات ”روشن و شفاف بیان میکنیم.</a:t>
            </a:r>
          </a:p>
          <a:p>
            <a:pPr>
              <a:buFont typeface="Arial" pitchFamily="34" charset="0"/>
              <a:buChar char="•"/>
            </a:pPr>
            <a:r>
              <a:rPr lang="fa-IR" sz="2400" dirty="0" smtClean="0">
                <a:solidFill>
                  <a:srgbClr val="FFFF00"/>
                </a:solidFill>
              </a:rPr>
              <a:t>در همکاری هایمان با این مراکز هرگز نام ”</a:t>
            </a:r>
            <a:r>
              <a:rPr lang="en-US" sz="2400" dirty="0" smtClean="0">
                <a:solidFill>
                  <a:srgbClr val="FFFF00"/>
                </a:solidFill>
              </a:rPr>
              <a:t>NA</a:t>
            </a:r>
            <a:r>
              <a:rPr lang="fa-IR" sz="2400" dirty="0" smtClean="0">
                <a:solidFill>
                  <a:srgbClr val="FFFF00"/>
                </a:solidFill>
              </a:rPr>
              <a:t>“ را عاریت نمیدهیم.</a:t>
            </a:r>
            <a:endParaRPr lang="fa-IR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endParaRPr lang="fa-I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8596" y="285728"/>
            <a:ext cx="8358246" cy="6286544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r>
              <a:rPr lang="fa-IR" dirty="0" smtClean="0">
                <a:solidFill>
                  <a:schemeClr val="bg1"/>
                </a:solidFill>
              </a:rPr>
              <a:t>                        </a:t>
            </a:r>
            <a:r>
              <a:rPr lang="fa-IR" sz="2800" dirty="0" smtClean="0">
                <a:solidFill>
                  <a:srgbClr val="7030A0"/>
                </a:solidFill>
              </a:rPr>
              <a:t>(چگونگی ارتباط با مراکز مختلف)</a:t>
            </a:r>
            <a:endParaRPr lang="fa-IR" dirty="0" smtClean="0">
              <a:solidFill>
                <a:srgbClr val="7030A0"/>
              </a:solidFill>
            </a:endParaRPr>
          </a:p>
          <a:p>
            <a:endParaRPr lang="fa-IR" dirty="0" smtClean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fa-IR" sz="2400" dirty="0" smtClean="0">
                <a:solidFill>
                  <a:schemeClr val="bg1"/>
                </a:solidFill>
              </a:rPr>
              <a:t>ساده بودن کلام.</a:t>
            </a:r>
          </a:p>
          <a:p>
            <a:pPr>
              <a:buFont typeface="Arial" pitchFamily="34" charset="0"/>
              <a:buChar char="•"/>
            </a:pPr>
            <a:r>
              <a:rPr lang="fa-IR" sz="2400" dirty="0" smtClean="0">
                <a:solidFill>
                  <a:schemeClr val="bg1"/>
                </a:solidFill>
              </a:rPr>
              <a:t>صریح بودن .</a:t>
            </a:r>
          </a:p>
          <a:p>
            <a:pPr>
              <a:buFont typeface="Arial" pitchFamily="34" charset="0"/>
              <a:buChar char="•"/>
            </a:pPr>
            <a:r>
              <a:rPr lang="fa-IR" sz="2400" dirty="0" smtClean="0">
                <a:solidFill>
                  <a:schemeClr val="bg1"/>
                </a:solidFill>
              </a:rPr>
              <a:t>رک و سازگار بودن.</a:t>
            </a:r>
          </a:p>
          <a:p>
            <a:pPr>
              <a:buFont typeface="Arial" pitchFamily="34" charset="0"/>
              <a:buChar char="•"/>
            </a:pPr>
            <a:r>
              <a:rPr lang="fa-IR" sz="2400" dirty="0" smtClean="0">
                <a:solidFill>
                  <a:schemeClr val="bg1"/>
                </a:solidFill>
              </a:rPr>
              <a:t>باز نگه داشتن کانالهای ارتباطی جهت همکاری با انجمن از سوی جامعه.</a:t>
            </a:r>
          </a:p>
          <a:p>
            <a:pPr>
              <a:buFont typeface="Arial" pitchFamily="34" charset="0"/>
              <a:buChar char="•"/>
            </a:pPr>
            <a:r>
              <a:rPr lang="fa-IR" sz="2400" dirty="0" smtClean="0">
                <a:solidFill>
                  <a:schemeClr val="bg1"/>
                </a:solidFill>
              </a:rPr>
              <a:t>اکتفا نکردن به باز خوردها.</a:t>
            </a:r>
          </a:p>
          <a:p>
            <a:pPr>
              <a:buFont typeface="Arial" pitchFamily="34" charset="0"/>
              <a:buChar char="•"/>
            </a:pPr>
            <a:r>
              <a:rPr lang="fa-IR" sz="2400" dirty="0" smtClean="0">
                <a:solidFill>
                  <a:schemeClr val="bg1"/>
                </a:solidFill>
              </a:rPr>
              <a:t>جویای انتقاد بودن و پذیرش آن.</a:t>
            </a:r>
          </a:p>
          <a:p>
            <a:pPr>
              <a:buFont typeface="Arial" pitchFamily="34" charset="0"/>
              <a:buChar char="•"/>
            </a:pPr>
            <a:r>
              <a:rPr lang="fa-IR" sz="2400" dirty="0" smtClean="0">
                <a:solidFill>
                  <a:schemeClr val="bg1"/>
                </a:solidFill>
              </a:rPr>
              <a:t>داشتن آگاهی و تجربه در مورد ارتباط کلامی ” غیر کلامی ” مکتوب یا شفاهی .</a:t>
            </a:r>
          </a:p>
          <a:p>
            <a:pPr>
              <a:buFont typeface="Arial" pitchFamily="34" charset="0"/>
              <a:buChar char="•"/>
            </a:pPr>
            <a:r>
              <a:rPr lang="fa-IR" sz="2400" dirty="0" smtClean="0">
                <a:solidFill>
                  <a:schemeClr val="bg1"/>
                </a:solidFill>
              </a:rPr>
              <a:t>دارای گوش شنوا و هنر گوش کردن به اعضاء جامعه.</a:t>
            </a:r>
          </a:p>
          <a:p>
            <a:pPr>
              <a:buFont typeface="Arial" pitchFamily="34" charset="0"/>
              <a:buChar char="•"/>
            </a:pPr>
            <a:r>
              <a:rPr lang="fa-IR" sz="2400" dirty="0" smtClean="0">
                <a:solidFill>
                  <a:schemeClr val="bg1"/>
                </a:solidFill>
              </a:rPr>
              <a:t>جهت چگونگی همکاری و تطبیق و آگاهی باید شنونده خوبی باشیم.</a:t>
            </a:r>
          </a:p>
          <a:p>
            <a:pPr>
              <a:buFont typeface="Arial" pitchFamily="34" charset="0"/>
              <a:buChar char="•"/>
            </a:pPr>
            <a:endParaRPr lang="fa-IR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fa-I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214290"/>
            <a:ext cx="8253442" cy="6357982"/>
          </a:xfrm>
        </p:spPr>
        <p:txBody>
          <a:bodyPr/>
          <a:lstStyle/>
          <a:p>
            <a:r>
              <a:rPr lang="fa-IR" dirty="0" smtClean="0"/>
              <a:t>                         </a:t>
            </a:r>
            <a:r>
              <a:rPr lang="fa-IR" sz="2800" i="1" dirty="0" smtClean="0"/>
              <a:t> </a:t>
            </a:r>
            <a:r>
              <a:rPr lang="fa-IR" sz="3600" i="1" dirty="0" smtClean="0">
                <a:solidFill>
                  <a:schemeClr val="bg1"/>
                </a:solidFill>
              </a:rPr>
              <a:t>(هدفمند بودن روابط)</a:t>
            </a:r>
            <a:endParaRPr lang="fa-IR" sz="3200" i="1" dirty="0" smtClean="0">
              <a:solidFill>
                <a:schemeClr val="bg1"/>
              </a:solidFill>
            </a:endParaRPr>
          </a:p>
          <a:p>
            <a:endParaRPr lang="fa-IR" sz="3200" dirty="0" smtClean="0">
              <a:solidFill>
                <a:srgbClr val="FFFF00"/>
              </a:solidFill>
            </a:endParaRPr>
          </a:p>
          <a:p>
            <a:endParaRPr lang="fa-IR" sz="3200" dirty="0" smtClean="0">
              <a:solidFill>
                <a:srgbClr val="FFFF0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fa-IR" dirty="0" smtClean="0">
                <a:solidFill>
                  <a:srgbClr val="FFFF00"/>
                </a:solidFill>
              </a:rPr>
              <a:t>در روابط هدف داشته باشیم.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>
                <a:solidFill>
                  <a:srgbClr val="FFFF00"/>
                </a:solidFill>
              </a:rPr>
              <a:t>شفاف سازی از ارتباط گذاشتن.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>
                <a:solidFill>
                  <a:srgbClr val="FFFF00"/>
                </a:solidFill>
              </a:rPr>
              <a:t>تعریف آشکار از اهدافمان در یک طرح.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>
                <a:solidFill>
                  <a:srgbClr val="FFFF00"/>
                </a:solidFill>
              </a:rPr>
              <a:t>ارائه اطلاعات وآگاهی.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>
                <a:solidFill>
                  <a:srgbClr val="FFFF00"/>
                </a:solidFill>
              </a:rPr>
              <a:t>آمادگی پاسخ گویی.</a:t>
            </a:r>
            <a:endParaRPr lang="fa-IR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endParaRPr lang="fa-I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7158" y="214290"/>
            <a:ext cx="8501122" cy="6429420"/>
          </a:xfrm>
        </p:spPr>
        <p:txBody>
          <a:bodyPr/>
          <a:lstStyle/>
          <a:p>
            <a:r>
              <a:rPr lang="fa-IR" dirty="0" smtClean="0"/>
              <a:t>                 </a:t>
            </a:r>
            <a:r>
              <a:rPr lang="fa-IR" sz="2800" dirty="0" smtClean="0">
                <a:solidFill>
                  <a:schemeClr val="bg1"/>
                </a:solidFill>
              </a:rPr>
              <a:t>(برنامه ریزی و آماده سازی برای نواحی)</a:t>
            </a:r>
            <a:endParaRPr lang="fa-IR" dirty="0" smtClean="0">
              <a:solidFill>
                <a:schemeClr val="bg1"/>
              </a:solidFill>
            </a:endParaRPr>
          </a:p>
          <a:p>
            <a:r>
              <a:rPr lang="fa-IR" dirty="0" smtClean="0"/>
              <a:t>                    </a:t>
            </a:r>
            <a:r>
              <a:rPr lang="fa-IR" dirty="0" smtClean="0">
                <a:solidFill>
                  <a:srgbClr val="002060"/>
                </a:solidFill>
              </a:rPr>
              <a:t>*هماهنگی خدمتگزاران در خدمات* </a:t>
            </a:r>
          </a:p>
          <a:p>
            <a:endParaRPr lang="fa-IR" dirty="0" smtClean="0"/>
          </a:p>
          <a:p>
            <a:pPr>
              <a:buClr>
                <a:schemeClr val="bg1"/>
              </a:buClr>
              <a:buFont typeface="Wingdings" pitchFamily="2" charset="2"/>
              <a:buChar char="§"/>
            </a:pPr>
            <a:r>
              <a:rPr lang="fa-IR" sz="2400" b="1" dirty="0" smtClean="0">
                <a:solidFill>
                  <a:schemeClr val="bg2">
                    <a:lumMod val="75000"/>
                  </a:schemeClr>
                </a:solidFill>
              </a:rPr>
              <a:t>اعضای یک کمیته به کمک یکدیگر در یک طرح فعالیت میکنند.</a:t>
            </a:r>
          </a:p>
          <a:p>
            <a:pPr>
              <a:buClr>
                <a:schemeClr val="bg1"/>
              </a:buClr>
              <a:buFont typeface="Wingdings" pitchFamily="2" charset="2"/>
              <a:buChar char="§"/>
            </a:pPr>
            <a:r>
              <a:rPr lang="fa-IR" sz="2400" b="1" dirty="0" smtClean="0">
                <a:solidFill>
                  <a:schemeClr val="bg2">
                    <a:lumMod val="75000"/>
                  </a:schemeClr>
                </a:solidFill>
              </a:rPr>
              <a:t>چند خدمتگزار مورد اعتماد مسئول اجرای طرح خاصی میباشند. </a:t>
            </a:r>
          </a:p>
          <a:p>
            <a:pPr>
              <a:buClr>
                <a:schemeClr val="bg1"/>
              </a:buClr>
              <a:buFont typeface="Wingdings" pitchFamily="2" charset="2"/>
              <a:buChar char="§"/>
            </a:pPr>
            <a:r>
              <a:rPr lang="fa-IR" sz="2400" b="1" dirty="0" smtClean="0">
                <a:solidFill>
                  <a:schemeClr val="bg2">
                    <a:lumMod val="75000"/>
                  </a:schemeClr>
                </a:solidFill>
              </a:rPr>
              <a:t>طرح میتواند توسط کمیته های خدماتی ناحیه ”یک گروه ویا چند گروه انجام پذیرد.</a:t>
            </a:r>
          </a:p>
          <a:p>
            <a:pPr>
              <a:buClr>
                <a:schemeClr val="bg1"/>
              </a:buClr>
              <a:buFont typeface="Wingdings" pitchFamily="2" charset="2"/>
              <a:buChar char="§"/>
            </a:pPr>
            <a:r>
              <a:rPr lang="fa-IR" sz="2400" b="1" dirty="0" smtClean="0">
                <a:solidFill>
                  <a:schemeClr val="bg2">
                    <a:lumMod val="75000"/>
                  </a:schemeClr>
                </a:solidFill>
              </a:rPr>
              <a:t>اصل پاسخ گویی خدمتگزاران به یک کمیته از اهمیت خاصی برخوردار میباشد.</a:t>
            </a:r>
          </a:p>
          <a:p>
            <a:pPr>
              <a:buClr>
                <a:schemeClr val="bg1"/>
              </a:buClr>
              <a:buFont typeface="Wingdings" pitchFamily="2" charset="2"/>
              <a:buChar char="§"/>
            </a:pPr>
            <a:endParaRPr lang="fa-IR" sz="2400" dirty="0" smtClean="0"/>
          </a:p>
          <a:p>
            <a:pPr>
              <a:buClr>
                <a:schemeClr val="bg1"/>
              </a:buClr>
              <a:buFont typeface="Wingdings" pitchFamily="2" charset="2"/>
              <a:buChar char="§"/>
            </a:pPr>
            <a:r>
              <a:rPr lang="fa-IR" sz="2400" b="1" i="1" dirty="0" smtClean="0">
                <a:solidFill>
                  <a:srgbClr val="C00000"/>
                </a:solidFill>
              </a:rPr>
              <a:t>برای هر مسئولیتی که به ساختار واگذار میشود ” باید محدوده تصمیم گیری و </a:t>
            </a:r>
          </a:p>
          <a:p>
            <a:pPr>
              <a:buClr>
                <a:schemeClr val="bg1"/>
              </a:buClr>
            </a:pPr>
            <a:r>
              <a:rPr lang="fa-IR" sz="2400" b="1" i="1" dirty="0" smtClean="0">
                <a:solidFill>
                  <a:srgbClr val="C00000"/>
                </a:solidFill>
              </a:rPr>
              <a:t> پاسخ گویی به وضوح تعریف گردد.</a:t>
            </a:r>
          </a:p>
          <a:p>
            <a:pPr>
              <a:buClr>
                <a:schemeClr val="bg1"/>
              </a:buClr>
              <a:buFont typeface="Wingdings" pitchFamily="2" charset="2"/>
              <a:buChar char="§"/>
            </a:pPr>
            <a:r>
              <a:rPr lang="fa-IR" dirty="0" smtClean="0"/>
              <a:t>                                                 </a:t>
            </a:r>
            <a:r>
              <a:rPr lang="fa-IR" dirty="0" smtClean="0">
                <a:solidFill>
                  <a:srgbClr val="C00000"/>
                </a:solidFill>
              </a:rPr>
              <a:t>*دوازده مفهوم خدماتی*</a:t>
            </a:r>
            <a:endParaRPr lang="fa-IR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fa-I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7158" y="142852"/>
            <a:ext cx="8429684" cy="6500858"/>
          </a:xfrm>
        </p:spPr>
        <p:txBody>
          <a:bodyPr/>
          <a:lstStyle/>
          <a:p>
            <a:r>
              <a:rPr lang="fa-IR" dirty="0" smtClean="0"/>
              <a:t>                              </a:t>
            </a:r>
            <a:r>
              <a:rPr lang="fa-IR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(آماده سازی کمیته ها)</a:t>
            </a:r>
            <a:endParaRPr lang="fa-IR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endParaRPr lang="fa-IR" dirty="0" smtClean="0"/>
          </a:p>
          <a:p>
            <a:pPr>
              <a:buClr>
                <a:schemeClr val="bg1"/>
              </a:buClr>
              <a:buFont typeface="Arial" pitchFamily="34" charset="0"/>
              <a:buChar char="•"/>
            </a:pPr>
            <a:r>
              <a:rPr lang="fa-IR" sz="2400" dirty="0" smtClean="0">
                <a:solidFill>
                  <a:srgbClr val="FFC000"/>
                </a:solidFill>
              </a:rPr>
              <a:t>لازمه هر اقدامی تهیه دستور العمل ” الویت بندی و برنامه ریزی میباشد.</a:t>
            </a:r>
          </a:p>
          <a:p>
            <a:pPr>
              <a:buClr>
                <a:schemeClr val="bg1"/>
              </a:buClr>
              <a:buFont typeface="Arial" pitchFamily="34" charset="0"/>
              <a:buChar char="•"/>
            </a:pPr>
            <a:r>
              <a:rPr lang="fa-IR" sz="2400" dirty="0" smtClean="0">
                <a:solidFill>
                  <a:srgbClr val="FFC000"/>
                </a:solidFill>
              </a:rPr>
              <a:t>پیدا کردن مخاطب قابل تماس و روش دسترسی با آنها در زمان مناسب.</a:t>
            </a:r>
          </a:p>
          <a:p>
            <a:pPr>
              <a:buClr>
                <a:schemeClr val="bg1"/>
              </a:buClr>
              <a:buFont typeface="Arial" pitchFamily="34" charset="0"/>
              <a:buChar char="•"/>
            </a:pPr>
            <a:r>
              <a:rPr lang="fa-IR" sz="2400" dirty="0" smtClean="0">
                <a:solidFill>
                  <a:srgbClr val="FFC000"/>
                </a:solidFill>
              </a:rPr>
              <a:t>روشهای تحقیق میتوانند : پست الکترونیکی ”ملاقات حضوری یا تماس تلفنی باشد.</a:t>
            </a:r>
          </a:p>
          <a:p>
            <a:pPr>
              <a:buClr>
                <a:schemeClr val="bg1"/>
              </a:buClr>
              <a:buFont typeface="Arial" pitchFamily="34" charset="0"/>
              <a:buChar char="•"/>
            </a:pPr>
            <a:r>
              <a:rPr lang="fa-IR" sz="2400" dirty="0" smtClean="0">
                <a:solidFill>
                  <a:srgbClr val="FFC000"/>
                </a:solidFill>
              </a:rPr>
              <a:t>ارائه اطلاعات دقیق شفاف ”مرتبط و مختصر در روابط.</a:t>
            </a:r>
          </a:p>
          <a:p>
            <a:pPr>
              <a:buClr>
                <a:schemeClr val="bg1"/>
              </a:buClr>
              <a:buFont typeface="Arial" pitchFamily="34" charset="0"/>
              <a:buChar char="•"/>
            </a:pPr>
            <a:r>
              <a:rPr lang="fa-IR" sz="2400" dirty="0" smtClean="0">
                <a:solidFill>
                  <a:srgbClr val="FFC000"/>
                </a:solidFill>
              </a:rPr>
              <a:t>ارائه نشریات حاوی اطلاعات درباره ”</a:t>
            </a:r>
            <a:r>
              <a:rPr lang="en-US" sz="2400" dirty="0" smtClean="0">
                <a:solidFill>
                  <a:srgbClr val="FFC000"/>
                </a:solidFill>
              </a:rPr>
              <a:t>NA</a:t>
            </a:r>
            <a:r>
              <a:rPr lang="fa-IR" sz="2400" dirty="0" smtClean="0">
                <a:solidFill>
                  <a:srgbClr val="FFC000"/>
                </a:solidFill>
              </a:rPr>
              <a:t>“.</a:t>
            </a:r>
          </a:p>
          <a:p>
            <a:pPr>
              <a:buClr>
                <a:schemeClr val="bg1"/>
              </a:buClr>
              <a:buFont typeface="Arial" pitchFamily="34" charset="0"/>
              <a:buChar char="•"/>
            </a:pPr>
            <a:r>
              <a:rPr lang="fa-IR" sz="2400" dirty="0" smtClean="0">
                <a:solidFill>
                  <a:srgbClr val="FFC000"/>
                </a:solidFill>
              </a:rPr>
              <a:t>به اطلاع رساندن وجود شماره تلفن های معتبر“</a:t>
            </a:r>
            <a:r>
              <a:rPr lang="en-US" sz="2400" dirty="0" smtClean="0">
                <a:solidFill>
                  <a:srgbClr val="FFC000"/>
                </a:solidFill>
              </a:rPr>
              <a:t>NA</a:t>
            </a:r>
            <a:r>
              <a:rPr lang="fa-IR" sz="2400" dirty="0" smtClean="0">
                <a:solidFill>
                  <a:srgbClr val="FFC000"/>
                </a:solidFill>
              </a:rPr>
              <a:t>“ </a:t>
            </a:r>
          </a:p>
          <a:p>
            <a:pPr>
              <a:buClr>
                <a:schemeClr val="bg1"/>
              </a:buClr>
              <a:buFont typeface="Arial" pitchFamily="34" charset="0"/>
              <a:buChar char="•"/>
            </a:pPr>
            <a:r>
              <a:rPr lang="fa-IR" sz="2400" dirty="0" smtClean="0">
                <a:solidFill>
                  <a:srgbClr val="FFC000"/>
                </a:solidFill>
              </a:rPr>
              <a:t>ارتباط مداوم و پیگیری در روابط متقابل.</a:t>
            </a:r>
          </a:p>
          <a:p>
            <a:pPr>
              <a:buClr>
                <a:schemeClr val="bg1"/>
              </a:buClr>
              <a:buFont typeface="Arial" pitchFamily="34" charset="0"/>
              <a:buChar char="•"/>
            </a:pPr>
            <a:r>
              <a:rPr lang="fa-IR" sz="2400" dirty="0" smtClean="0">
                <a:solidFill>
                  <a:srgbClr val="FFC000"/>
                </a:solidFill>
              </a:rPr>
              <a:t>به دور از اظهارعقاید شخصی در موضوعات و فقط به دنبال اجرای طرح بودن.</a:t>
            </a:r>
          </a:p>
          <a:p>
            <a:pPr>
              <a:buClr>
                <a:schemeClr val="bg1"/>
              </a:buClr>
              <a:buFont typeface="Arial" pitchFamily="34" charset="0"/>
              <a:buChar char="•"/>
            </a:pPr>
            <a:r>
              <a:rPr lang="fa-IR" sz="2400" dirty="0" smtClean="0">
                <a:solidFill>
                  <a:srgbClr val="FFC000"/>
                </a:solidFill>
              </a:rPr>
              <a:t>خدمتگزاران باید مطلع . آموزش دیده و در وضع ظاهری – پوشش مناسب-</a:t>
            </a:r>
          </a:p>
          <a:p>
            <a:pPr>
              <a:buClr>
                <a:schemeClr val="bg1"/>
              </a:buClr>
            </a:pPr>
            <a:r>
              <a:rPr lang="fa-IR" sz="2400" dirty="0" smtClean="0">
                <a:solidFill>
                  <a:srgbClr val="FFC000"/>
                </a:solidFill>
              </a:rPr>
              <a:t>آگاهی – ارتباط کلامی“ در شآن مخاطب باشند.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fa-I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7158" y="142852"/>
            <a:ext cx="8358246" cy="6429420"/>
          </a:xfrm>
        </p:spPr>
        <p:txBody>
          <a:bodyPr/>
          <a:lstStyle/>
          <a:p>
            <a:r>
              <a:rPr lang="fa-IR" dirty="0" smtClean="0"/>
              <a:t>                  </a:t>
            </a:r>
            <a:r>
              <a:rPr lang="fa-IR" sz="2000" dirty="0" smtClean="0"/>
              <a:t>  </a:t>
            </a:r>
            <a:r>
              <a:rPr lang="fa-IR" sz="2400" dirty="0" smtClean="0">
                <a:solidFill>
                  <a:srgbClr val="002060"/>
                </a:solidFill>
              </a:rPr>
              <a:t>(</a:t>
            </a:r>
            <a:r>
              <a:rPr lang="fa-IR" sz="3200" dirty="0" smtClean="0">
                <a:solidFill>
                  <a:srgbClr val="002060"/>
                </a:solidFill>
              </a:rPr>
              <a:t>آموزش و آماده سازی خدمتگزاران)</a:t>
            </a:r>
          </a:p>
          <a:p>
            <a:endParaRPr lang="fa-IR" sz="3200" dirty="0" smtClean="0">
              <a:solidFill>
                <a:srgbClr val="7030A0"/>
              </a:solidFill>
            </a:endParaRPr>
          </a:p>
          <a:p>
            <a:pPr>
              <a:buClr>
                <a:srgbClr val="FF0000"/>
              </a:buClr>
              <a:buFont typeface="Wingdings" pitchFamily="2" charset="2"/>
              <a:buChar char="v"/>
            </a:pPr>
            <a:r>
              <a:rPr lang="fa-IR" sz="2400" dirty="0" smtClean="0">
                <a:solidFill>
                  <a:srgbClr val="7030A0"/>
                </a:solidFill>
              </a:rPr>
              <a:t>تهیه اطلاعاتی از مرکزمورد نظر و حرفه و نگرش مخاطب.</a:t>
            </a:r>
          </a:p>
          <a:p>
            <a:pPr>
              <a:buClr>
                <a:srgbClr val="FF0000"/>
              </a:buClr>
              <a:buFont typeface="Wingdings" pitchFamily="2" charset="2"/>
              <a:buChar char="v"/>
            </a:pPr>
            <a:r>
              <a:rPr lang="fa-IR" sz="2400" dirty="0" smtClean="0">
                <a:solidFill>
                  <a:srgbClr val="7030A0"/>
                </a:solidFill>
              </a:rPr>
              <a:t>آموزش متناسب با نیازهای مراکز مختلف و خاص.</a:t>
            </a:r>
          </a:p>
          <a:p>
            <a:pPr>
              <a:buClr>
                <a:srgbClr val="FF0000"/>
              </a:buClr>
              <a:buFont typeface="Wingdings" pitchFamily="2" charset="2"/>
              <a:buChar char="v"/>
            </a:pPr>
            <a:r>
              <a:rPr lang="fa-IR" sz="2400" dirty="0" smtClean="0">
                <a:solidFill>
                  <a:srgbClr val="7030A0"/>
                </a:solidFill>
              </a:rPr>
              <a:t>گویشی خلاصه و شفاف.</a:t>
            </a:r>
          </a:p>
          <a:p>
            <a:pPr>
              <a:buClr>
                <a:srgbClr val="FF0000"/>
              </a:buClr>
              <a:buFont typeface="Wingdings" pitchFamily="2" charset="2"/>
              <a:buChar char="v"/>
            </a:pPr>
            <a:r>
              <a:rPr lang="fa-IR" sz="2400" dirty="0" smtClean="0">
                <a:solidFill>
                  <a:srgbClr val="7030A0"/>
                </a:solidFill>
              </a:rPr>
              <a:t>اطلاع و همراه داشتن جزوه های انجمن ”</a:t>
            </a:r>
            <a:r>
              <a:rPr lang="en-US" sz="2400" dirty="0" smtClean="0">
                <a:solidFill>
                  <a:srgbClr val="7030A0"/>
                </a:solidFill>
              </a:rPr>
              <a:t>NA</a:t>
            </a:r>
            <a:r>
              <a:rPr lang="fa-IR" sz="2400" dirty="0" smtClean="0">
                <a:solidFill>
                  <a:srgbClr val="7030A0"/>
                </a:solidFill>
              </a:rPr>
              <a:t>“ (منبعی در اجتماع).</a:t>
            </a:r>
          </a:p>
          <a:p>
            <a:pPr>
              <a:buClr>
                <a:srgbClr val="FF0000"/>
              </a:buClr>
              <a:buFont typeface="Wingdings" pitchFamily="2" charset="2"/>
              <a:buChar char="v"/>
            </a:pPr>
            <a:r>
              <a:rPr lang="fa-IR" sz="2400" dirty="0" smtClean="0">
                <a:solidFill>
                  <a:srgbClr val="7030A0"/>
                </a:solidFill>
              </a:rPr>
              <a:t>توانایی در سخن گویی –مهارت در معارفه –داشتن تجربه خدمتی و </a:t>
            </a:r>
          </a:p>
          <a:p>
            <a:pPr>
              <a:buClr>
                <a:srgbClr val="FF0000"/>
              </a:buClr>
            </a:pPr>
            <a:r>
              <a:rPr lang="fa-IR" sz="2400" dirty="0" smtClean="0">
                <a:solidFill>
                  <a:srgbClr val="7030A0"/>
                </a:solidFill>
              </a:rPr>
              <a:t> قابلیت به نمایش گذاشتن بهبودی –لازمه یک خدمتگزار در موفقیت میباشد.</a:t>
            </a:r>
          </a:p>
          <a:p>
            <a:pPr>
              <a:buClr>
                <a:srgbClr val="FF0000"/>
              </a:buClr>
            </a:pPr>
            <a:r>
              <a:rPr lang="fa-IR" sz="2400" dirty="0" smtClean="0">
                <a:solidFill>
                  <a:srgbClr val="7030A0"/>
                </a:solidFill>
              </a:rPr>
              <a:t>       </a:t>
            </a:r>
          </a:p>
          <a:p>
            <a:pPr>
              <a:buClr>
                <a:srgbClr val="FF0000"/>
              </a:buClr>
            </a:pPr>
            <a:r>
              <a:rPr lang="fa-IR" sz="2400" dirty="0" smtClean="0">
                <a:solidFill>
                  <a:srgbClr val="7030A0"/>
                </a:solidFill>
              </a:rPr>
              <a:t>   </a:t>
            </a:r>
            <a:r>
              <a:rPr lang="fa-IR" sz="2400" dirty="0" smtClean="0">
                <a:solidFill>
                  <a:schemeClr val="bg1"/>
                </a:solidFill>
              </a:rPr>
              <a:t>(رهبری موثر در ”</a:t>
            </a:r>
            <a:r>
              <a:rPr lang="en-US" sz="2400" dirty="0" smtClean="0">
                <a:solidFill>
                  <a:schemeClr val="bg1"/>
                </a:solidFill>
              </a:rPr>
              <a:t>NA</a:t>
            </a:r>
            <a:r>
              <a:rPr lang="fa-IR" sz="2400" dirty="0" smtClean="0">
                <a:solidFill>
                  <a:schemeClr val="bg1"/>
                </a:solidFill>
              </a:rPr>
              <a:t>“ ارزشی والا دارد . ویزگی های رهبری هنگام انتخاب</a:t>
            </a:r>
          </a:p>
          <a:p>
            <a:pPr>
              <a:buClr>
                <a:srgbClr val="FF0000"/>
              </a:buClr>
            </a:pPr>
            <a:r>
              <a:rPr lang="fa-IR" sz="2400" dirty="0" smtClean="0">
                <a:solidFill>
                  <a:schemeClr val="bg1"/>
                </a:solidFill>
              </a:rPr>
              <a:t>        خدمتگزاران مورد اعتماد باید مورد توجه قرار گیرد.)</a:t>
            </a:r>
          </a:p>
          <a:p>
            <a:pPr>
              <a:buClr>
                <a:srgbClr val="FF0000"/>
              </a:buClr>
            </a:pPr>
            <a:r>
              <a:rPr lang="fa-IR" sz="2400" dirty="0" smtClean="0">
                <a:solidFill>
                  <a:srgbClr val="7030A0"/>
                </a:solidFill>
              </a:rPr>
              <a:t>                                                                  </a:t>
            </a:r>
          </a:p>
          <a:p>
            <a:pPr>
              <a:buClr>
                <a:srgbClr val="FF0000"/>
              </a:buClr>
            </a:pPr>
            <a:r>
              <a:rPr lang="fa-IR" sz="2400" dirty="0" smtClean="0">
                <a:solidFill>
                  <a:srgbClr val="7030A0"/>
                </a:solidFill>
              </a:rPr>
              <a:t>                                                                         </a:t>
            </a:r>
            <a:r>
              <a:rPr lang="fa-IR" sz="2400" dirty="0" smtClean="0">
                <a:solidFill>
                  <a:schemeClr val="bg1"/>
                </a:solidFill>
              </a:rPr>
              <a:t>*مفهوم چهار*</a:t>
            </a:r>
          </a:p>
          <a:p>
            <a:pPr>
              <a:buClr>
                <a:srgbClr val="FF0000"/>
              </a:buClr>
            </a:pPr>
            <a:endParaRPr lang="fa-IR" sz="2400" dirty="0" smtClean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endParaRPr lang="fa-I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5720" y="142852"/>
            <a:ext cx="8572560" cy="6429420"/>
          </a:xfrm>
        </p:spPr>
        <p:txBody>
          <a:bodyPr/>
          <a:lstStyle/>
          <a:p>
            <a:r>
              <a:rPr lang="fa-IR" dirty="0" smtClean="0"/>
              <a:t>                        </a:t>
            </a:r>
            <a:r>
              <a:rPr lang="fa-IR" dirty="0" smtClean="0">
                <a:solidFill>
                  <a:srgbClr val="7030A0"/>
                </a:solidFill>
              </a:rPr>
              <a:t>(طرح هایمان را به اجرا بگذاریم) </a:t>
            </a:r>
          </a:p>
          <a:p>
            <a:r>
              <a:rPr lang="fa-IR" dirty="0" smtClean="0">
                <a:solidFill>
                  <a:schemeClr val="bg1"/>
                </a:solidFill>
              </a:rPr>
              <a:t>                      </a:t>
            </a:r>
            <a:r>
              <a:rPr lang="fa-IR" dirty="0" smtClean="0">
                <a:solidFill>
                  <a:srgbClr val="00B0F0"/>
                </a:solidFill>
              </a:rPr>
              <a:t>*تعامل با حرفه ای های مراکز بهداشتی*</a:t>
            </a:r>
          </a:p>
          <a:p>
            <a:r>
              <a:rPr lang="fa-IR" sz="2400" dirty="0" smtClean="0">
                <a:solidFill>
                  <a:srgbClr val="C00000"/>
                </a:solidFill>
              </a:rPr>
              <a:t>الف: حرفه ای های مراکز بهداشتی: </a:t>
            </a:r>
          </a:p>
          <a:p>
            <a:pPr>
              <a:buFont typeface="Arial" pitchFamily="34" charset="0"/>
              <a:buChar char="•"/>
            </a:pPr>
            <a:r>
              <a:rPr lang="fa-IR" sz="2000" dirty="0" smtClean="0">
                <a:solidFill>
                  <a:schemeClr val="bg1"/>
                </a:solidFill>
              </a:rPr>
              <a:t>پزشکان –روانپزشکان- روانشناسان-روانکاوان-داروسازان- دندان پزشکان و پرستاران حرفه ای.</a:t>
            </a:r>
          </a:p>
          <a:p>
            <a:pPr>
              <a:buFont typeface="Arial" pitchFamily="34" charset="0"/>
              <a:buChar char="•"/>
            </a:pPr>
            <a:endParaRPr lang="fa-IR" sz="2000" dirty="0" smtClean="0">
              <a:solidFill>
                <a:schemeClr val="bg1"/>
              </a:solidFill>
            </a:endParaRPr>
          </a:p>
          <a:p>
            <a:r>
              <a:rPr lang="fa-IR" sz="2000" b="1" i="1" dirty="0" smtClean="0">
                <a:solidFill>
                  <a:srgbClr val="C00000"/>
                </a:solidFill>
              </a:rPr>
              <a:t>ب:میز گردها محل و موقعیتی مناسبی است برای تبادل اطلاعات نواحی محلی به حرفه ای ها .</a:t>
            </a:r>
          </a:p>
          <a:p>
            <a:pPr>
              <a:buFont typeface="Arial" pitchFamily="34" charset="0"/>
              <a:buChar char="•"/>
            </a:pPr>
            <a:r>
              <a:rPr lang="fa-IR" sz="2000" dirty="0" smtClean="0">
                <a:solidFill>
                  <a:schemeClr val="bg1"/>
                </a:solidFill>
              </a:rPr>
              <a:t>تشخیص و به اطلاع رساندن توانایی ”</a:t>
            </a:r>
            <a:r>
              <a:rPr lang="en-US" sz="2000" dirty="0" smtClean="0">
                <a:solidFill>
                  <a:schemeClr val="bg1"/>
                </a:solidFill>
              </a:rPr>
              <a:t>NA</a:t>
            </a:r>
            <a:r>
              <a:rPr lang="fa-IR" sz="2000" dirty="0" smtClean="0">
                <a:solidFill>
                  <a:schemeClr val="bg1"/>
                </a:solidFill>
              </a:rPr>
              <a:t>“ در جهت همکاری</a:t>
            </a:r>
          </a:p>
          <a:p>
            <a:pPr>
              <a:buFont typeface="Arial" pitchFamily="34" charset="0"/>
              <a:buChar char="•"/>
            </a:pPr>
            <a:r>
              <a:rPr lang="fa-IR" sz="2000" dirty="0" smtClean="0">
                <a:solidFill>
                  <a:schemeClr val="bg1"/>
                </a:solidFill>
              </a:rPr>
              <a:t>فرصتی است جهت برطرف کردن عقاید نا صحیح در مورد برنامه ”</a:t>
            </a:r>
            <a:r>
              <a:rPr lang="en-US" sz="2000" dirty="0" smtClean="0">
                <a:solidFill>
                  <a:schemeClr val="bg1"/>
                </a:solidFill>
              </a:rPr>
              <a:t>NA</a:t>
            </a:r>
            <a:r>
              <a:rPr lang="fa-IR" sz="2000" dirty="0" smtClean="0">
                <a:solidFill>
                  <a:schemeClr val="bg1"/>
                </a:solidFill>
              </a:rPr>
              <a:t>“ .</a:t>
            </a:r>
          </a:p>
          <a:p>
            <a:pPr>
              <a:buFont typeface="Arial" pitchFamily="34" charset="0"/>
              <a:buChar char="•"/>
            </a:pPr>
            <a:r>
              <a:rPr lang="fa-IR" sz="2000" dirty="0" smtClean="0">
                <a:solidFill>
                  <a:schemeClr val="bg1"/>
                </a:solidFill>
              </a:rPr>
              <a:t>ارائه آمار اعضاء در سراسر جهان (نفری – تعداد کشورها) و تنوع در جمعیت اعضاء.</a:t>
            </a:r>
          </a:p>
          <a:p>
            <a:pPr>
              <a:buFont typeface="Arial" pitchFamily="34" charset="0"/>
              <a:buChar char="•"/>
            </a:pPr>
            <a:r>
              <a:rPr lang="fa-IR" sz="2000" dirty="0" smtClean="0">
                <a:solidFill>
                  <a:schemeClr val="bg1"/>
                </a:solidFill>
              </a:rPr>
              <a:t>به اطلاع رساندن نگرانی های خاص اعضاء در مورد تجویز داروهای خطر آفرین و عدم دخالت از</a:t>
            </a:r>
          </a:p>
          <a:p>
            <a:r>
              <a:rPr lang="fa-IR" sz="2000" dirty="0" smtClean="0">
                <a:solidFill>
                  <a:schemeClr val="bg1"/>
                </a:solidFill>
              </a:rPr>
              <a:t> تجویز دارو و چگونگی پرهیز کامل .</a:t>
            </a:r>
          </a:p>
          <a:p>
            <a:r>
              <a:rPr lang="fa-IR" sz="2000" dirty="0" smtClean="0">
                <a:solidFill>
                  <a:schemeClr val="bg1"/>
                </a:solidFill>
              </a:rPr>
              <a:t>ارائه  پم فلت ( آیا من یک معتاد هستم)</a:t>
            </a:r>
          </a:p>
          <a:p>
            <a:endParaRPr lang="fa-IR" sz="2000" dirty="0" smtClean="0">
              <a:solidFill>
                <a:schemeClr val="bg1"/>
              </a:solidFill>
            </a:endParaRPr>
          </a:p>
        </p:txBody>
      </p:sp>
      <p:pic>
        <p:nvPicPr>
          <p:cNvPr id="4" name="Picture 3" descr="download (3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4357694"/>
            <a:ext cx="4214842" cy="214312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fa-I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5720" y="214290"/>
            <a:ext cx="8643998" cy="6429420"/>
          </a:xfrm>
        </p:spPr>
        <p:txBody>
          <a:bodyPr/>
          <a:lstStyle/>
          <a:p>
            <a:r>
              <a:rPr lang="fa-IR" dirty="0" smtClean="0"/>
              <a:t>                     </a:t>
            </a:r>
            <a:r>
              <a:rPr lang="fa-IR" dirty="0" smtClean="0">
                <a:solidFill>
                  <a:srgbClr val="FFFF00"/>
                </a:solidFill>
              </a:rPr>
              <a:t> (جلسات ”</a:t>
            </a:r>
            <a:r>
              <a:rPr lang="en-US" dirty="0" smtClean="0">
                <a:solidFill>
                  <a:srgbClr val="FFFF00"/>
                </a:solidFill>
              </a:rPr>
              <a:t>NA</a:t>
            </a:r>
            <a:r>
              <a:rPr lang="fa-IR" dirty="0" smtClean="0">
                <a:solidFill>
                  <a:srgbClr val="FFFF00"/>
                </a:solidFill>
              </a:rPr>
              <a:t>“ در مراکز درمانی) </a:t>
            </a:r>
          </a:p>
          <a:p>
            <a:endParaRPr lang="fa-IR" dirty="0" smtClean="0">
              <a:solidFill>
                <a:srgbClr val="FFFF00"/>
              </a:solidFill>
            </a:endParaRPr>
          </a:p>
          <a:p>
            <a:r>
              <a:rPr lang="fa-IR" dirty="0" smtClean="0"/>
              <a:t>                 </a:t>
            </a:r>
            <a:r>
              <a:rPr lang="fa-IR" dirty="0" smtClean="0">
                <a:solidFill>
                  <a:srgbClr val="FFC000"/>
                </a:solidFill>
              </a:rPr>
              <a:t>تغییر در نحوه بر گزاری </a:t>
            </a:r>
          </a:p>
          <a:p>
            <a:endParaRPr lang="fa-IR" dirty="0" smtClean="0">
              <a:solidFill>
                <a:srgbClr val="FFC00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fa-IR" dirty="0" smtClean="0"/>
              <a:t> </a:t>
            </a:r>
            <a:r>
              <a:rPr lang="fa-IR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بدون وجود سبد سنت هفتم </a:t>
            </a:r>
          </a:p>
          <a:p>
            <a:pPr>
              <a:buFont typeface="Arial" pitchFamily="34" charset="0"/>
              <a:buChar char="•"/>
            </a:pPr>
            <a:r>
              <a:rPr lang="fa-IR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به صورت ساده</a:t>
            </a:r>
          </a:p>
          <a:p>
            <a:pPr>
              <a:buFont typeface="Arial" pitchFamily="34" charset="0"/>
              <a:buChar char="•"/>
            </a:pPr>
            <a:endParaRPr lang="fa-IR" dirty="0" smtClean="0"/>
          </a:p>
          <a:p>
            <a:r>
              <a:rPr lang="fa-IR" i="1" dirty="0" smtClean="0"/>
              <a:t> *اگر کمیته ای تصمیم گرفت جلسه ای را در مرکز درمانی مانند:</a:t>
            </a:r>
          </a:p>
          <a:p>
            <a:r>
              <a:rPr lang="fa-IR" i="1" dirty="0" smtClean="0"/>
              <a:t>  بخش بستری درمان بیماران مواد مخدر برگزار کند ” لازم است نیازهای</a:t>
            </a:r>
          </a:p>
          <a:p>
            <a:r>
              <a:rPr lang="fa-IR" i="1" dirty="0" smtClean="0"/>
              <a:t> حاضرین را مد نظر قرار دهد.</a:t>
            </a:r>
            <a:endParaRPr lang="fa-IR" i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blipFill>
            <a:blip r:embed="rId2" cstate="print"/>
            <a:stretch>
              <a:fillRect/>
            </a:stretch>
          </a:blipFill>
        </p:spPr>
        <p:txBody>
          <a:bodyPr/>
          <a:lstStyle/>
          <a:p>
            <a:endParaRPr lang="fa-I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  <a:p>
            <a:r>
              <a:rPr lang="fa-IR" dirty="0" smtClean="0"/>
              <a:t>                 </a:t>
            </a:r>
          </a:p>
          <a:p>
            <a:r>
              <a:rPr lang="fa-IR" dirty="0" smtClean="0"/>
              <a:t>                               </a:t>
            </a:r>
            <a:r>
              <a:rPr lang="fa-IR" sz="6000" dirty="0" smtClean="0">
                <a:solidFill>
                  <a:srgbClr val="FF0000"/>
                </a:solidFill>
              </a:rPr>
              <a:t>خدانگهدار</a:t>
            </a:r>
            <a:endParaRPr lang="fa-IR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fa-I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 cstate="print"/>
            <a:stretch>
              <a:fillRect/>
            </a:stretch>
          </a:blipFill>
        </p:spPr>
        <p:txBody>
          <a:bodyPr/>
          <a:lstStyle/>
          <a:p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  <a:p>
            <a:r>
              <a:rPr lang="fa-IR" dirty="0" smtClean="0"/>
              <a:t>                              </a:t>
            </a:r>
          </a:p>
          <a:p>
            <a:r>
              <a:rPr lang="fa-IR" dirty="0" smtClean="0"/>
              <a:t>                                     </a:t>
            </a:r>
            <a:r>
              <a:rPr lang="fa-IR" sz="5400" dirty="0" smtClean="0">
                <a:solidFill>
                  <a:schemeClr val="bg1"/>
                </a:solidFill>
              </a:rPr>
              <a:t> خداوندا</a:t>
            </a:r>
            <a:endParaRPr lang="fa-IR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159</TotalTime>
  <Words>832</Words>
  <Application>Microsoft Office PowerPoint</Application>
  <PresentationFormat>On-screen Show (4:3)</PresentationFormat>
  <Paragraphs>112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Calibri</vt:lpstr>
      <vt:lpstr>Constantia</vt:lpstr>
      <vt:lpstr>Majalla UI</vt:lpstr>
      <vt:lpstr>Traditional Arabic</vt:lpstr>
      <vt:lpstr>Wingdings</vt:lpstr>
      <vt:lpstr>Wingdings 2</vt:lpstr>
      <vt:lpstr>Flow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ava</dc:creator>
  <cp:lastModifiedBy>DOD</cp:lastModifiedBy>
  <cp:revision>22</cp:revision>
  <dcterms:created xsi:type="dcterms:W3CDTF">2014-12-03T20:33:59Z</dcterms:created>
  <dcterms:modified xsi:type="dcterms:W3CDTF">2019-12-28T15:07:32Z</dcterms:modified>
</cp:coreProperties>
</file>