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1" r:id="rId2"/>
    <p:sldId id="270" r:id="rId3"/>
    <p:sldId id="256" r:id="rId4"/>
    <p:sldId id="258"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5/23/2020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983501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8089" y="2160589"/>
            <a:ext cx="8596668" cy="3880773"/>
          </a:xfrm>
        </p:spPr>
        <p:txBody>
          <a:bodyPr/>
          <a:lstStyle/>
          <a:p>
            <a:pPr marL="0" indent="0">
              <a:buNone/>
            </a:pPr>
            <a:endParaRPr lang="fa-IR" dirty="0" smtClean="0"/>
          </a:p>
          <a:p>
            <a:r>
              <a:rPr lang="fa-IR" sz="3200" dirty="0" smtClean="0">
                <a:cs typeface="B Nazanin" panose="00000400000000000000" pitchFamily="2" charset="-78"/>
              </a:rPr>
              <a:t>فصل 7:فرآیند تصمیم گیری در سازمان ها</a:t>
            </a:r>
          </a:p>
          <a:p>
            <a:endParaRPr lang="fa-IR" sz="2800" dirty="0" smtClean="0"/>
          </a:p>
        </p:txBody>
      </p:sp>
    </p:spTree>
    <p:extLst>
      <p:ext uri="{BB962C8B-B14F-4D97-AF65-F5344CB8AC3E}">
        <p14:creationId xmlns:p14="http://schemas.microsoft.com/office/powerpoint/2010/main" val="16237000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21187"/>
            <a:ext cx="7766936" cy="1646302"/>
          </a:xfrm>
        </p:spPr>
        <p:txBody>
          <a:bodyPr/>
          <a:lstStyle/>
          <a:p>
            <a:r>
              <a:rPr lang="fa-IR" dirty="0" smtClean="0">
                <a:latin typeface=" b nazanin"/>
                <a:cs typeface="B Nazanin" panose="00000400000000000000" pitchFamily="2" charset="-78"/>
              </a:rPr>
              <a:t>چارچوب اقتضایی تصمیم گیری</a:t>
            </a:r>
            <a:endParaRPr lang="fa-IR" dirty="0">
              <a:latin typeface=" b nazanin"/>
              <a:cs typeface="B Nazanin" panose="00000400000000000000" pitchFamily="2" charset="-78"/>
            </a:endParaRPr>
          </a:p>
        </p:txBody>
      </p:sp>
      <p:sp>
        <p:nvSpPr>
          <p:cNvPr id="3" name="Subtitle 2"/>
          <p:cNvSpPr>
            <a:spLocks noGrp="1"/>
          </p:cNvSpPr>
          <p:nvPr>
            <p:ph type="subTitle" idx="1"/>
          </p:nvPr>
        </p:nvSpPr>
        <p:spPr>
          <a:xfrm>
            <a:off x="1507067" y="2704563"/>
            <a:ext cx="7766936" cy="2292439"/>
          </a:xfrm>
        </p:spPr>
        <p:txBody>
          <a:bodyPr>
            <a:noAutofit/>
          </a:bodyPr>
          <a:lstStyle/>
          <a:p>
            <a:r>
              <a:rPr lang="fa-IR" sz="2800" dirty="0" smtClean="0">
                <a:solidFill>
                  <a:schemeClr val="tx1"/>
                </a:solidFill>
                <a:cs typeface="B Nazanin" panose="00000400000000000000" pitchFamily="2" charset="-78"/>
              </a:rPr>
              <a:t>دو ویژگی سازمانی که نوع روش تصمیم گیری را در سازمان ها می کنند،شامل موارد زیر هستند:</a:t>
            </a:r>
          </a:p>
          <a:p>
            <a:r>
              <a:rPr lang="fa-IR" sz="2800" dirty="0" smtClean="0">
                <a:solidFill>
                  <a:schemeClr val="tx1"/>
                </a:solidFill>
                <a:cs typeface="B Nazanin" panose="00000400000000000000" pitchFamily="2" charset="-78"/>
              </a:rPr>
              <a:t>1)توافق در مورد مسیله</a:t>
            </a:r>
          </a:p>
          <a:p>
            <a:r>
              <a:rPr lang="fa-IR" sz="2800" dirty="0" smtClean="0">
                <a:solidFill>
                  <a:schemeClr val="tx1"/>
                </a:solidFill>
                <a:cs typeface="B Nazanin" panose="00000400000000000000" pitchFamily="2" charset="-78"/>
              </a:rPr>
              <a:t>2)دانش فنی در مورد راه حل های مسیله </a:t>
            </a:r>
            <a:endParaRPr lang="fa-IR" sz="28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2335940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5533624"/>
          </a:xfrm>
        </p:spPr>
        <p:txBody>
          <a:bodyPr>
            <a:noAutofit/>
          </a:bodyPr>
          <a:lstStyle/>
          <a:p>
            <a:pPr algn="r"/>
            <a:r>
              <a:rPr lang="fa-IR" sz="2800" b="1" dirty="0" smtClean="0">
                <a:solidFill>
                  <a:schemeClr val="tx1"/>
                </a:solidFill>
                <a:cs typeface="B Nazanin" panose="00000400000000000000" pitchFamily="2" charset="-78"/>
              </a:rPr>
              <a:t>توافق در مورد مسیله </a:t>
            </a:r>
            <a:r>
              <a:rPr lang="fa-IR" sz="2800" dirty="0" smtClean="0">
                <a:solidFill>
                  <a:schemeClr val="tx1"/>
                </a:solidFill>
                <a:cs typeface="B Nazanin" panose="00000400000000000000" pitchFamily="2" charset="-78"/>
              </a:rPr>
              <a:t>به توافق بین مدیران در مورد مسیله و فرصتی است که سازمان باید در مورد آن تصمیم گیری کند.میزان توافق ،می تواند بسیار زیاد تا بسیار کم باشد.اگر توافق بین مدیران زیاد باشد،میزان عدم اطمینان پایین خواهد بود.اگر میزان توافق بین مدیران پایین باشد،میزان عدم اطمینان ،زیاد خواهد بود.</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سازمان ها می توانند از طریق تشکیل اعتلاف ها ،توافق بین مدیران را در مورد مسایل ،افزایش دهند.«توافق در مورد مسیله »،به خصوص،در مرحله ی تشخیص مسیله بسیار مهم است.</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
            </a:r>
            <a:br>
              <a:rPr lang="fa-IR" sz="2800" dirty="0" smtClean="0">
                <a:solidFill>
                  <a:schemeClr val="tx1"/>
                </a:solidFill>
                <a:cs typeface="B Nazanin" panose="00000400000000000000" pitchFamily="2" charset="-78"/>
              </a:rPr>
            </a:br>
            <a:r>
              <a:rPr lang="fa-IR" sz="2800" b="1" dirty="0" smtClean="0">
                <a:solidFill>
                  <a:schemeClr val="tx1"/>
                </a:solidFill>
                <a:cs typeface="B Nazanin" panose="00000400000000000000" pitchFamily="2" charset="-78"/>
              </a:rPr>
              <a:t>دانش فنی </a:t>
            </a:r>
            <a:r>
              <a:rPr lang="fa-IR" sz="2800" dirty="0" smtClean="0">
                <a:solidFill>
                  <a:schemeClr val="tx1"/>
                </a:solidFill>
                <a:cs typeface="B Nazanin" panose="00000400000000000000" pitchFamily="2" charset="-78"/>
              </a:rPr>
              <a:t>،به درک و توافق در مورد چگونگی حل مسایل و دستیابی به هدف های سازمان ،گفته می شود.</a:t>
            </a:r>
            <a:endParaRPr lang="fa-IR" sz="2400" b="1" dirty="0">
              <a:solidFill>
                <a:schemeClr val="tx1"/>
              </a:solidFill>
              <a:cs typeface="B Nazanin" panose="00000400000000000000" pitchFamily="2" charset="-78"/>
            </a:endParaRPr>
          </a:p>
        </p:txBody>
      </p:sp>
    </p:spTree>
    <p:extLst>
      <p:ext uri="{BB962C8B-B14F-4D97-AF65-F5344CB8AC3E}">
        <p14:creationId xmlns:p14="http://schemas.microsoft.com/office/powerpoint/2010/main" val="35405991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a:solidFill>
                  <a:schemeClr val="tx1"/>
                </a:solidFill>
                <a:cs typeface="B Nazanin" panose="00000400000000000000" pitchFamily="2" charset="-78"/>
              </a:rPr>
              <a:t>بر اساس ترکیب دو بعد توافق در مورد مسیله و دانش فنی در مورد راه حل های مسیله ،می توان یک چارچوب اقتضایی را برای تصمیم گیری ارایه کرد</a:t>
            </a:r>
            <a:endParaRPr lang="fa-IR" sz="2800" dirty="0">
              <a:cs typeface="B Nazanin" panose="00000400000000000000" pitchFamily="2" charset="-78"/>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81566040"/>
              </p:ext>
            </p:extLst>
          </p:nvPr>
        </p:nvGraphicFramePr>
        <p:xfrm>
          <a:off x="677862" y="2395470"/>
          <a:ext cx="8596140" cy="5303520"/>
        </p:xfrm>
        <a:graphic>
          <a:graphicData uri="http://schemas.openxmlformats.org/drawingml/2006/table">
            <a:tbl>
              <a:tblPr rtl="1" firstRow="1" bandRow="1">
                <a:tableStyleId>{5C22544A-7EE6-4342-B048-85BDC9FD1C3A}</a:tableStyleId>
              </a:tblPr>
              <a:tblGrid>
                <a:gridCol w="4298070"/>
                <a:gridCol w="4298070"/>
              </a:tblGrid>
              <a:tr h="1642057">
                <a:tc>
                  <a:txBody>
                    <a:bodyPr/>
                    <a:lstStyle/>
                    <a:p>
                      <a:pPr algn="ctr" rtl="1"/>
                      <a:endParaRPr lang="fa-IR" sz="2000" dirty="0" smtClean="0">
                        <a:cs typeface="B Nazanin" panose="00000400000000000000" pitchFamily="2" charset="-78"/>
                      </a:endParaRPr>
                    </a:p>
                    <a:p>
                      <a:pPr rtl="1"/>
                      <a:r>
                        <a:rPr lang="fa-IR" sz="2400" b="0" dirty="0" smtClean="0">
                          <a:solidFill>
                            <a:schemeClr val="tx1"/>
                          </a:solidFill>
                          <a:cs typeface="B Nazanin" panose="00000400000000000000" pitchFamily="2" charset="-78"/>
                        </a:rPr>
                        <a:t>فردی:چانه زنی وقضاوت</a:t>
                      </a:r>
                      <a:r>
                        <a:rPr lang="fa-IR" sz="2400" b="0" baseline="0" dirty="0" smtClean="0">
                          <a:solidFill>
                            <a:schemeClr val="tx1"/>
                          </a:solidFill>
                          <a:cs typeface="B Nazanin" panose="00000400000000000000" pitchFamily="2" charset="-78"/>
                        </a:rPr>
                        <a:t>،شهود،تشکیل اعتلاف،آزمون و خطا،الهام وتقلید</a:t>
                      </a:r>
                    </a:p>
                    <a:p>
                      <a:pPr rtl="1"/>
                      <a:r>
                        <a:rPr lang="fa-IR" sz="2400" b="0" baseline="0" dirty="0" smtClean="0">
                          <a:solidFill>
                            <a:schemeClr val="tx1"/>
                          </a:solidFill>
                          <a:cs typeface="B Nazanin" panose="00000400000000000000" pitchFamily="2" charset="-78"/>
                        </a:rPr>
                        <a:t>سازمانی:ترکیب الگوی کارنگی و تصمیم گیری تدریجی،الگوی سطل آشغال</a:t>
                      </a:r>
                      <a:endParaRPr lang="fa-IR" sz="2400" b="0" dirty="0" smtClean="0">
                        <a:solidFill>
                          <a:schemeClr val="tx1"/>
                        </a:solidFill>
                        <a:cs typeface="B Nazanin" panose="00000400000000000000" pitchFamily="2" charset="-78"/>
                      </a:endParaRPr>
                    </a:p>
                  </a:txBody>
                  <a:tcPr/>
                </a:tc>
                <a:tc>
                  <a:txBody>
                    <a:bodyPr/>
                    <a:lstStyle/>
                    <a:p>
                      <a:pPr algn="ctr" rtl="1"/>
                      <a:endParaRPr lang="fa-IR" b="0" dirty="0" smtClean="0">
                        <a:cs typeface="B Nazanin" panose="00000400000000000000" pitchFamily="2" charset="-78"/>
                      </a:endParaRPr>
                    </a:p>
                    <a:p>
                      <a:pPr algn="r" rtl="1"/>
                      <a:r>
                        <a:rPr lang="fa-IR" sz="2800" b="0" dirty="0" smtClean="0">
                          <a:solidFill>
                            <a:schemeClr val="tx1"/>
                          </a:solidFill>
                          <a:cs typeface="B Nazanin" panose="00000400000000000000" pitchFamily="2" charset="-78"/>
                        </a:rPr>
                        <a:t>فردی:قضاوت</a:t>
                      </a:r>
                      <a:r>
                        <a:rPr lang="fa-IR" sz="2800" b="0" baseline="0" dirty="0" smtClean="0">
                          <a:solidFill>
                            <a:schemeClr val="tx1"/>
                          </a:solidFill>
                          <a:cs typeface="B Nazanin" panose="00000400000000000000" pitchFamily="2" charset="-78"/>
                        </a:rPr>
                        <a:t>،آزمون و خطا</a:t>
                      </a:r>
                    </a:p>
                    <a:p>
                      <a:pPr algn="r" rtl="1"/>
                      <a:r>
                        <a:rPr lang="fa-IR" sz="2800" b="0" baseline="0" dirty="0" smtClean="0">
                          <a:solidFill>
                            <a:schemeClr val="tx1"/>
                          </a:solidFill>
                          <a:cs typeface="B Nazanin" panose="00000400000000000000" pitchFamily="2" charset="-78"/>
                        </a:rPr>
                        <a:t>سازمانی:الگوی تصمیم گیری تدریجی</a:t>
                      </a:r>
                      <a:endParaRPr lang="fa-IR" sz="2800" b="0" dirty="0">
                        <a:solidFill>
                          <a:schemeClr val="tx1"/>
                        </a:solidFill>
                        <a:cs typeface="B Nazanin" panose="00000400000000000000" pitchFamily="2" charset="-78"/>
                      </a:endParaRPr>
                    </a:p>
                  </a:txBody>
                  <a:tcPr/>
                </a:tc>
              </a:tr>
              <a:tr h="1642057">
                <a:tc>
                  <a:txBody>
                    <a:bodyPr/>
                    <a:lstStyle/>
                    <a:p>
                      <a:pPr marL="0" indent="0" algn="ctr">
                        <a:buNone/>
                      </a:pPr>
                      <a:endParaRPr lang="fa-IR" dirty="0" smtClean="0">
                        <a:cs typeface="B Nazanin" panose="00000400000000000000" pitchFamily="2" charset="-78"/>
                      </a:endParaRPr>
                    </a:p>
                    <a:p>
                      <a:pPr marL="0" indent="0">
                        <a:buNone/>
                      </a:pPr>
                      <a:endParaRPr lang="fa-IR" dirty="0" smtClean="0">
                        <a:cs typeface="B Nazanin" panose="00000400000000000000" pitchFamily="2" charset="-78"/>
                      </a:endParaRPr>
                    </a:p>
                    <a:p>
                      <a:pPr marL="0" indent="0">
                        <a:buNone/>
                      </a:pPr>
                      <a:r>
                        <a:rPr lang="fa-IR" sz="2800" dirty="0" smtClean="0">
                          <a:cs typeface="B Nazanin" panose="00000400000000000000" pitchFamily="2" charset="-78"/>
                        </a:rPr>
                        <a:t>فردی:چانه زنی ،تشکیل اعتلاف</a:t>
                      </a:r>
                    </a:p>
                    <a:p>
                      <a:pPr marL="0" indent="0">
                        <a:buNone/>
                      </a:pPr>
                      <a:r>
                        <a:rPr lang="fa-IR" sz="2800" dirty="0" smtClean="0">
                          <a:cs typeface="B Nazanin" panose="00000400000000000000" pitchFamily="2" charset="-78"/>
                        </a:rPr>
                        <a:t>سازمانی:الگوی کارنگی</a:t>
                      </a:r>
                      <a:endParaRPr lang="fa-IR" sz="2800" dirty="0">
                        <a:cs typeface="B Nazanin" panose="00000400000000000000" pitchFamily="2" charset="-78"/>
                      </a:endParaRPr>
                    </a:p>
                  </a:txBody>
                  <a:tcPr/>
                </a:tc>
                <a:tc>
                  <a:txBody>
                    <a:bodyPr/>
                    <a:lstStyle/>
                    <a:p>
                      <a:pPr marL="0" indent="0">
                        <a:buNone/>
                      </a:pPr>
                      <a:endParaRPr lang="fa-IR" dirty="0" smtClean="0">
                        <a:cs typeface="B Nazanin" panose="00000400000000000000" pitchFamily="2" charset="-78"/>
                      </a:endParaRPr>
                    </a:p>
                    <a:p>
                      <a:pPr marL="0" indent="0" algn="ctr">
                        <a:buNone/>
                      </a:pPr>
                      <a:endParaRPr lang="fa-IR" dirty="0" smtClean="0">
                        <a:solidFill>
                          <a:schemeClr val="tx1"/>
                        </a:solidFill>
                        <a:cs typeface="B Nazanin" panose="00000400000000000000" pitchFamily="2" charset="-78"/>
                      </a:endParaRPr>
                    </a:p>
                    <a:p>
                      <a:pPr marL="0" indent="0">
                        <a:buNone/>
                      </a:pPr>
                      <a:r>
                        <a:rPr lang="fa-IR" sz="2800" dirty="0" smtClean="0">
                          <a:solidFill>
                            <a:schemeClr val="tx1"/>
                          </a:solidFill>
                          <a:cs typeface="B Nazanin" panose="00000400000000000000" pitchFamily="2" charset="-78"/>
                        </a:rPr>
                        <a:t>فردی:روش عقلایی،محاسباتی</a:t>
                      </a:r>
                    </a:p>
                    <a:p>
                      <a:pPr marL="0" indent="0">
                        <a:buNone/>
                      </a:pPr>
                      <a:r>
                        <a:rPr lang="fa-IR" sz="2800" dirty="0" smtClean="0">
                          <a:solidFill>
                            <a:schemeClr val="tx1"/>
                          </a:solidFill>
                          <a:cs typeface="B Nazanin" panose="00000400000000000000" pitchFamily="2" charset="-78"/>
                        </a:rPr>
                        <a:t>سازمانی:علم مدیریت</a:t>
                      </a:r>
                      <a:endParaRPr lang="fa-IR" sz="2800" dirty="0">
                        <a:solidFill>
                          <a:schemeClr val="tx1"/>
                        </a:solidFill>
                        <a:cs typeface="B Nazanin" panose="00000400000000000000" pitchFamily="2" charset="-78"/>
                      </a:endParaRPr>
                    </a:p>
                  </a:txBody>
                  <a:tcPr/>
                </a:tc>
              </a:tr>
            </a:tbl>
          </a:graphicData>
        </a:graphic>
      </p:graphicFrame>
      <p:sp>
        <p:nvSpPr>
          <p:cNvPr id="8" name="Oval 7"/>
          <p:cNvSpPr/>
          <p:nvPr/>
        </p:nvSpPr>
        <p:spPr>
          <a:xfrm>
            <a:off x="2627290" y="2421228"/>
            <a:ext cx="412124" cy="3734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3</a:t>
            </a:r>
            <a:endParaRPr lang="fa-IR" dirty="0">
              <a:solidFill>
                <a:schemeClr val="tx1"/>
              </a:solidFill>
            </a:endParaRPr>
          </a:p>
        </p:txBody>
      </p:sp>
      <p:sp>
        <p:nvSpPr>
          <p:cNvPr id="9" name="Oval 8"/>
          <p:cNvSpPr/>
          <p:nvPr/>
        </p:nvSpPr>
        <p:spPr>
          <a:xfrm>
            <a:off x="6890197" y="2421228"/>
            <a:ext cx="437882" cy="3734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a:solidFill>
                  <a:schemeClr val="tx1"/>
                </a:solidFill>
              </a:rPr>
              <a:t>4</a:t>
            </a:r>
          </a:p>
        </p:txBody>
      </p:sp>
      <p:sp>
        <p:nvSpPr>
          <p:cNvPr id="10" name="Oval 9"/>
          <p:cNvSpPr/>
          <p:nvPr/>
        </p:nvSpPr>
        <p:spPr>
          <a:xfrm>
            <a:off x="6890197" y="4146997"/>
            <a:ext cx="437882" cy="4250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a:solidFill>
                  <a:schemeClr val="tx1"/>
                </a:solidFill>
              </a:rPr>
              <a:t>2</a:t>
            </a:r>
          </a:p>
        </p:txBody>
      </p:sp>
      <p:sp>
        <p:nvSpPr>
          <p:cNvPr id="11" name="Oval 10"/>
          <p:cNvSpPr/>
          <p:nvPr/>
        </p:nvSpPr>
        <p:spPr>
          <a:xfrm>
            <a:off x="2627290" y="4146996"/>
            <a:ext cx="412124" cy="4250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dirty="0" smtClean="0">
                <a:solidFill>
                  <a:schemeClr val="tx1"/>
                </a:solidFill>
              </a:rPr>
              <a:t>1</a:t>
            </a:r>
            <a:endParaRPr lang="fa-IR" dirty="0">
              <a:solidFill>
                <a:schemeClr val="tx1"/>
              </a:solidFill>
            </a:endParaRPr>
          </a:p>
        </p:txBody>
      </p:sp>
    </p:spTree>
    <p:extLst>
      <p:ext uri="{BB962C8B-B14F-4D97-AF65-F5344CB8AC3E}">
        <p14:creationId xmlns:p14="http://schemas.microsoft.com/office/powerpoint/2010/main" val="1934853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19955"/>
          </a:xfrm>
        </p:spPr>
        <p:txBody>
          <a:bodyPr>
            <a:normAutofit fontScale="90000"/>
          </a:bodyPr>
          <a:lstStyle/>
          <a:p>
            <a:pPr algn="ctr"/>
            <a:r>
              <a:rPr lang="fa-IR" sz="4000" dirty="0" smtClean="0">
                <a:cs typeface="B Nazanin" panose="00000400000000000000" pitchFamily="2" charset="-78"/>
              </a:rPr>
              <a:t>نقش الگوهای ذهنی در تصمیم گیری</a:t>
            </a:r>
            <a:endParaRPr lang="fa-IR" sz="4000" dirty="0">
              <a:cs typeface="B Nazanin" panose="00000400000000000000" pitchFamily="2" charset="-78"/>
            </a:endParaRPr>
          </a:p>
        </p:txBody>
      </p:sp>
      <p:sp>
        <p:nvSpPr>
          <p:cNvPr id="3" name="Content Placeholder 2"/>
          <p:cNvSpPr>
            <a:spLocks noGrp="1"/>
          </p:cNvSpPr>
          <p:nvPr>
            <p:ph idx="1"/>
          </p:nvPr>
        </p:nvSpPr>
        <p:spPr>
          <a:xfrm>
            <a:off x="677334" y="1596981"/>
            <a:ext cx="8596668" cy="4444382"/>
          </a:xfrm>
        </p:spPr>
        <p:txBody>
          <a:bodyPr>
            <a:normAutofit fontScale="70000" lnSpcReduction="20000"/>
          </a:bodyPr>
          <a:lstStyle/>
          <a:p>
            <a:pPr marL="0" indent="0">
              <a:buNone/>
            </a:pPr>
            <a:endParaRPr lang="fa-IR" dirty="0" smtClean="0"/>
          </a:p>
          <a:p>
            <a:pPr marL="0" indent="0">
              <a:buNone/>
            </a:pPr>
            <a:r>
              <a:rPr lang="fa-IR" sz="3000" dirty="0" smtClean="0">
                <a:cs typeface="B Nazanin" panose="00000400000000000000" pitchFamily="2" charset="-78"/>
              </a:rPr>
              <a:t>ذهن ما قادر است به محض برخورد با یک رویداد جدید،سریعا برای آن الگوی ذهنی ایجاد کند.از آنجا که الگوها ی ذهنی نمایش شناختی ما از رویدادها هستند،می توانند بسیار بسیار کامل یا بسیار ناقص باشند.</a:t>
            </a:r>
          </a:p>
          <a:p>
            <a:pPr marL="0" indent="0">
              <a:buNone/>
            </a:pPr>
            <a:endParaRPr lang="fa-IR" sz="3000" b="1" dirty="0" smtClean="0">
              <a:cs typeface="2  Nazanin" panose="00000400000000000000" pitchFamily="2" charset="-78"/>
            </a:endParaRPr>
          </a:p>
          <a:p>
            <a:pPr marL="0" indent="0">
              <a:buNone/>
            </a:pPr>
            <a:r>
              <a:rPr lang="fa-IR" sz="3000" b="1" dirty="0" smtClean="0">
                <a:cs typeface="B Nazanin" panose="00000400000000000000" pitchFamily="2" charset="-78"/>
              </a:rPr>
              <a:t>نقش الگوهای ذهنی در فرآیند تصمیم گیری :</a:t>
            </a:r>
          </a:p>
          <a:p>
            <a:pPr marL="0" indent="0">
              <a:buNone/>
            </a:pPr>
            <a:r>
              <a:rPr lang="fa-IR" sz="3000" b="1" dirty="0" smtClean="0">
                <a:cs typeface="B Nazanin" panose="00000400000000000000" pitchFamily="2" charset="-78"/>
              </a:rPr>
              <a:t>1-</a:t>
            </a:r>
            <a:r>
              <a:rPr lang="fa-IR" sz="3000" dirty="0" smtClean="0">
                <a:cs typeface="B Nazanin" panose="00000400000000000000" pitchFamily="2" charset="-78"/>
              </a:rPr>
              <a:t>باعث متمرکز شدن مدیران بر محرک های خاص می شوند.</a:t>
            </a:r>
          </a:p>
          <a:p>
            <a:pPr marL="0" indent="0">
              <a:buNone/>
            </a:pPr>
            <a:r>
              <a:rPr lang="fa-IR" sz="3000" b="1" dirty="0" smtClean="0">
                <a:cs typeface="B Nazanin" panose="00000400000000000000" pitchFamily="2" charset="-78"/>
              </a:rPr>
              <a:t>2-</a:t>
            </a:r>
            <a:r>
              <a:rPr lang="fa-IR" sz="3000" dirty="0" smtClean="0">
                <a:cs typeface="B Nazanin" panose="00000400000000000000" pitchFamily="2" charset="-78"/>
              </a:rPr>
              <a:t>آنها بر چگونگی تفسیر مدیران از اطلاعات و محرک های محیطی تاثیر می گذارند</a:t>
            </a:r>
          </a:p>
          <a:p>
            <a:pPr marL="0" indent="0">
              <a:buNone/>
            </a:pPr>
            <a:r>
              <a:rPr lang="fa-IR" sz="3000" b="1" dirty="0" smtClean="0">
                <a:cs typeface="B Nazanin" panose="00000400000000000000" pitchFamily="2" charset="-78"/>
              </a:rPr>
              <a:t>3-</a:t>
            </a:r>
            <a:r>
              <a:rPr lang="fa-IR" sz="3000" dirty="0" smtClean="0">
                <a:cs typeface="B Nazanin" panose="00000400000000000000" pitchFamily="2" charset="-78"/>
              </a:rPr>
              <a:t>آنها نوع اقدامات لازم را بر اساس تفسیر اطلاعات و محرک های محیطی مشخص می کنند</a:t>
            </a:r>
            <a:endParaRPr lang="fa-IR" sz="3000" b="1" dirty="0">
              <a:cs typeface="B Nazanin" panose="00000400000000000000" pitchFamily="2" charset="-78"/>
            </a:endParaRPr>
          </a:p>
        </p:txBody>
      </p:sp>
    </p:spTree>
    <p:extLst>
      <p:ext uri="{BB962C8B-B14F-4D97-AF65-F5344CB8AC3E}">
        <p14:creationId xmlns:p14="http://schemas.microsoft.com/office/powerpoint/2010/main" val="3183485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0365" y="603161"/>
            <a:ext cx="8596668" cy="3833611"/>
          </a:xfrm>
        </p:spPr>
        <p:txBody>
          <a:bodyPr>
            <a:normAutofit fontScale="90000"/>
          </a:bodyPr>
          <a:lstStyle/>
          <a:p>
            <a:pPr algn="r"/>
            <a:r>
              <a:rPr lang="fa-IR" dirty="0" smtClean="0">
                <a:cs typeface="B Nazanin" panose="00000400000000000000" pitchFamily="2" charset="-78"/>
              </a:rPr>
              <a:t>چهار نوع تصمیم مهم مدیران که تاثیر زیادی بر جایگاه بازار و منابع و قابلیت های سازمانی دارند</a:t>
            </a:r>
            <a:r>
              <a:rPr lang="fa-IR" sz="2800" dirty="0" smtClean="0">
                <a:solidFill>
                  <a:schemeClr val="tx1"/>
                </a:solidFill>
                <a:cs typeface="B Nazanin" panose="00000400000000000000" pitchFamily="2" charset="-78"/>
              </a:rPr>
              <a:t>:</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 تصمیماتی در مورد رقابت در صنعت و تعریف کسب وکار </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تصمیماتی در مورد استراتژی کسب وکار </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تصمیماتی در مورد استراتژی سطح شرکت وتنوع</a:t>
            </a:r>
            <a:br>
              <a:rPr lang="fa-IR" sz="2800" dirty="0" smtClean="0">
                <a:solidFill>
                  <a:schemeClr val="tx1"/>
                </a:solidFill>
                <a:cs typeface="B Nazanin" panose="00000400000000000000" pitchFamily="2" charset="-78"/>
              </a:rPr>
            </a:br>
            <a:r>
              <a:rPr lang="fa-IR" sz="2800" dirty="0" smtClean="0">
                <a:solidFill>
                  <a:schemeClr val="tx1"/>
                </a:solidFill>
                <a:cs typeface="B Nazanin" panose="00000400000000000000" pitchFamily="2" charset="-78"/>
              </a:rPr>
              <a:t>تصمیماتی در مورد ساختار سازمان</a:t>
            </a:r>
            <a:r>
              <a:rPr lang="fa-IR" sz="2800" dirty="0" smtClean="0">
                <a:solidFill>
                  <a:schemeClr val="tx1"/>
                </a:solidFill>
                <a:cs typeface="2  Nazanin" panose="00000400000000000000" pitchFamily="2" charset="-78"/>
              </a:rPr>
              <a:t>ی</a:t>
            </a:r>
            <a:endParaRPr lang="fa-IR" sz="2800" dirty="0">
              <a:solidFill>
                <a:schemeClr val="tx1"/>
              </a:solidFill>
              <a:cs typeface="2  Nazanin" panose="00000400000000000000" pitchFamily="2" charset="-78"/>
            </a:endParaRPr>
          </a:p>
        </p:txBody>
      </p:sp>
      <p:sp>
        <p:nvSpPr>
          <p:cNvPr id="3" name="Content Placeholder 2"/>
          <p:cNvSpPr>
            <a:spLocks noGrp="1"/>
          </p:cNvSpPr>
          <p:nvPr>
            <p:ph idx="1"/>
          </p:nvPr>
        </p:nvSpPr>
        <p:spPr>
          <a:xfrm>
            <a:off x="780365" y="4198513"/>
            <a:ext cx="8596668" cy="1390918"/>
          </a:xfrm>
        </p:spPr>
        <p:txBody>
          <a:bodyPr>
            <a:noAutofit/>
          </a:bodyPr>
          <a:lstStyle/>
          <a:p>
            <a:pPr marL="0" indent="0">
              <a:buNone/>
            </a:pPr>
            <a:r>
              <a:rPr lang="fa-IR" sz="2800" dirty="0" smtClean="0">
                <a:solidFill>
                  <a:schemeClr val="tx1"/>
                </a:solidFill>
                <a:cs typeface="B Nazanin" panose="00000400000000000000" pitchFamily="2" charset="-78"/>
              </a:rPr>
              <a:t>عوامل مختلفی شامل محیط اقتصادی و رقبا بر سطح عملکرد و مزیت رقابتی شرکت ها تاثیر دارند،اما جایگاه بازار شرکت و منابع و قابلیت های آن تاثیر بیشتری بر عملکرد دارند.</a:t>
            </a:r>
            <a:endParaRPr lang="fa-IR" sz="28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9920462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97228"/>
          </a:xfrm>
        </p:spPr>
        <p:txBody>
          <a:bodyPr>
            <a:normAutofit fontScale="90000"/>
          </a:bodyPr>
          <a:lstStyle/>
          <a:p>
            <a:pPr algn="r"/>
            <a:r>
              <a:rPr lang="fa-IR" sz="4400" dirty="0" smtClean="0">
                <a:cs typeface="B Nazanin" panose="00000400000000000000" pitchFamily="2" charset="-78"/>
              </a:rPr>
              <a:t>منابع الگوهای ذهنی مدیریتی</a:t>
            </a:r>
            <a:endParaRPr lang="fa-IR" sz="4400" dirty="0">
              <a:cs typeface="B Nazanin" panose="00000400000000000000" pitchFamily="2" charset="-78"/>
            </a:endParaRPr>
          </a:p>
        </p:txBody>
      </p:sp>
      <p:sp>
        <p:nvSpPr>
          <p:cNvPr id="3" name="Content Placeholder 2"/>
          <p:cNvSpPr>
            <a:spLocks noGrp="1"/>
          </p:cNvSpPr>
          <p:nvPr>
            <p:ph idx="1"/>
          </p:nvPr>
        </p:nvSpPr>
        <p:spPr>
          <a:xfrm>
            <a:off x="677334" y="1674255"/>
            <a:ext cx="8596668" cy="4367108"/>
          </a:xfrm>
        </p:spPr>
        <p:txBody>
          <a:bodyPr>
            <a:normAutofit/>
          </a:bodyPr>
          <a:lstStyle/>
          <a:p>
            <a:pPr marL="457200" indent="-457200">
              <a:buFont typeface="+mj-lt"/>
              <a:buAutoNum type="arabicPeriod"/>
            </a:pPr>
            <a:endParaRPr lang="fa-IR" sz="3200" dirty="0" smtClean="0">
              <a:solidFill>
                <a:schemeClr val="tx1"/>
              </a:solidFill>
              <a:cs typeface="B Nazanin" panose="00000400000000000000" pitchFamily="2" charset="-78"/>
            </a:endParaRPr>
          </a:p>
          <a:p>
            <a:pPr marL="457200" indent="-457200">
              <a:buFont typeface="+mj-lt"/>
              <a:buAutoNum type="arabicPeriod"/>
            </a:pPr>
            <a:r>
              <a:rPr lang="fa-IR" sz="3200" dirty="0" smtClean="0">
                <a:solidFill>
                  <a:schemeClr val="tx1"/>
                </a:solidFill>
                <a:cs typeface="B Nazanin" panose="00000400000000000000" pitchFamily="2" charset="-78"/>
              </a:rPr>
              <a:t>تجربه و یادگیری مبتی بر آزمون و خطا</a:t>
            </a:r>
          </a:p>
          <a:p>
            <a:pPr marL="457200" indent="-457200">
              <a:buFont typeface="+mj-lt"/>
              <a:buAutoNum type="arabicPeriod"/>
            </a:pPr>
            <a:r>
              <a:rPr lang="fa-IR" sz="3200" dirty="0" smtClean="0">
                <a:solidFill>
                  <a:schemeClr val="tx1"/>
                </a:solidFill>
                <a:cs typeface="B Nazanin" panose="00000400000000000000" pitchFamily="2" charset="-78"/>
              </a:rPr>
              <a:t>آموزش</a:t>
            </a:r>
          </a:p>
          <a:p>
            <a:pPr marL="457200" indent="-457200">
              <a:buFont typeface="+mj-lt"/>
              <a:buAutoNum type="arabicPeriod"/>
            </a:pPr>
            <a:r>
              <a:rPr lang="fa-IR" sz="3200" dirty="0" smtClean="0">
                <a:solidFill>
                  <a:schemeClr val="tx1"/>
                </a:solidFill>
                <a:cs typeface="B Nazanin" panose="00000400000000000000" pitchFamily="2" charset="-78"/>
              </a:rPr>
              <a:t>فرهنگ و ارزش ها</a:t>
            </a:r>
          </a:p>
          <a:p>
            <a:pPr marL="457200" indent="-457200">
              <a:buFont typeface="+mj-lt"/>
              <a:buAutoNum type="arabicPeriod"/>
            </a:pPr>
            <a:r>
              <a:rPr lang="fa-IR" sz="3200" dirty="0" smtClean="0">
                <a:solidFill>
                  <a:schemeClr val="tx1"/>
                </a:solidFill>
                <a:cs typeface="B Nazanin" panose="00000400000000000000" pitchFamily="2" charset="-78"/>
              </a:rPr>
              <a:t>تقلید </a:t>
            </a:r>
          </a:p>
          <a:p>
            <a:pPr marL="457200" indent="-457200">
              <a:buFont typeface="+mj-lt"/>
              <a:buAutoNum type="arabicPeriod"/>
            </a:pPr>
            <a:r>
              <a:rPr lang="fa-IR" sz="3200" dirty="0" smtClean="0">
                <a:solidFill>
                  <a:schemeClr val="tx1"/>
                </a:solidFill>
                <a:cs typeface="B Nazanin" panose="00000400000000000000" pitchFamily="2" charset="-78"/>
              </a:rPr>
              <a:t>خلاقیت</a:t>
            </a:r>
            <a:endParaRPr lang="fa-IR"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4393525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4045"/>
          </a:xfrm>
        </p:spPr>
        <p:txBody>
          <a:bodyPr>
            <a:normAutofit fontScale="90000"/>
          </a:bodyPr>
          <a:lstStyle/>
          <a:p>
            <a:pPr algn="ctr"/>
            <a:r>
              <a:rPr lang="fa-IR" dirty="0" smtClean="0">
                <a:latin typeface=" b nazanin"/>
                <a:cs typeface="B Nazanin" panose="00000400000000000000" pitchFamily="2" charset="-78"/>
              </a:rPr>
              <a:t>تجربه ویادگیری مبتنی بر آزمون و خطا</a:t>
            </a:r>
            <a:endParaRPr lang="fa-IR" dirty="0">
              <a:latin typeface=" b nazanin"/>
              <a:cs typeface="B Nazanin" panose="00000400000000000000" pitchFamily="2" charset="-78"/>
            </a:endParaRPr>
          </a:p>
        </p:txBody>
      </p:sp>
      <p:sp>
        <p:nvSpPr>
          <p:cNvPr id="3" name="Content Placeholder 2"/>
          <p:cNvSpPr>
            <a:spLocks noGrp="1"/>
          </p:cNvSpPr>
          <p:nvPr>
            <p:ph idx="1"/>
          </p:nvPr>
        </p:nvSpPr>
        <p:spPr>
          <a:xfrm>
            <a:off x="677334" y="1416677"/>
            <a:ext cx="8596668" cy="4624686"/>
          </a:xfrm>
        </p:spPr>
        <p:txBody>
          <a:bodyPr>
            <a:normAutofit fontScale="70000" lnSpcReduction="20000"/>
          </a:bodyPr>
          <a:lstStyle/>
          <a:p>
            <a:pPr marL="0" indent="0">
              <a:buNone/>
            </a:pPr>
            <a:endParaRPr lang="fa-IR" sz="3000" dirty="0" smtClean="0">
              <a:solidFill>
                <a:schemeClr val="tx1"/>
              </a:solidFill>
              <a:latin typeface=" b nazanin"/>
              <a:cs typeface="B Nazanin" panose="00000400000000000000" pitchFamily="2" charset="-78"/>
            </a:endParaRPr>
          </a:p>
          <a:p>
            <a:pPr marL="0" indent="0">
              <a:buNone/>
            </a:pPr>
            <a:r>
              <a:rPr lang="fa-IR" sz="3000" dirty="0" smtClean="0">
                <a:solidFill>
                  <a:schemeClr val="tx1"/>
                </a:solidFill>
                <a:latin typeface=" b nazanin"/>
                <a:cs typeface="B Nazanin" panose="00000400000000000000" pitchFamily="2" charset="-78"/>
              </a:rPr>
              <a:t>تجربه یکی از منابع مهم باورهاست.در واقع،بخش عمده ای از الگوهای ذهنی ما ناشی از تجربه یا آزمون و خطاست.</a:t>
            </a:r>
          </a:p>
          <a:p>
            <a:pPr marL="0" indent="0">
              <a:buNone/>
            </a:pPr>
            <a:endParaRPr lang="fa-IR" sz="3000" dirty="0" smtClean="0">
              <a:solidFill>
                <a:schemeClr val="tx1"/>
              </a:solidFill>
              <a:latin typeface=" b nazanin"/>
              <a:cs typeface="B Nazanin" panose="00000400000000000000" pitchFamily="2" charset="-78"/>
            </a:endParaRPr>
          </a:p>
          <a:p>
            <a:pPr marL="0" indent="0">
              <a:buNone/>
            </a:pPr>
            <a:r>
              <a:rPr lang="fa-IR" sz="3000" dirty="0" smtClean="0">
                <a:solidFill>
                  <a:schemeClr val="tx1"/>
                </a:solidFill>
                <a:latin typeface=" b nazanin"/>
                <a:cs typeface="B Nazanin" panose="00000400000000000000" pitchFamily="2" charset="-78"/>
              </a:rPr>
              <a:t>مدیران همواره از نتایج عملکردی تصمیمات خود در سازمان آگاه می شوند و از آن یاد می گیرند.عملکرد سازمان بازخور مناسبی را در اختیار مدیران قرار می دهد تا آن ها به صحت الگوهای ذهنی خود پی ببرند.</a:t>
            </a:r>
          </a:p>
          <a:p>
            <a:pPr marL="0" indent="0">
              <a:buNone/>
            </a:pPr>
            <a:endParaRPr lang="fa-IR" sz="3000" dirty="0" smtClean="0">
              <a:solidFill>
                <a:schemeClr val="tx1"/>
              </a:solidFill>
              <a:latin typeface=" b nazanin"/>
              <a:cs typeface="B Nazanin" panose="00000400000000000000" pitchFamily="2" charset="-78"/>
            </a:endParaRPr>
          </a:p>
          <a:p>
            <a:pPr marL="0" indent="0">
              <a:buNone/>
            </a:pPr>
            <a:r>
              <a:rPr lang="fa-IR" sz="3000" dirty="0" smtClean="0">
                <a:solidFill>
                  <a:schemeClr val="tx1"/>
                </a:solidFill>
                <a:latin typeface=" b nazanin"/>
                <a:cs typeface="B Nazanin" panose="00000400000000000000" pitchFamily="2" charset="-78"/>
              </a:rPr>
              <a:t>البته لازم به ذکر است که ممکن است مدیران درس های اشتباهی از تجربیات خود بیاموزند.در نتیجه ،الگوهای ذهنی آن ها نادرست می شود و دچار باورهای غلط می شوند</a:t>
            </a:r>
            <a:r>
              <a:rPr lang="fa-IR" sz="2400" dirty="0" smtClean="0">
                <a:solidFill>
                  <a:schemeClr val="tx1"/>
                </a:solidFill>
                <a:latin typeface=" b nazanin"/>
                <a:cs typeface="B Nazanin" panose="00000400000000000000" pitchFamily="2" charset="-78"/>
              </a:rPr>
              <a:t>.</a:t>
            </a:r>
            <a:endParaRPr lang="fa-IR" sz="2400" dirty="0">
              <a:solidFill>
                <a:schemeClr val="tx1"/>
              </a:solidFill>
              <a:latin typeface=" b nazanin"/>
              <a:cs typeface="B Nazanin" panose="00000400000000000000" pitchFamily="2" charset="-78"/>
            </a:endParaRPr>
          </a:p>
        </p:txBody>
      </p:sp>
    </p:spTree>
    <p:extLst>
      <p:ext uri="{BB962C8B-B14F-4D97-AF65-F5344CB8AC3E}">
        <p14:creationId xmlns:p14="http://schemas.microsoft.com/office/powerpoint/2010/main" val="2031911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07076"/>
          </a:xfrm>
        </p:spPr>
        <p:txBody>
          <a:bodyPr>
            <a:normAutofit/>
          </a:bodyPr>
          <a:lstStyle/>
          <a:p>
            <a:pPr algn="ctr"/>
            <a:r>
              <a:rPr lang="fa-IR" sz="4400" dirty="0" smtClean="0">
                <a:cs typeface="B Nazanin" panose="00000400000000000000" pitchFamily="2" charset="-78"/>
              </a:rPr>
              <a:t>آموزش</a:t>
            </a:r>
            <a:endParaRPr lang="fa-IR" sz="4400" dirty="0">
              <a:cs typeface="B Nazanin" panose="00000400000000000000" pitchFamily="2" charset="-78"/>
            </a:endParaRPr>
          </a:p>
        </p:txBody>
      </p:sp>
      <p:sp>
        <p:nvSpPr>
          <p:cNvPr id="3" name="Content Placeholder 2"/>
          <p:cNvSpPr>
            <a:spLocks noGrp="1"/>
          </p:cNvSpPr>
          <p:nvPr>
            <p:ph idx="1"/>
          </p:nvPr>
        </p:nvSpPr>
        <p:spPr>
          <a:xfrm>
            <a:off x="677334" y="1416677"/>
            <a:ext cx="8596668" cy="5228822"/>
          </a:xfrm>
        </p:spPr>
        <p:txBody>
          <a:bodyPr>
            <a:noAutofit/>
          </a:bodyPr>
          <a:lstStyle/>
          <a:p>
            <a:pPr marL="0" indent="0">
              <a:buNone/>
            </a:pPr>
            <a:r>
              <a:rPr lang="fa-IR" sz="2800" dirty="0" smtClean="0">
                <a:cs typeface="2  Nazanin" panose="00000400000000000000" pitchFamily="2" charset="-78"/>
              </a:rPr>
              <a:t>آم</a:t>
            </a:r>
            <a:r>
              <a:rPr lang="fa-IR" sz="2800" dirty="0" smtClean="0">
                <a:cs typeface="B Nazanin" panose="00000400000000000000" pitchFamily="2" charset="-78"/>
              </a:rPr>
              <a:t>وزش(آموزش نظری)یکی دیگر از منابع مهم باورها و تفکر استراتژیک مدیریتی است.آموزش شامل مواردی مانند آموزش ابتدایی و پیشرفته ،آموزش دانشگاهی،آموزش ضمن خدمت و برنامه های آموزشی مخصوص مدیران می باشد.</a:t>
            </a:r>
          </a:p>
          <a:p>
            <a:pPr marL="0" indent="0">
              <a:buNone/>
            </a:pPr>
            <a:r>
              <a:rPr lang="fa-IR" sz="2800" b="1" dirty="0" smtClean="0">
                <a:cs typeface="B Nazanin" panose="00000400000000000000" pitchFamily="2" charset="-78"/>
              </a:rPr>
              <a:t>محتوای آموزش:</a:t>
            </a:r>
            <a:r>
              <a:rPr lang="fa-IR" sz="2800" dirty="0" smtClean="0">
                <a:cs typeface="B Nazanin" panose="00000400000000000000" pitchFamily="2" charset="-78"/>
              </a:rPr>
              <a:t>آموزش شامل دو بخش است</a:t>
            </a:r>
          </a:p>
          <a:p>
            <a:pPr>
              <a:buClrTx/>
              <a:buFont typeface="+mj-lt"/>
              <a:buAutoNum type="arabicParenR"/>
            </a:pPr>
            <a:r>
              <a:rPr lang="fa-IR" sz="2800" dirty="0" smtClean="0">
                <a:cs typeface="B Nazanin" panose="00000400000000000000" pitchFamily="2" charset="-78"/>
              </a:rPr>
              <a:t>ارایه محتوای دانش:محتوای دانش شامل مقالات ،کتاب ها،تمارین،مسایل،آزمون ها هستند که از اهمیت زیادی برخوردار هستند</a:t>
            </a:r>
          </a:p>
          <a:p>
            <a:pPr>
              <a:buClrTx/>
              <a:buFont typeface="+mj-lt"/>
              <a:buAutoNum type="arabicParenR"/>
            </a:pPr>
            <a:r>
              <a:rPr lang="fa-IR" sz="2800" dirty="0" smtClean="0">
                <a:cs typeface="B Nazanin" panose="00000400000000000000" pitchFamily="2" charset="-78"/>
              </a:rPr>
              <a:t>ارایه فرآیندهای مرتبط با یادگیری:این فرآیندها شامل مهارت تفکر انتقادی هستند و توایایی ما را در پردازش اطلاعات جدیدو به دست آوردن باورها و ادراکات جدید تعیین می کنند.در نتیجه باعث توسعه تفکر استراتژیک می شوند</a:t>
            </a:r>
          </a:p>
          <a:p>
            <a:pPr marL="0" indent="0">
              <a:buClrTx/>
              <a:buNone/>
            </a:pPr>
            <a:endParaRPr lang="fa-IR" sz="2000" dirty="0" smtClean="0">
              <a:cs typeface="2  Nazanin" panose="00000400000000000000" pitchFamily="2" charset="-78"/>
            </a:endParaRPr>
          </a:p>
        </p:txBody>
      </p:sp>
    </p:spTree>
    <p:extLst>
      <p:ext uri="{BB962C8B-B14F-4D97-AF65-F5344CB8AC3E}">
        <p14:creationId xmlns:p14="http://schemas.microsoft.com/office/powerpoint/2010/main" val="2016876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3233"/>
            <a:ext cx="8596668" cy="652530"/>
          </a:xfrm>
        </p:spPr>
        <p:txBody>
          <a:bodyPr>
            <a:noAutofit/>
          </a:bodyPr>
          <a:lstStyle/>
          <a:p>
            <a:pPr algn="ctr"/>
            <a:r>
              <a:rPr lang="fa-IR" sz="4400" dirty="0" smtClean="0">
                <a:cs typeface="B Nazanin" panose="00000400000000000000" pitchFamily="2" charset="-78"/>
              </a:rPr>
              <a:t>چالش های آموزش</a:t>
            </a:r>
            <a:endParaRPr lang="fa-IR" sz="4400" dirty="0">
              <a:cs typeface="B Nazanin" panose="00000400000000000000" pitchFamily="2" charset="-78"/>
            </a:endParaRPr>
          </a:p>
        </p:txBody>
      </p:sp>
      <p:sp>
        <p:nvSpPr>
          <p:cNvPr id="3" name="Content Placeholder 2"/>
          <p:cNvSpPr>
            <a:spLocks noGrp="1"/>
          </p:cNvSpPr>
          <p:nvPr>
            <p:ph idx="1"/>
          </p:nvPr>
        </p:nvSpPr>
        <p:spPr>
          <a:xfrm>
            <a:off x="677334" y="1146220"/>
            <a:ext cx="8596668" cy="5473521"/>
          </a:xfrm>
        </p:spPr>
        <p:txBody>
          <a:bodyPr>
            <a:noAutofit/>
          </a:bodyPr>
          <a:lstStyle/>
          <a:p>
            <a:pPr marL="400050" indent="-400050">
              <a:buClrTx/>
              <a:buFont typeface="+mj-lt"/>
              <a:buAutoNum type="romanUcPeriod"/>
            </a:pPr>
            <a:r>
              <a:rPr lang="fa-IR" sz="2800" dirty="0" smtClean="0">
                <a:cs typeface="B Nazanin" panose="00000400000000000000" pitchFamily="2" charset="-78"/>
              </a:rPr>
              <a:t>اول اینکه از طریق آموزش یاد گرفته می شود ،باید از طریق فرآیند آزمون و خطا تقویت شود.تجربه از طریق «آموزش های عملی»در شرکت ها بسیار آموزنده و مفید است.آموزش های عملی باعث نزدیک تر شدن کارکنان با محیط عملی سازمان ها می شوند وفراتر از آموزش های نظری عمل می کنند.</a:t>
            </a:r>
          </a:p>
          <a:p>
            <a:pPr marL="400050" indent="-400050">
              <a:buClrTx/>
              <a:buFont typeface="+mj-lt"/>
              <a:buAutoNum type="romanUcPeriod"/>
            </a:pPr>
            <a:r>
              <a:rPr lang="fa-IR" sz="2800" dirty="0" smtClean="0">
                <a:cs typeface="B Nazanin" panose="00000400000000000000" pitchFamily="2" charset="-78"/>
              </a:rPr>
              <a:t>چالش دیگر آموزش ،مسیله «دانش ضمنی»است.دانش ضمنی دانشی است که از آنها چیزهای زیادی می دانیم،اما قادر به بیان آنها نیستیم. دانش ضمنی دارای ابهام زیادی است.آموزش های نظری و عملی به ندرت می توانند دانش ضمنی را منتقل کنند.دانش ضمنی ،غالبا در برنامه های آموزشی نادیده گرفته می شود.برنامه ریزان آموزشی باید اهمیت دانش ضمنی را درک کرده و تلاش کنند دانش ضمنی را در سازمان به دانش صریح تبدیل کرده و به همکاران سازمان منتقل کنند</a:t>
            </a:r>
            <a:r>
              <a:rPr lang="fa-IR" sz="2400" dirty="0" smtClean="0"/>
              <a:t>.</a:t>
            </a:r>
            <a:endParaRPr lang="fa-IR" sz="2400" dirty="0"/>
          </a:p>
        </p:txBody>
      </p:sp>
    </p:spTree>
    <p:extLst>
      <p:ext uri="{BB962C8B-B14F-4D97-AF65-F5344CB8AC3E}">
        <p14:creationId xmlns:p14="http://schemas.microsoft.com/office/powerpoint/2010/main" val="19857527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19955"/>
          </a:xfrm>
        </p:spPr>
        <p:txBody>
          <a:bodyPr>
            <a:normAutofit/>
          </a:bodyPr>
          <a:lstStyle/>
          <a:p>
            <a:pPr algn="ctr"/>
            <a:r>
              <a:rPr lang="fa-IR" sz="4400" dirty="0" smtClean="0">
                <a:cs typeface="B Nazanin" panose="00000400000000000000" pitchFamily="2" charset="-78"/>
              </a:rPr>
              <a:t>فرهنگ ها وارزش ها</a:t>
            </a:r>
            <a:endParaRPr lang="fa-IR" sz="4400" dirty="0">
              <a:cs typeface="B Nazanin" panose="00000400000000000000" pitchFamily="2" charset="-78"/>
            </a:endParaRPr>
          </a:p>
        </p:txBody>
      </p:sp>
      <p:sp>
        <p:nvSpPr>
          <p:cNvPr id="3" name="Content Placeholder 2"/>
          <p:cNvSpPr>
            <a:spLocks noGrp="1"/>
          </p:cNvSpPr>
          <p:nvPr>
            <p:ph idx="1"/>
          </p:nvPr>
        </p:nvSpPr>
        <p:spPr>
          <a:xfrm>
            <a:off x="677334" y="1661375"/>
            <a:ext cx="8596668" cy="4379987"/>
          </a:xfrm>
        </p:spPr>
        <p:txBody>
          <a:bodyPr>
            <a:normAutofit/>
          </a:bodyPr>
          <a:lstStyle/>
          <a:p>
            <a:pPr marL="0" indent="0">
              <a:buNone/>
            </a:pPr>
            <a:r>
              <a:rPr lang="fa-IR" sz="3200" dirty="0" smtClean="0">
                <a:cs typeface="B Nazanin" panose="00000400000000000000" pitchFamily="2" charset="-78"/>
              </a:rPr>
              <a:t>فرهنگ نیز یکی از منابع مهم الگوهای ذهنی مدیران است.فرهنگ را می توان چنین تعریف کرد:«شیوه ای که ما کارها را در یک مجموعه کاری انجام می دهیم.»</a:t>
            </a:r>
          </a:p>
          <a:p>
            <a:pPr marL="0" indent="0">
              <a:buNone/>
            </a:pPr>
            <a:r>
              <a:rPr lang="fa-IR" sz="3200" dirty="0" smtClean="0">
                <a:cs typeface="B Nazanin" panose="00000400000000000000" pitchFamily="2" charset="-78"/>
              </a:rPr>
              <a:t>بنابراین فرهنگ مجموعه ای از باورها و ادراکات ضمنی را در بر می گیرد.فرهنگ همچنین واژگان و اصطلاحاتی را شامل می شود که افراد تازه وارد به سازمان از طریق فرآیند اجتماعی شدن باید آنها را یاد بگیرند.بافت های محیطی و فرهنگی باعث شکل دادن به باورها و ادراکات ما می شوند.</a:t>
            </a:r>
            <a:endParaRPr lang="fa-IR" sz="3200" dirty="0">
              <a:cs typeface="B Nazanin" panose="00000400000000000000" pitchFamily="2" charset="-78"/>
            </a:endParaRPr>
          </a:p>
        </p:txBody>
      </p:sp>
    </p:spTree>
    <p:extLst>
      <p:ext uri="{BB962C8B-B14F-4D97-AF65-F5344CB8AC3E}">
        <p14:creationId xmlns:p14="http://schemas.microsoft.com/office/powerpoint/2010/main" val="30591741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5561"/>
          </a:xfrm>
        </p:spPr>
        <p:txBody>
          <a:bodyPr>
            <a:noAutofit/>
          </a:bodyPr>
          <a:lstStyle/>
          <a:p>
            <a:pPr algn="ctr"/>
            <a:r>
              <a:rPr lang="fa-IR" sz="4400" dirty="0" smtClean="0">
                <a:cs typeface="B Nazanin" panose="00000400000000000000" pitchFamily="2" charset="-78"/>
              </a:rPr>
              <a:t>تقلید</a:t>
            </a:r>
            <a:endParaRPr lang="fa-IR" sz="4400" dirty="0">
              <a:cs typeface="B Nazanin" panose="00000400000000000000" pitchFamily="2" charset="-78"/>
            </a:endParaRPr>
          </a:p>
        </p:txBody>
      </p:sp>
      <p:sp>
        <p:nvSpPr>
          <p:cNvPr id="3" name="Content Placeholder 2"/>
          <p:cNvSpPr>
            <a:spLocks noGrp="1"/>
          </p:cNvSpPr>
          <p:nvPr>
            <p:ph idx="1"/>
          </p:nvPr>
        </p:nvSpPr>
        <p:spPr>
          <a:xfrm>
            <a:off x="844760" y="1275009"/>
            <a:ext cx="8596668" cy="4676201"/>
          </a:xfrm>
        </p:spPr>
        <p:txBody>
          <a:bodyPr>
            <a:noAutofit/>
          </a:bodyPr>
          <a:lstStyle/>
          <a:p>
            <a:pPr marL="0" indent="0">
              <a:buNone/>
            </a:pPr>
            <a:r>
              <a:rPr lang="fa-IR" sz="2000" dirty="0" smtClean="0">
                <a:cs typeface="2  Nazanin" panose="00000400000000000000" pitchFamily="2" charset="-78"/>
              </a:rPr>
              <a:t> </a:t>
            </a:r>
            <a:r>
              <a:rPr lang="fa-IR" sz="2400" dirty="0" smtClean="0">
                <a:cs typeface="B Nazanin" panose="00000400000000000000" pitchFamily="2" charset="-78"/>
              </a:rPr>
              <a:t>تقلیدیکی دیگر از منابع الگوهای ذهنی است.بسیاری از نگرش ها ،باورها وادراکات ما از طریق مشاهده و پذیرش نگرش ها،باورها و ادراکات سایر افراد شکل می گیرد.</a:t>
            </a:r>
            <a:endParaRPr lang="fa-IR" sz="2400" dirty="0">
              <a:cs typeface="B Nazanin" panose="00000400000000000000" pitchFamily="2" charset="-78"/>
            </a:endParaRPr>
          </a:p>
          <a:p>
            <a:pPr marL="0" indent="0">
              <a:buNone/>
            </a:pPr>
            <a:r>
              <a:rPr lang="fa-IR" sz="2400" dirty="0" smtClean="0">
                <a:cs typeface="B Nazanin" panose="00000400000000000000" pitchFamily="2" charset="-78"/>
              </a:rPr>
              <a:t>مدیران شرکت ها استراتژی های رقبا را مشاهده می کنند و اگر به این نتیجه برسند که این استراتژی ها باعث افزایش عملکرد شرکت می شوند،از آنها تقلید می کنند.</a:t>
            </a:r>
          </a:p>
          <a:p>
            <a:pPr marL="0" indent="0">
              <a:buNone/>
            </a:pPr>
            <a:r>
              <a:rPr lang="fa-IR" sz="2400" dirty="0" smtClean="0">
                <a:cs typeface="B Nazanin" panose="00000400000000000000" pitchFamily="2" charset="-78"/>
              </a:rPr>
              <a:t>استراتژی هایی که بر مبنای تقلید قرار دارند،میزان تمایز آنها نسبت به استراتژی های نوآور کمتر است و احتمال کمی وجود داردکه بتوانندبرای شرکت مزیت رقابتی پایدار ایجاد کنند.</a:t>
            </a:r>
          </a:p>
          <a:p>
            <a:pPr marL="0" indent="0">
              <a:buNone/>
            </a:pPr>
            <a:r>
              <a:rPr lang="fa-IR" sz="2400" dirty="0" smtClean="0">
                <a:cs typeface="B Nazanin" panose="00000400000000000000" pitchFamily="2" charset="-78"/>
              </a:rPr>
              <a:t>به دو دلیل شرکت ها نمی توانند به سطح عملکردی شرکت های نو آور برسند:</a:t>
            </a:r>
          </a:p>
          <a:p>
            <a:pPr>
              <a:buClrTx/>
              <a:buFont typeface="+mj-lt"/>
              <a:buAutoNum type="alphaUcPeriod"/>
            </a:pPr>
            <a:r>
              <a:rPr lang="fa-IR" sz="2400" dirty="0" smtClean="0">
                <a:cs typeface="B Nazanin" panose="00000400000000000000" pitchFamily="2" charset="-78"/>
              </a:rPr>
              <a:t>شرکت های نو آور برای یک دوره بلند مدت از این استراتژی استفاده کرده است و بنابراین فرصتی برای اجرای مفیدتر آن را داشته است.</a:t>
            </a:r>
          </a:p>
          <a:p>
            <a:pPr>
              <a:buClrTx/>
              <a:buFont typeface="+mj-lt"/>
              <a:buAutoNum type="alphaUcPeriod"/>
            </a:pPr>
            <a:r>
              <a:rPr lang="fa-IR" sz="2400" dirty="0" smtClean="0">
                <a:cs typeface="B Nazanin" panose="00000400000000000000" pitchFamily="2" charset="-78"/>
              </a:rPr>
              <a:t>شرکت های نوآور فرصت کافی را برای یکپارچه سازی استراتژی خود با ساختار ،سیستم ها و فرهنگ خود داشته است</a:t>
            </a:r>
            <a:r>
              <a:rPr lang="fa-IR" sz="2000" dirty="0" smtClean="0">
                <a:cs typeface="2  Nazanin" panose="00000400000000000000" pitchFamily="2" charset="-78"/>
              </a:rPr>
              <a:t>.</a:t>
            </a:r>
            <a:endParaRPr lang="fa-IR" sz="2000" dirty="0">
              <a:cs typeface="2  Nazanin" panose="00000400000000000000" pitchFamily="2" charset="-78"/>
            </a:endParaRPr>
          </a:p>
        </p:txBody>
      </p:sp>
    </p:spTree>
    <p:extLst>
      <p:ext uri="{BB962C8B-B14F-4D97-AF65-F5344CB8AC3E}">
        <p14:creationId xmlns:p14="http://schemas.microsoft.com/office/powerpoint/2010/main" val="23814944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07076"/>
          </a:xfrm>
        </p:spPr>
        <p:txBody>
          <a:bodyPr>
            <a:noAutofit/>
          </a:bodyPr>
          <a:lstStyle/>
          <a:p>
            <a:pPr algn="ctr"/>
            <a:r>
              <a:rPr lang="fa-IR" sz="4800" dirty="0" smtClean="0">
                <a:cs typeface="B Nazanin" panose="00000400000000000000" pitchFamily="2" charset="-78"/>
              </a:rPr>
              <a:t>خلاقیت</a:t>
            </a:r>
            <a:endParaRPr lang="fa-IR" sz="4800" dirty="0">
              <a:cs typeface="B Nazanin" panose="00000400000000000000" pitchFamily="2" charset="-78"/>
            </a:endParaRPr>
          </a:p>
        </p:txBody>
      </p:sp>
      <p:sp>
        <p:nvSpPr>
          <p:cNvPr id="3" name="Content Placeholder 2"/>
          <p:cNvSpPr>
            <a:spLocks noGrp="1"/>
          </p:cNvSpPr>
          <p:nvPr>
            <p:ph idx="1"/>
          </p:nvPr>
        </p:nvSpPr>
        <p:spPr>
          <a:xfrm>
            <a:off x="677334" y="1287888"/>
            <a:ext cx="8596668" cy="4893971"/>
          </a:xfrm>
        </p:spPr>
        <p:txBody>
          <a:bodyPr>
            <a:noAutofit/>
          </a:bodyPr>
          <a:lstStyle/>
          <a:p>
            <a:pPr marL="0" indent="0">
              <a:buNone/>
            </a:pPr>
            <a:r>
              <a:rPr lang="fa-IR" sz="2800" dirty="0" smtClean="0">
                <a:cs typeface="B Nazanin" panose="00000400000000000000" pitchFamily="2" charset="-78"/>
              </a:rPr>
              <a:t>خلاقیت به معنای استفاده از توانایی های ذهنی و تبدیل آن به مفاهیم و ایده های جدید است.خلاقیت باید دو عامل را به همراه داشته باشد:جدید بودن واختصاصی بودن .بنابراین خلاقیت یکی دیگر از منابع الگوهای ذهنی است.</a:t>
            </a:r>
          </a:p>
          <a:p>
            <a:pPr marL="0" indent="0">
              <a:buNone/>
            </a:pPr>
            <a:r>
              <a:rPr lang="fa-IR" sz="2800" dirty="0" smtClean="0">
                <a:cs typeface="B Nazanin" panose="00000400000000000000" pitchFamily="2" charset="-78"/>
              </a:rPr>
              <a:t>یکی از اجزای اصلی تفکر استراتژیک ،خلاقیت استراتژیک است.بدون توجه به اینکه چه عواملی باعث ایجاد ایده های خلاقانه می شوند ،توانایی دیدن جهان به یک شیوه جدید،هدیه یا استعدادی است که برای موفقیت شرکت ها در دنیای امروزی بسیار حیاتی است،چرا که شرکت ها با توجه به تغییرات محیطی باید پاسخ های مناسبی را طراحی کنند</a:t>
            </a:r>
            <a:r>
              <a:rPr lang="fa-IR" sz="2800" dirty="0" smtClean="0">
                <a:cs typeface="2  Nazanin" panose="00000400000000000000" pitchFamily="2" charset="-78"/>
              </a:rPr>
              <a:t>.</a:t>
            </a:r>
            <a:endParaRPr lang="fa-IR" sz="2800" dirty="0">
              <a:cs typeface="2  Nazanin" panose="00000400000000000000" pitchFamily="2" charset="-78"/>
            </a:endParaRPr>
          </a:p>
        </p:txBody>
      </p:sp>
    </p:spTree>
    <p:extLst>
      <p:ext uri="{BB962C8B-B14F-4D97-AF65-F5344CB8AC3E}">
        <p14:creationId xmlns:p14="http://schemas.microsoft.com/office/powerpoint/2010/main" val="3016263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293</TotalTime>
  <Words>1007</Words>
  <Application>Microsoft Office PowerPoint</Application>
  <PresentationFormat>Custom</PresentationFormat>
  <Paragraphs>72</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Facet</vt:lpstr>
      <vt:lpstr>بنام خدا</vt:lpstr>
      <vt:lpstr>PowerPoint Presentation</vt:lpstr>
      <vt:lpstr>چارچوب اقتضایی تصمیم گیری</vt:lpstr>
      <vt:lpstr>توافق در مورد مسیله به توافق بین مدیران در مورد مسیله و فرصتی است که سازمان باید در مورد آن تصمیم گیری کند.میزان توافق ،می تواند بسیار زیاد تا بسیار کم باشد.اگر توافق بین مدیران زیاد باشد،میزان عدم اطمینان پایین خواهد بود.اگر میزان توافق بین مدیران پایین باشد،میزان عدم اطمینان ،زیاد خواهد بود.  سازمان ها می توانند از طریق تشکیل اعتلاف ها ،توافق بین مدیران را در مورد مسایل ،افزایش دهند.«توافق در مورد مسیله »،به خصوص،در مرحله ی تشخیص مسیله بسیار مهم است.  دانش فنی ،به درک و توافق در مورد چگونگی حل مسایل و دستیابی به هدف های سازمان ،گفته می شود.</vt:lpstr>
      <vt:lpstr>بر اساس ترکیب دو بعد توافق در مورد مسیله و دانش فنی در مورد راه حل های مسیله ،می توان یک چارچوب اقتضایی را برای تصمیم گیری ارایه کرد</vt:lpstr>
      <vt:lpstr>نقش الگوهای ذهنی در تصمیم گیری</vt:lpstr>
      <vt:lpstr>چهار نوع تصمیم مهم مدیران که تاثیر زیادی بر جایگاه بازار و منابع و قابلیت های سازمانی دارند:   تصمیماتی در مورد رقابت در صنعت و تعریف کسب وکار  تصمیماتی در مورد استراتژی کسب وکار  تصمیماتی در مورد استراتژی سطح شرکت وتنوع تصمیماتی در مورد ساختار سازمانی</vt:lpstr>
      <vt:lpstr>منابع الگوهای ذهنی مدیریتی</vt:lpstr>
      <vt:lpstr>تجربه ویادگیری مبتنی بر آزمون و خطا</vt:lpstr>
      <vt:lpstr>آموزش</vt:lpstr>
      <vt:lpstr>چالش های آموزش</vt:lpstr>
      <vt:lpstr>فرهنگ ها وارزش ها</vt:lpstr>
      <vt:lpstr>تقلید</vt:lpstr>
      <vt:lpstr>خلاقیت</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dc:title>
  <dc:creator>Computer.Ali</dc:creator>
  <cp:lastModifiedBy>Windows User</cp:lastModifiedBy>
  <cp:revision>28</cp:revision>
  <dcterms:created xsi:type="dcterms:W3CDTF">2016-11-16T17:06:15Z</dcterms:created>
  <dcterms:modified xsi:type="dcterms:W3CDTF">2020-05-23T03:55:22Z</dcterms:modified>
</cp:coreProperties>
</file>