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60" r:id="rId2"/>
    <p:sldId id="257" r:id="rId3"/>
    <p:sldId id="267" r:id="rId4"/>
    <p:sldId id="268" r:id="rId5"/>
    <p:sldId id="258" r:id="rId6"/>
    <p:sldId id="259" r:id="rId7"/>
    <p:sldId id="261" r:id="rId8"/>
    <p:sldId id="262" r:id="rId9"/>
    <p:sldId id="266" r:id="rId10"/>
    <p:sldId id="265" r:id="rId11"/>
    <p:sldId id="263" r:id="rId12"/>
    <p:sldId id="26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46E0"/>
    <a:srgbClr val="7E10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BBC300-E3CC-419F-9E44-4EFF34D0CCF3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04EEA9-0375-45CB-B2EC-51406E265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273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04EEA9-0375-45CB-B2EC-51406E2650F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3616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608A2-1D32-4B91-9DB0-2E54479208D7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CCC1-C21E-4C22-AB1D-930CDC00A7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Tm="7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608A2-1D32-4B91-9DB0-2E54479208D7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CCC1-C21E-4C22-AB1D-930CDC00A77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 spd="slow" advTm="7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608A2-1D32-4B91-9DB0-2E54479208D7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CCC1-C21E-4C22-AB1D-930CDC00A7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Tm="7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608A2-1D32-4B91-9DB0-2E54479208D7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CCC1-C21E-4C22-AB1D-930CDC00A77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 advTm="7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608A2-1D32-4B91-9DB0-2E54479208D7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CCC1-C21E-4C22-AB1D-930CDC00A7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Tm="7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608A2-1D32-4B91-9DB0-2E54479208D7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CCC1-C21E-4C22-AB1D-930CDC00A7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Tm="7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608A2-1D32-4B91-9DB0-2E54479208D7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CCC1-C21E-4C22-AB1D-930CDC00A7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Tm="7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608A2-1D32-4B91-9DB0-2E54479208D7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CCC1-C21E-4C22-AB1D-930CDC00A77C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 spd="slow" advTm="7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608A2-1D32-4B91-9DB0-2E54479208D7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CCC1-C21E-4C22-AB1D-930CDC00A77C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  <p:transition spd="slow" advTm="7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608A2-1D32-4B91-9DB0-2E54479208D7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CCC1-C21E-4C22-AB1D-930CDC00A7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Tm="7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608A2-1D32-4B91-9DB0-2E54479208D7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CCC1-C21E-4C22-AB1D-930CDC00A77C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 spd="slow" advTm="7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EE608A2-1D32-4B91-9DB0-2E54479208D7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E0FCCC1-C21E-4C22-AB1D-930CDC00A77C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7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672" y="980728"/>
            <a:ext cx="5544616" cy="1152128"/>
          </a:xfrm>
          <a:solidFill>
            <a:schemeClr val="bg1">
              <a:lumMod val="65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fa-IR" dirty="0">
                <a:solidFill>
                  <a:srgbClr val="0070C0"/>
                </a:solidFill>
                <a:ea typeface="Calibri"/>
                <a:cs typeface="B Moj" pitchFamily="2" charset="-78"/>
              </a:rPr>
              <a:t>فصل 7 روش تحقیق در مدیریت</a:t>
            </a:r>
            <a:r>
              <a:rPr lang="fa-IR" dirty="0">
                <a:solidFill>
                  <a:srgbClr val="0070C0"/>
                </a:solidFill>
                <a:ea typeface="Calibri"/>
                <a:cs typeface="B Nazanin"/>
              </a:rPr>
              <a:t> 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164288" y="332656"/>
            <a:ext cx="1575792" cy="5040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a-IR" sz="2400" b="1" i="1" dirty="0">
                <a:solidFill>
                  <a:srgbClr val="7030A0"/>
                </a:solidFill>
                <a:ea typeface="Calibri"/>
                <a:cs typeface="B Mitra" pitchFamily="2" charset="-78"/>
              </a:rPr>
              <a:t>بسمه تعالی</a:t>
            </a:r>
            <a:endParaRPr lang="en-US" sz="2400" b="1" i="1" dirty="0">
              <a:solidFill>
                <a:srgbClr val="7030A0"/>
              </a:solidFill>
              <a:ea typeface="Calibri"/>
              <a:cs typeface="B Mitra" pitchFamily="2" charset="-7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475656" y="2276872"/>
            <a:ext cx="5904656" cy="57606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a-IR" dirty="0">
                <a:solidFill>
                  <a:srgbClr val="C00000"/>
                </a:solidFill>
                <a:ea typeface="Calibri"/>
                <a:cs typeface="B Nikoo" pitchFamily="2" charset="-78"/>
              </a:rPr>
              <a:t>پروژه : انواع تحقیق از نظر ماهیت</a:t>
            </a:r>
            <a:endParaRPr lang="en-US" dirty="0">
              <a:solidFill>
                <a:srgbClr val="C00000"/>
              </a:solidFill>
              <a:cs typeface="B Nikoo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7722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raei.misa\Desktop\هشت بهشت 2\1386663523[1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08912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805264"/>
            <a:ext cx="8219256" cy="432048"/>
          </a:xfrm>
          <a:solidFill>
            <a:schemeClr val="bg1">
              <a:lumMod val="95000"/>
            </a:schemeClr>
          </a:solidFill>
        </p:spPr>
        <p:txBody>
          <a:bodyPr>
            <a:normAutofit lnSpcReduction="10000"/>
          </a:bodyPr>
          <a:lstStyle/>
          <a:p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467544" y="116632"/>
            <a:ext cx="8198598" cy="2818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rtl="1">
              <a:lnSpc>
                <a:spcPct val="115000"/>
              </a:lnSpc>
              <a:spcAft>
                <a:spcPts val="1000"/>
              </a:spcAft>
            </a:pPr>
            <a:endParaRPr lang="fa-IR" sz="2400" b="1" dirty="0" smtClean="0">
              <a:solidFill>
                <a:srgbClr val="C00000"/>
              </a:solidFill>
              <a:ea typeface="Calibri"/>
              <a:cs typeface="B Mitra" pitchFamily="2" charset="-78"/>
            </a:endParaRPr>
          </a:p>
          <a:p>
            <a:pPr lvl="0" algn="r" rtl="1">
              <a:lnSpc>
                <a:spcPct val="115000"/>
              </a:lnSpc>
              <a:spcAft>
                <a:spcPts val="1000"/>
              </a:spcAft>
            </a:pPr>
            <a:r>
              <a:rPr lang="fa-IR" sz="2400" b="1" dirty="0" smtClean="0">
                <a:solidFill>
                  <a:srgbClr val="C00000"/>
                </a:solidFill>
                <a:ea typeface="Calibri"/>
                <a:cs typeface="B Mitra" pitchFamily="2" charset="-78"/>
              </a:rPr>
              <a:t>مقدمـه</a:t>
            </a:r>
            <a:r>
              <a:rPr lang="en-US" b="1" dirty="0">
                <a:solidFill>
                  <a:prstClr val="black"/>
                </a:solidFill>
                <a:ea typeface="Calibri"/>
                <a:cs typeface="B Mitra" pitchFamily="2" charset="-78"/>
              </a:rPr>
              <a:t/>
            </a:r>
            <a:br>
              <a:rPr lang="en-US" b="1" dirty="0">
                <a:solidFill>
                  <a:prstClr val="black"/>
                </a:solidFill>
                <a:ea typeface="Calibri"/>
                <a:cs typeface="B Mitra" pitchFamily="2" charset="-78"/>
              </a:rPr>
            </a:br>
            <a:r>
              <a:rPr lang="fa-IR" sz="2000" b="1" dirty="0">
                <a:solidFill>
                  <a:srgbClr val="E846E0"/>
                </a:solidFill>
                <a:ea typeface="Calibri"/>
                <a:cs typeface="B Mitra" pitchFamily="2" charset="-78"/>
              </a:rPr>
              <a:t>طبقه بندی انواع تحقیق از نظر ماهیت و </a:t>
            </a:r>
            <a:r>
              <a:rPr lang="fa-IR" sz="2000" b="1" dirty="0" smtClean="0">
                <a:solidFill>
                  <a:srgbClr val="E846E0"/>
                </a:solidFill>
                <a:ea typeface="Calibri"/>
                <a:cs typeface="B Mitra" pitchFamily="2" charset="-78"/>
              </a:rPr>
              <a:t>چگونگی : </a:t>
            </a:r>
            <a:r>
              <a:rPr lang="en-US" sz="2000" b="1" dirty="0">
                <a:solidFill>
                  <a:prstClr val="black"/>
                </a:solidFill>
                <a:ea typeface="Calibri"/>
                <a:cs typeface="B Mitra" pitchFamily="2" charset="-78"/>
              </a:rPr>
              <a:t/>
            </a:r>
            <a:br>
              <a:rPr lang="en-US" sz="2000" b="1" dirty="0">
                <a:solidFill>
                  <a:prstClr val="black"/>
                </a:solidFill>
                <a:ea typeface="Calibri"/>
                <a:cs typeface="B Mitra" pitchFamily="2" charset="-78"/>
              </a:rPr>
            </a:br>
            <a:r>
              <a:rPr lang="en-US" sz="2000" b="1" dirty="0">
                <a:solidFill>
                  <a:prstClr val="black"/>
                </a:solidFill>
                <a:ea typeface="Calibri"/>
                <a:cs typeface="B Mitra" pitchFamily="2" charset="-78"/>
              </a:rPr>
              <a:t/>
            </a:r>
            <a:br>
              <a:rPr lang="en-US" sz="2000" b="1" dirty="0">
                <a:solidFill>
                  <a:prstClr val="black"/>
                </a:solidFill>
                <a:ea typeface="Calibri"/>
                <a:cs typeface="B Mitra" pitchFamily="2" charset="-78"/>
              </a:rPr>
            </a:br>
            <a:r>
              <a:rPr lang="en-US" sz="2000" b="1" dirty="0">
                <a:solidFill>
                  <a:prstClr val="black"/>
                </a:solidFill>
                <a:ea typeface="Calibri"/>
                <a:cs typeface="B Mitra" pitchFamily="2" charset="-78"/>
              </a:rPr>
              <a:t/>
            </a:r>
            <a:br>
              <a:rPr lang="en-US" sz="2000" b="1" dirty="0">
                <a:solidFill>
                  <a:prstClr val="black"/>
                </a:solidFill>
                <a:ea typeface="Calibri"/>
                <a:cs typeface="B Mitra" pitchFamily="2" charset="-78"/>
              </a:rPr>
            </a:br>
            <a:r>
              <a:rPr lang="en-US" sz="2000" b="1" dirty="0">
                <a:solidFill>
                  <a:prstClr val="black"/>
                </a:solidFill>
                <a:ea typeface="Calibri"/>
                <a:cs typeface="B Mitra" pitchFamily="2" charset="-78"/>
              </a:rPr>
              <a:t/>
            </a:r>
            <a:br>
              <a:rPr lang="en-US" sz="2000" b="1" dirty="0">
                <a:solidFill>
                  <a:prstClr val="black"/>
                </a:solidFill>
                <a:ea typeface="Calibri"/>
                <a:cs typeface="B Mitra" pitchFamily="2" charset="-78"/>
              </a:rPr>
            </a:br>
            <a:endParaRPr lang="en-US" sz="2000" b="1" dirty="0">
              <a:solidFill>
                <a:prstClr val="black"/>
              </a:solidFill>
              <a:cs typeface="B Mitra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51520" y="1988840"/>
            <a:ext cx="8568952" cy="3281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15000"/>
              </a:lnSpc>
              <a:spcAft>
                <a:spcPts val="1000"/>
              </a:spcAft>
            </a:pPr>
            <a:endParaRPr lang="fa-IR" sz="2400" b="1" dirty="0" smtClean="0">
              <a:solidFill>
                <a:srgbClr val="C00000"/>
              </a:solidFill>
              <a:ea typeface="Calibri"/>
              <a:cs typeface="B Nazanin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endParaRPr lang="fa-IR" sz="2400" b="1" dirty="0">
              <a:solidFill>
                <a:srgbClr val="C00000"/>
              </a:solidFill>
              <a:ea typeface="Calibri"/>
              <a:cs typeface="B Nazanin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endParaRPr lang="fa-IR" sz="2400" b="1" dirty="0" smtClean="0">
              <a:solidFill>
                <a:srgbClr val="C00000"/>
              </a:solidFill>
              <a:ea typeface="Calibri"/>
              <a:cs typeface="B Nazanin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endParaRPr lang="fa-IR" sz="2400" b="1" dirty="0" smtClean="0">
              <a:solidFill>
                <a:srgbClr val="C00000"/>
              </a:solidFill>
              <a:ea typeface="Calibri"/>
              <a:cs typeface="B Nazanin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endParaRPr lang="fa-IR" sz="2400" b="1" dirty="0">
              <a:solidFill>
                <a:srgbClr val="C00000"/>
              </a:solidFill>
              <a:ea typeface="Calibri"/>
              <a:cs typeface="B Nazanin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endParaRPr lang="fa-IR" sz="2400" b="1" dirty="0" smtClean="0">
              <a:solidFill>
                <a:srgbClr val="C00000"/>
              </a:solidFill>
              <a:ea typeface="Calibri"/>
              <a:cs typeface="B Nazanin"/>
            </a:endParaRPr>
          </a:p>
        </p:txBody>
      </p:sp>
      <p:sp>
        <p:nvSpPr>
          <p:cNvPr id="2" name="Bevel 1"/>
          <p:cNvSpPr/>
          <p:nvPr/>
        </p:nvSpPr>
        <p:spPr>
          <a:xfrm>
            <a:off x="2915816" y="3212976"/>
            <a:ext cx="3600400" cy="576064"/>
          </a:xfrm>
          <a:prstGeom prst="bevel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>
                <a:solidFill>
                  <a:prstClr val="black"/>
                </a:solidFill>
                <a:ea typeface="Calibri"/>
                <a:cs typeface="B Mitra" pitchFamily="2" charset="-78"/>
              </a:rPr>
              <a:t>پی بردن به وجود رابطه میان متغیرها</a:t>
            </a:r>
            <a:endParaRPr lang="en-US" dirty="0"/>
          </a:p>
        </p:txBody>
      </p:sp>
      <p:sp>
        <p:nvSpPr>
          <p:cNvPr id="9" name="Bevel 8"/>
          <p:cNvSpPr/>
          <p:nvPr/>
        </p:nvSpPr>
        <p:spPr>
          <a:xfrm>
            <a:off x="5757292" y="2204864"/>
            <a:ext cx="2919164" cy="576064"/>
          </a:xfrm>
          <a:prstGeom prst="bevel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>
                <a:solidFill>
                  <a:prstClr val="black"/>
                </a:solidFill>
                <a:ea typeface="Calibri"/>
                <a:cs typeface="B Mitra" pitchFamily="2" charset="-78"/>
              </a:rPr>
              <a:t>با هدف توصیف شرایط موجود</a:t>
            </a:r>
            <a:endParaRPr lang="en-US" dirty="0"/>
          </a:p>
        </p:txBody>
      </p:sp>
      <p:sp>
        <p:nvSpPr>
          <p:cNvPr id="11" name="Bevel 10"/>
          <p:cNvSpPr/>
          <p:nvPr/>
        </p:nvSpPr>
        <p:spPr>
          <a:xfrm>
            <a:off x="611560" y="4221088"/>
            <a:ext cx="4248472" cy="576064"/>
          </a:xfrm>
          <a:prstGeom prst="bevel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>
                <a:solidFill>
                  <a:prstClr val="black"/>
                </a:solidFill>
                <a:ea typeface="Calibri"/>
                <a:cs typeface="B Mitra" pitchFamily="2" charset="-78"/>
              </a:rPr>
              <a:t>تبیین رابطه علی (علت و معلولی) میان متغیرها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4963675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3529" y="2675467"/>
            <a:ext cx="8280920" cy="3450696"/>
          </a:xfrm>
        </p:spPr>
        <p:txBody>
          <a:bodyPr>
            <a:normAutofit/>
          </a:bodyPr>
          <a:lstStyle/>
          <a:p>
            <a:pPr marL="0" lvl="0" indent="0" algn="just"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None/>
            </a:pPr>
            <a:endParaRPr lang="en-US" sz="1900" b="1" dirty="0">
              <a:solidFill>
                <a:prstClr val="black"/>
              </a:solidFill>
              <a:ea typeface="Calibri"/>
              <a:cs typeface="Arial"/>
            </a:endParaRPr>
          </a:p>
          <a:p>
            <a:pPr marL="0" lvl="0" indent="0" algn="just"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None/>
            </a:pPr>
            <a:endParaRPr lang="fa-IR" sz="1900" b="1" dirty="0" smtClean="0">
              <a:solidFill>
                <a:prstClr val="black"/>
              </a:solidFill>
              <a:ea typeface="Calibri"/>
              <a:cs typeface="B Nazanin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xplosion 1 3"/>
          <p:cNvSpPr/>
          <p:nvPr/>
        </p:nvSpPr>
        <p:spPr>
          <a:xfrm>
            <a:off x="3059832" y="188640"/>
            <a:ext cx="3024336" cy="1404156"/>
          </a:xfrm>
          <a:prstGeom prst="irregularSeal1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 rtl="1">
              <a:lnSpc>
                <a:spcPct val="115000"/>
              </a:lnSpc>
              <a:spcAft>
                <a:spcPts val="1000"/>
              </a:spcAft>
            </a:pPr>
            <a:r>
              <a:rPr lang="fa-IR" sz="2400" b="1" dirty="0">
                <a:solidFill>
                  <a:srgbClr val="C00000"/>
                </a:solidFill>
                <a:ea typeface="Calibri"/>
                <a:cs typeface="B Nazanin"/>
              </a:rPr>
              <a:t>انواع تحقیق :</a:t>
            </a:r>
            <a:endParaRPr lang="en-US" sz="2400" b="1" dirty="0">
              <a:solidFill>
                <a:srgbClr val="C00000"/>
              </a:solidFill>
              <a:ea typeface="Calibri"/>
              <a:cs typeface="Arial"/>
            </a:endParaRPr>
          </a:p>
        </p:txBody>
      </p:sp>
      <p:sp>
        <p:nvSpPr>
          <p:cNvPr id="8" name="Bevel 7"/>
          <p:cNvSpPr/>
          <p:nvPr/>
        </p:nvSpPr>
        <p:spPr>
          <a:xfrm>
            <a:off x="3096404" y="1628800"/>
            <a:ext cx="2952328" cy="504056"/>
          </a:xfrm>
          <a:prstGeom prst="bevel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fa-IR" sz="1900" b="1" dirty="0">
                <a:solidFill>
                  <a:schemeClr val="accent3">
                    <a:lumMod val="50000"/>
                  </a:schemeClr>
                </a:solidFill>
                <a:ea typeface="Calibri"/>
                <a:cs typeface="B Nazanin"/>
              </a:rPr>
              <a:t>تحقیق توصیفی </a:t>
            </a:r>
            <a:r>
              <a:rPr lang="en-US" sz="1900" b="1" dirty="0">
                <a:solidFill>
                  <a:schemeClr val="accent3">
                    <a:lumMod val="50000"/>
                  </a:schemeClr>
                </a:solidFill>
                <a:ea typeface="Calibri"/>
                <a:cs typeface="B Nazanin"/>
              </a:rPr>
              <a:t>(</a:t>
            </a:r>
            <a:r>
              <a:rPr lang="en-US" sz="1900" b="1" dirty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  <a:ea typeface="Calibri"/>
                <a:cs typeface="Angsana New" pitchFamily="18" charset="-34"/>
              </a:rPr>
              <a:t>Descriptive</a:t>
            </a:r>
            <a:r>
              <a:rPr lang="en-US" sz="1900" b="1" dirty="0">
                <a:solidFill>
                  <a:schemeClr val="accent3">
                    <a:lumMod val="50000"/>
                  </a:schemeClr>
                </a:solidFill>
                <a:ea typeface="Calibri"/>
                <a:cs typeface="B Nazanin"/>
              </a:rPr>
              <a:t>)</a:t>
            </a:r>
            <a:r>
              <a:rPr lang="en-US" sz="1900" b="1" dirty="0">
                <a:solidFill>
                  <a:schemeClr val="accent3">
                    <a:lumMod val="50000"/>
                  </a:schemeClr>
                </a:solidFill>
                <a:latin typeface="B Nazanin"/>
                <a:ea typeface="Calibri"/>
                <a:cs typeface="Arial"/>
              </a:rPr>
              <a:t> </a:t>
            </a:r>
            <a:endParaRPr lang="en-US" sz="1900" b="1" dirty="0">
              <a:solidFill>
                <a:schemeClr val="accent3">
                  <a:lumMod val="50000"/>
                </a:schemeClr>
              </a:solidFill>
              <a:ea typeface="Calibri"/>
              <a:cs typeface="Arial"/>
            </a:endParaRPr>
          </a:p>
        </p:txBody>
      </p:sp>
      <p:sp>
        <p:nvSpPr>
          <p:cNvPr id="9" name="Bevel 8"/>
          <p:cNvSpPr/>
          <p:nvPr/>
        </p:nvSpPr>
        <p:spPr>
          <a:xfrm>
            <a:off x="2915816" y="2996952"/>
            <a:ext cx="3528392" cy="504056"/>
          </a:xfrm>
          <a:prstGeom prst="bevel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>
              <a:lnSpc>
                <a:spcPct val="115000"/>
              </a:lnSpc>
              <a:spcAft>
                <a:spcPts val="1000"/>
              </a:spcAft>
            </a:pPr>
            <a:r>
              <a:rPr lang="fa-IR" b="1" dirty="0">
                <a:solidFill>
                  <a:prstClr val="black"/>
                </a:solidFill>
                <a:ea typeface="Calibri"/>
                <a:cs typeface="B Nazanin"/>
              </a:rPr>
              <a:t>توصیف جزء به جزء یک موقعیت یا </a:t>
            </a:r>
            <a:r>
              <a:rPr lang="fa-IR" b="1" dirty="0" smtClean="0">
                <a:solidFill>
                  <a:prstClr val="black"/>
                </a:solidFill>
                <a:ea typeface="Calibri"/>
                <a:cs typeface="B Nazanin"/>
              </a:rPr>
              <a:t>شرایط</a:t>
            </a:r>
            <a:endParaRPr lang="en-US" sz="1900" b="1" dirty="0">
              <a:solidFill>
                <a:prstClr val="black"/>
              </a:solidFill>
              <a:ea typeface="Calibri"/>
              <a:cs typeface="Arial"/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3923928" y="2132856"/>
            <a:ext cx="1368152" cy="864096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هدف</a:t>
            </a:r>
            <a:endParaRPr lang="en-US" b="1" dirty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3707904" y="3501008"/>
            <a:ext cx="2048036" cy="864096"/>
          </a:xfrm>
          <a:prstGeom prst="downArrow">
            <a:avLst>
              <a:gd name="adj1" fmla="val 50000"/>
              <a:gd name="adj2" fmla="val 44709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پاسخگویی به</a:t>
            </a:r>
            <a:endParaRPr lang="en-US" b="1" dirty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13" name="Bevel 12"/>
          <p:cNvSpPr/>
          <p:nvPr/>
        </p:nvSpPr>
        <p:spPr>
          <a:xfrm>
            <a:off x="2807804" y="4365104"/>
            <a:ext cx="3708226" cy="504056"/>
          </a:xfrm>
          <a:prstGeom prst="bevel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>
              <a:lnSpc>
                <a:spcPct val="115000"/>
              </a:lnSpc>
              <a:spcAft>
                <a:spcPts val="1000"/>
              </a:spcAft>
            </a:pPr>
            <a:r>
              <a:rPr lang="fa-IR" b="1" dirty="0">
                <a:solidFill>
                  <a:prstClr val="black"/>
                </a:solidFill>
                <a:ea typeface="Calibri"/>
                <a:cs typeface="B Nazanin"/>
              </a:rPr>
              <a:t>چقدر ؟ چه کسی؟ چه اتفاقی دارد می افتد؟</a:t>
            </a:r>
            <a:endParaRPr lang="en-US" sz="1900" b="1" dirty="0">
              <a:solidFill>
                <a:prstClr val="black"/>
              </a:solidFill>
              <a:ea typeface="Calibri"/>
              <a:cs typeface="Arial"/>
            </a:endParaRPr>
          </a:p>
        </p:txBody>
      </p:sp>
      <p:sp>
        <p:nvSpPr>
          <p:cNvPr id="15" name="Bevel 14"/>
          <p:cNvSpPr/>
          <p:nvPr/>
        </p:nvSpPr>
        <p:spPr>
          <a:xfrm>
            <a:off x="1547664" y="5733256"/>
            <a:ext cx="6192688" cy="936104"/>
          </a:xfrm>
          <a:prstGeom prst="bevel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1">
              <a:lnSpc>
                <a:spcPct val="115000"/>
              </a:lnSpc>
              <a:spcAft>
                <a:spcPts val="1000"/>
              </a:spcAft>
            </a:pPr>
            <a:r>
              <a:rPr lang="fa-IR" sz="1900" b="1" dirty="0">
                <a:solidFill>
                  <a:prstClr val="black"/>
                </a:solidFill>
                <a:ea typeface="Calibri"/>
                <a:cs typeface="B Nazanin"/>
              </a:rPr>
              <a:t>توجه </a:t>
            </a:r>
            <a:r>
              <a:rPr lang="fa-IR" sz="1900" b="1" dirty="0" smtClean="0">
                <a:solidFill>
                  <a:prstClr val="black"/>
                </a:solidFill>
                <a:ea typeface="Calibri"/>
                <a:cs typeface="B Nazanin"/>
              </a:rPr>
              <a:t>به </a:t>
            </a:r>
            <a:r>
              <a:rPr lang="fa-IR" sz="1900" b="1" dirty="0">
                <a:solidFill>
                  <a:prstClr val="black"/>
                </a:solidFill>
                <a:ea typeface="Calibri"/>
                <a:cs typeface="B Nazanin"/>
              </a:rPr>
              <a:t>شرایط , روابط موجود , عقیده های متداول , فرآیندهای جاری </a:t>
            </a:r>
            <a:r>
              <a:rPr lang="fa-IR" sz="1900" b="1" dirty="0" smtClean="0">
                <a:solidFill>
                  <a:prstClr val="black"/>
                </a:solidFill>
                <a:ea typeface="Calibri"/>
                <a:cs typeface="B Nazanin"/>
              </a:rPr>
              <a:t>,</a:t>
            </a:r>
          </a:p>
          <a:p>
            <a:pPr lvl="0" algn="ctr" rtl="1">
              <a:lnSpc>
                <a:spcPct val="115000"/>
              </a:lnSpc>
              <a:spcAft>
                <a:spcPts val="1000"/>
              </a:spcAft>
            </a:pPr>
            <a:r>
              <a:rPr lang="fa-IR" sz="1900" b="1" dirty="0" smtClean="0">
                <a:solidFill>
                  <a:prstClr val="black"/>
                </a:solidFill>
                <a:ea typeface="Calibri"/>
                <a:cs typeface="B Nazanin"/>
              </a:rPr>
              <a:t> </a:t>
            </a:r>
            <a:r>
              <a:rPr lang="fa-IR" sz="1900" b="1" dirty="0">
                <a:solidFill>
                  <a:prstClr val="black"/>
                </a:solidFill>
                <a:ea typeface="Calibri"/>
                <a:cs typeface="B Nazanin"/>
              </a:rPr>
              <a:t>آثار مشهود یا روندهای در حال </a:t>
            </a:r>
            <a:r>
              <a:rPr lang="fa-IR" sz="1900" b="1" dirty="0" smtClean="0">
                <a:solidFill>
                  <a:prstClr val="black"/>
                </a:solidFill>
                <a:ea typeface="Calibri"/>
                <a:cs typeface="B Nazanin"/>
              </a:rPr>
              <a:t>گسترش</a:t>
            </a:r>
            <a:endParaRPr lang="en-US" sz="1700" b="1" dirty="0">
              <a:solidFill>
                <a:prstClr val="black"/>
              </a:solidFill>
              <a:ea typeface="Calibri"/>
              <a:cs typeface="Arial"/>
            </a:endParaRPr>
          </a:p>
        </p:txBody>
      </p:sp>
      <p:sp>
        <p:nvSpPr>
          <p:cNvPr id="16" name="Bevel 15"/>
          <p:cNvSpPr/>
          <p:nvPr/>
        </p:nvSpPr>
        <p:spPr>
          <a:xfrm>
            <a:off x="2771800" y="5085184"/>
            <a:ext cx="3744416" cy="504056"/>
          </a:xfrm>
          <a:prstGeom prst="bevel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>
              <a:lnSpc>
                <a:spcPct val="115000"/>
              </a:lnSpc>
              <a:spcAft>
                <a:spcPts val="1000"/>
              </a:spcAft>
            </a:pPr>
            <a:r>
              <a:rPr lang="fa-IR" sz="1900" b="1" dirty="0">
                <a:solidFill>
                  <a:prstClr val="black"/>
                </a:solidFill>
                <a:ea typeface="Calibri"/>
                <a:cs typeface="B Nazanin"/>
              </a:rPr>
              <a:t>آنچه را که هست توصیف و تفسیر می کند</a:t>
            </a:r>
            <a:endParaRPr lang="en-US" sz="1900" b="1" dirty="0">
              <a:solidFill>
                <a:prstClr val="black"/>
              </a:solidFill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1706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000">
        <p:blinds dir="vert"/>
      </p:transition>
    </mc:Choice>
    <mc:Fallback xmlns="">
      <p:transition spd="slow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35896" y="548680"/>
            <a:ext cx="1656184" cy="1080120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800" b="1" dirty="0" smtClean="0">
                <a:solidFill>
                  <a:srgbClr val="FF0000"/>
                </a:solidFill>
                <a:cs typeface="B Titr" pitchFamily="2" charset="-78"/>
              </a:rPr>
              <a:t>تحقیق توصیفی شامل</a:t>
            </a:r>
            <a:endParaRPr lang="en-US" sz="1800" b="1" dirty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5" name="Bevel 4"/>
          <p:cNvSpPr/>
          <p:nvPr/>
        </p:nvSpPr>
        <p:spPr>
          <a:xfrm>
            <a:off x="683568" y="1700808"/>
            <a:ext cx="7776864" cy="504056"/>
          </a:xfrm>
          <a:prstGeom prst="bevel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>
              <a:lnSpc>
                <a:spcPct val="115000"/>
              </a:lnSpc>
              <a:spcAft>
                <a:spcPts val="1000"/>
              </a:spcAft>
            </a:pPr>
            <a:r>
              <a:rPr lang="fa-IR" sz="1700" b="1" dirty="0">
                <a:solidFill>
                  <a:prstClr val="black"/>
                </a:solidFill>
                <a:ea typeface="Calibri"/>
                <a:cs typeface="B Nazanin"/>
              </a:rPr>
              <a:t>گردآوری اطلاعات برای آزمون فرضیه یا پاسخ به سوالهای مربوط به وضعیت فعلی موضوع مورد </a:t>
            </a:r>
            <a:r>
              <a:rPr lang="fa-IR" sz="1700" b="1" dirty="0" smtClean="0">
                <a:solidFill>
                  <a:prstClr val="black"/>
                </a:solidFill>
                <a:ea typeface="Calibri"/>
                <a:cs typeface="B Nazanin"/>
              </a:rPr>
              <a:t>مطالعه</a:t>
            </a:r>
            <a:endParaRPr lang="en-US" sz="1700" b="1" dirty="0">
              <a:solidFill>
                <a:prstClr val="black"/>
              </a:solidFill>
              <a:ea typeface="Calibri"/>
              <a:cs typeface="Arial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prstGeom prst="bevel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None/>
            </a:pPr>
            <a:r>
              <a:rPr lang="fa-IR" sz="1900" b="1" dirty="0" smtClean="0">
                <a:solidFill>
                  <a:prstClr val="black"/>
                </a:solidFill>
                <a:ea typeface="Calibri"/>
                <a:cs typeface="B Nazanin"/>
              </a:rPr>
              <a:t> ** تمرکز </a:t>
            </a:r>
            <a:r>
              <a:rPr lang="fa-IR" sz="1900" b="1" dirty="0">
                <a:solidFill>
                  <a:prstClr val="black"/>
                </a:solidFill>
                <a:ea typeface="Calibri"/>
                <a:cs typeface="B Nazanin"/>
              </a:rPr>
              <a:t>اصلی بر زمان حال است </a:t>
            </a:r>
            <a:r>
              <a:rPr lang="fa-IR" sz="1900" b="1" dirty="0" smtClean="0">
                <a:solidFill>
                  <a:prstClr val="black"/>
                </a:solidFill>
                <a:ea typeface="Calibri"/>
                <a:cs typeface="B Nazanin"/>
              </a:rPr>
              <a:t>** </a:t>
            </a:r>
            <a:endParaRPr lang="en-US" sz="1900" b="1" dirty="0">
              <a:solidFill>
                <a:prstClr val="black"/>
              </a:solidFill>
              <a:ea typeface="Calibri"/>
              <a:cs typeface="Arial"/>
            </a:endParaRPr>
          </a:p>
          <a:p>
            <a:pPr marL="0" lvl="0" indent="0" algn="ctr"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None/>
            </a:pPr>
            <a:r>
              <a:rPr lang="fa-IR" sz="1900" b="1" dirty="0" smtClean="0">
                <a:solidFill>
                  <a:prstClr val="black"/>
                </a:solidFill>
                <a:ea typeface="Calibri"/>
                <a:cs typeface="B Nazanin"/>
              </a:rPr>
              <a:t>گاهی </a:t>
            </a:r>
            <a:r>
              <a:rPr lang="fa-IR" sz="1900" b="1" dirty="0">
                <a:solidFill>
                  <a:prstClr val="black"/>
                </a:solidFill>
                <a:ea typeface="Calibri"/>
                <a:cs typeface="B Nazanin"/>
              </a:rPr>
              <a:t>رویدادها و آثار گذشته مربوط به شرایط موجود </a:t>
            </a:r>
            <a:r>
              <a:rPr lang="fa-IR" sz="1900" b="1" dirty="0" smtClean="0">
                <a:solidFill>
                  <a:prstClr val="black"/>
                </a:solidFill>
                <a:ea typeface="Calibri"/>
                <a:cs typeface="B Nazanin"/>
              </a:rPr>
              <a:t>بررسی می شوند</a:t>
            </a:r>
            <a:endParaRPr lang="en-US" sz="1900" b="1" dirty="0">
              <a:solidFill>
                <a:prstClr val="black"/>
              </a:solidFill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612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araei.misa\Desktop\هشت بهشت 2\1392947108_7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80920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1880" y="5949280"/>
            <a:ext cx="1872208" cy="432048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91264" cy="2376264"/>
          </a:xfrm>
          <a:solidFill>
            <a:schemeClr val="accent1">
              <a:lumMod val="50000"/>
            </a:schemeClr>
          </a:solidFill>
        </p:spPr>
        <p:txBody>
          <a:bodyPr>
            <a:noAutofit/>
          </a:bodyPr>
          <a:lstStyle/>
          <a:p>
            <a:pPr rtl="1">
              <a:lnSpc>
                <a:spcPct val="115000"/>
              </a:lnSpc>
              <a:spcAft>
                <a:spcPts val="1000"/>
              </a:spcAft>
            </a:pPr>
            <a:r>
              <a:rPr lang="fa-IR" sz="1900" b="1" dirty="0" smtClean="0">
                <a:solidFill>
                  <a:schemeClr val="bg1"/>
                </a:solidFill>
                <a:ea typeface="Calibri"/>
                <a:cs typeface="B Mitra" pitchFamily="2" charset="-78"/>
              </a:rPr>
              <a:t/>
            </a:r>
            <a:br>
              <a:rPr lang="fa-IR" sz="1900" b="1" dirty="0" smtClean="0">
                <a:solidFill>
                  <a:schemeClr val="bg1"/>
                </a:solidFill>
                <a:ea typeface="Calibri"/>
                <a:cs typeface="B Mitra" pitchFamily="2" charset="-78"/>
              </a:rPr>
            </a:br>
            <a:r>
              <a:rPr lang="fa-IR" sz="1900" b="1" dirty="0" smtClean="0">
                <a:solidFill>
                  <a:schemeClr val="bg1"/>
                </a:solidFill>
                <a:ea typeface="Calibri"/>
                <a:cs typeface="B Mitra" pitchFamily="2" charset="-78"/>
              </a:rPr>
              <a:t>یک </a:t>
            </a:r>
            <a:r>
              <a:rPr lang="fa-IR" sz="1900" b="1" dirty="0">
                <a:solidFill>
                  <a:schemeClr val="bg1"/>
                </a:solidFill>
                <a:ea typeface="Calibri"/>
                <a:cs typeface="B Mitra" pitchFamily="2" charset="-78"/>
              </a:rPr>
              <a:t>مطالعه توصیفی چگونگی وضع موجود را تعیین و گزارش می کند که شامل ارزیابی نگرش ها یا عقیده ها نسبت به افراد , سازمانها , رویدادها یا رویه ها می شود . </a:t>
            </a:r>
            <a:r>
              <a:rPr lang="fa-IR" sz="1900" b="1" dirty="0" smtClean="0">
                <a:solidFill>
                  <a:schemeClr val="bg1"/>
                </a:solidFill>
                <a:ea typeface="Calibri"/>
                <a:cs typeface="B Mitra" pitchFamily="2" charset="-78"/>
              </a:rPr>
              <a:t/>
            </a:r>
            <a:br>
              <a:rPr lang="fa-IR" sz="1900" b="1" dirty="0" smtClean="0">
                <a:solidFill>
                  <a:schemeClr val="bg1"/>
                </a:solidFill>
                <a:ea typeface="Calibri"/>
                <a:cs typeface="B Mitra" pitchFamily="2" charset="-78"/>
              </a:rPr>
            </a:br>
            <a:r>
              <a:rPr lang="fa-IR" sz="1900" b="1" dirty="0" smtClean="0">
                <a:solidFill>
                  <a:schemeClr val="bg1"/>
                </a:solidFill>
                <a:ea typeface="Calibri"/>
                <a:cs typeface="B Mitra" pitchFamily="2" charset="-78"/>
              </a:rPr>
              <a:t>مثل </a:t>
            </a:r>
            <a:r>
              <a:rPr lang="fa-IR" sz="1900" b="1" dirty="0">
                <a:solidFill>
                  <a:schemeClr val="bg1"/>
                </a:solidFill>
                <a:ea typeface="Calibri"/>
                <a:cs typeface="B Mitra" pitchFamily="2" charset="-78"/>
              </a:rPr>
              <a:t>نظرسنجی های سیاسی پیش از انتخابات و تحقیقات بازار . </a:t>
            </a:r>
            <a:r>
              <a:rPr lang="en-US" sz="1900" b="1" dirty="0">
                <a:solidFill>
                  <a:schemeClr val="bg1"/>
                </a:solidFill>
                <a:ea typeface="Calibri"/>
                <a:cs typeface="B Mitra" pitchFamily="2" charset="-78"/>
              </a:rPr>
              <a:t/>
            </a:r>
            <a:br>
              <a:rPr lang="en-US" sz="1900" b="1" dirty="0">
                <a:solidFill>
                  <a:schemeClr val="bg1"/>
                </a:solidFill>
                <a:ea typeface="Calibri"/>
                <a:cs typeface="B Mitra" pitchFamily="2" charset="-78"/>
              </a:rPr>
            </a:br>
            <a:r>
              <a:rPr lang="fa-IR" sz="1900" b="1" dirty="0">
                <a:solidFill>
                  <a:srgbClr val="FFFF00"/>
                </a:solidFill>
                <a:ea typeface="Calibri"/>
                <a:cs typeface="B Mitra" pitchFamily="2" charset="-78"/>
              </a:rPr>
              <a:t>اطلاعات توصیفی از طریق پرسشنامه , مصاحبه یا مشاهده جمع آوری می شوند . </a:t>
            </a:r>
            <a:r>
              <a:rPr lang="en-US" sz="1900" b="1" dirty="0">
                <a:solidFill>
                  <a:srgbClr val="FFFF00"/>
                </a:solidFill>
                <a:ea typeface="Calibri"/>
                <a:cs typeface="B Mitra" pitchFamily="2" charset="-78"/>
              </a:rPr>
              <a:t/>
            </a:r>
            <a:br>
              <a:rPr lang="en-US" sz="1900" b="1" dirty="0">
                <a:solidFill>
                  <a:srgbClr val="FFFF00"/>
                </a:solidFill>
                <a:ea typeface="Calibri"/>
                <a:cs typeface="B Mitra" pitchFamily="2" charset="-78"/>
              </a:rPr>
            </a:br>
            <a:r>
              <a:rPr lang="fa-IR" sz="1900" b="1" dirty="0">
                <a:solidFill>
                  <a:schemeClr val="bg1"/>
                </a:solidFill>
                <a:ea typeface="Calibri"/>
                <a:cs typeface="B Mitra" pitchFamily="2" charset="-78"/>
              </a:rPr>
              <a:t>این نوع تحقیق دقیقتر و بیشتر از تهیه سوال و ارائه پاسخ است و در آن معمولا" سوالاتی مطرح </a:t>
            </a:r>
            <a:r>
              <a:rPr lang="fa-IR" sz="1900" b="1" dirty="0" smtClean="0">
                <a:solidFill>
                  <a:schemeClr val="bg1"/>
                </a:solidFill>
                <a:ea typeface="Calibri"/>
                <a:cs typeface="B Mitra" pitchFamily="2" charset="-78"/>
              </a:rPr>
              <a:t>   می </a:t>
            </a:r>
            <a:r>
              <a:rPr lang="fa-IR" sz="1900" b="1" dirty="0">
                <a:solidFill>
                  <a:schemeClr val="bg1"/>
                </a:solidFill>
                <a:ea typeface="Calibri"/>
                <a:cs typeface="B Mitra" pitchFamily="2" charset="-78"/>
              </a:rPr>
              <a:t>شود که قبلا" پرسیده نشده و باید وسایل و ابزارخاص این مطالعات بوجود آید که نیاز به زمان و مهارت دارند . </a:t>
            </a:r>
            <a:r>
              <a:rPr lang="en-US" sz="1900" b="1" dirty="0">
                <a:solidFill>
                  <a:schemeClr val="bg1"/>
                </a:solidFill>
                <a:ea typeface="Calibri"/>
                <a:cs typeface="B Mitra" pitchFamily="2" charset="-78"/>
              </a:rPr>
              <a:t/>
            </a:r>
            <a:br>
              <a:rPr lang="en-US" sz="1900" b="1" dirty="0">
                <a:solidFill>
                  <a:schemeClr val="bg1"/>
                </a:solidFill>
                <a:ea typeface="Calibri"/>
                <a:cs typeface="B Mitra" pitchFamily="2" charset="-78"/>
              </a:rPr>
            </a:br>
            <a:endParaRPr lang="en-US" sz="1900" b="1" dirty="0">
              <a:solidFill>
                <a:schemeClr val="bg1"/>
              </a:solidFill>
              <a:cs typeface="B Mitr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88757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araei.misa\Desktop\هشت بهشت 2\1571361027_992ghezavat-nakon[1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96" y="1603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64088" y="1268760"/>
            <a:ext cx="3384376" cy="1080120"/>
          </a:xfrm>
          <a:solidFill>
            <a:schemeClr val="bg1"/>
          </a:solidFill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96336" y="0"/>
            <a:ext cx="1450504" cy="62068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84168" y="5661248"/>
            <a:ext cx="2664296" cy="79208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51520" y="260648"/>
            <a:ext cx="8496944" cy="4335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rtl="1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fa-IR" b="1" dirty="0">
                <a:solidFill>
                  <a:srgbClr val="C00000"/>
                </a:solidFill>
                <a:ea typeface="Calibri"/>
                <a:cs typeface="B Mitra" pitchFamily="2" charset="-78"/>
              </a:rPr>
              <a:t>مشکلات تحقیق توصیفی : </a:t>
            </a:r>
            <a:endParaRPr lang="en-US" b="1" dirty="0">
              <a:solidFill>
                <a:srgbClr val="C00000"/>
              </a:solidFill>
              <a:ea typeface="Calibri"/>
              <a:cs typeface="B Mitra" pitchFamily="2" charset="-78"/>
            </a:endParaRPr>
          </a:p>
          <a:p>
            <a:pPr marL="342900" lvl="0" indent="-342900" algn="just" rtl="1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Font typeface="Arial" pitchFamily="34" charset="0"/>
              <a:buChar char="•"/>
            </a:pPr>
            <a:endParaRPr lang="fa-IR" sz="1400" b="1" dirty="0" smtClean="0">
              <a:solidFill>
                <a:prstClr val="black"/>
              </a:solidFill>
              <a:ea typeface="Calibri"/>
              <a:cs typeface="B Mitra" pitchFamily="2" charset="-78"/>
            </a:endParaRPr>
          </a:p>
          <a:p>
            <a:pPr marL="342900" lvl="0" indent="-342900" algn="just" rtl="1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Font typeface="Arial" pitchFamily="34" charset="0"/>
              <a:buChar char="•"/>
            </a:pPr>
            <a:endParaRPr lang="fa-IR" sz="1400" b="1" dirty="0">
              <a:solidFill>
                <a:prstClr val="black"/>
              </a:solidFill>
              <a:ea typeface="Calibri"/>
              <a:cs typeface="B Mitra" pitchFamily="2" charset="-78"/>
            </a:endParaRPr>
          </a:p>
          <a:p>
            <a:pPr marL="342900" lvl="0" indent="-342900" algn="just" rtl="1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fa-IR" sz="1400" b="1" dirty="0" smtClean="0">
                <a:solidFill>
                  <a:prstClr val="black"/>
                </a:solidFill>
                <a:ea typeface="Calibri"/>
                <a:cs typeface="B Mitra" pitchFamily="2" charset="-78"/>
              </a:rPr>
              <a:t>یا مثال </a:t>
            </a:r>
            <a:r>
              <a:rPr lang="fa-IR" sz="1400" b="1" dirty="0">
                <a:solidFill>
                  <a:prstClr val="black"/>
                </a:solidFill>
                <a:ea typeface="Calibri"/>
                <a:cs typeface="B Mitra" pitchFamily="2" charset="-78"/>
              </a:rPr>
              <a:t>: پژوهشگری در حال انجام مطالعه برای تعیین نگرش مدیران نسبت به نیاز تحقیقات در باره رفتار سازمانی , پرسشنامه ای برای 100 مدیر می فرستد . </a:t>
            </a:r>
            <a:endParaRPr lang="en-US" sz="1400" b="1" dirty="0">
              <a:solidFill>
                <a:prstClr val="black"/>
              </a:solidFill>
              <a:ea typeface="Calibri"/>
              <a:cs typeface="B Mitra" pitchFamily="2" charset="-78"/>
            </a:endParaRPr>
          </a:p>
          <a:p>
            <a:pPr marL="342900" lvl="0" indent="-342900" algn="just" rtl="1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fa-IR" sz="1400" b="1" dirty="0">
                <a:solidFill>
                  <a:prstClr val="black"/>
                </a:solidFill>
                <a:ea typeface="Calibri"/>
                <a:cs typeface="B Mitra" pitchFamily="2" charset="-78"/>
              </a:rPr>
              <a:t>سوال اصلی تحقیق : آیا در صورت دعوت در یک مطالعه تحقیقی شرکت می کنید ؟ </a:t>
            </a:r>
            <a:endParaRPr lang="en-US" sz="1400" b="1" dirty="0">
              <a:solidFill>
                <a:prstClr val="black"/>
              </a:solidFill>
              <a:ea typeface="Calibri"/>
              <a:cs typeface="B Mitra" pitchFamily="2" charset="-78"/>
            </a:endParaRPr>
          </a:p>
          <a:p>
            <a:pPr marL="342900" lvl="0" indent="-342900" algn="just" rtl="1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fa-IR" sz="1400" b="1" dirty="0">
                <a:solidFill>
                  <a:prstClr val="black"/>
                </a:solidFill>
                <a:ea typeface="Calibri"/>
                <a:cs typeface="B Mitra" pitchFamily="2" charset="-78"/>
              </a:rPr>
              <a:t>40 پاسخ آری بدست می آید . پس نمی توان نتیجه گرفت که مدیران در کارهای تحقیقاتی همکاری می کنند زیرا 60 پرسشنامه ای که پاسخ داده نشده ممکن است بیانگر عدم موافقت مدیران با تلاشهای تحقیقاتی باشند . </a:t>
            </a:r>
            <a:endParaRPr lang="en-US" sz="1400" b="1" dirty="0">
              <a:solidFill>
                <a:prstClr val="black"/>
              </a:solidFill>
              <a:ea typeface="Calibri"/>
              <a:cs typeface="B Mitra" pitchFamily="2" charset="-78"/>
            </a:endParaRPr>
          </a:p>
          <a:p>
            <a:pPr marL="342900" lvl="0" indent="-342900" algn="just" rtl="1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Font typeface="+mj-lt"/>
              <a:buAutoNum type="arabicPeriod"/>
            </a:pPr>
            <a:r>
              <a:rPr lang="fa-IR" sz="1400" b="1" dirty="0">
                <a:solidFill>
                  <a:prstClr val="black"/>
                </a:solidFill>
                <a:ea typeface="Calibri"/>
                <a:cs typeface="B Mitra" pitchFamily="2" charset="-78"/>
              </a:rPr>
              <a:t>تحقیق توصیفی اعتبار پژوهشگر است . زیرا کارمند مورد پرسش در خصوص ارائه اطلاعات راجع به رئیس خود به شما اعتماد کافی ندارد . </a:t>
            </a:r>
            <a:endParaRPr lang="en-US" sz="1400" b="1" dirty="0">
              <a:solidFill>
                <a:prstClr val="black"/>
              </a:solidFill>
              <a:ea typeface="Calibri"/>
              <a:cs typeface="B Mitra" pitchFamily="2" charset="-78"/>
            </a:endParaRPr>
          </a:p>
          <a:p>
            <a:pPr marL="342900" lvl="0" indent="-342900" algn="just" rtl="1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fa-IR" sz="1400" b="1" dirty="0">
                <a:solidFill>
                  <a:prstClr val="black"/>
                </a:solidFill>
                <a:ea typeface="Calibri"/>
                <a:cs typeface="B Mitra" pitchFamily="2" charset="-78"/>
              </a:rPr>
              <a:t>در مشاهده , مشاهده کنندگان باید آموزش کافی و لازم داشته باشند و برای گردآوری اطلاعات می بایست فرم های واقعی و قابل اعتماد تهیه شود . </a:t>
            </a:r>
            <a:endParaRPr lang="en-US" sz="1400" b="1" dirty="0">
              <a:solidFill>
                <a:prstClr val="black"/>
              </a:solidFill>
              <a:ea typeface="Calibri"/>
              <a:cs typeface="B Mitra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7544" y="4365104"/>
            <a:ext cx="8100392" cy="2437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15000"/>
              </a:lnSpc>
              <a:spcAft>
                <a:spcPts val="1000"/>
              </a:spcAft>
            </a:pPr>
            <a:r>
              <a:rPr lang="fa-IR" b="1" dirty="0">
                <a:solidFill>
                  <a:srgbClr val="C00000"/>
                </a:solidFill>
                <a:ea typeface="Calibri"/>
                <a:cs typeface="B Nazanin"/>
              </a:rPr>
              <a:t>انواع تحقیق های توصیفی </a:t>
            </a:r>
            <a:r>
              <a:rPr lang="fa-IR" b="1" dirty="0" smtClean="0">
                <a:solidFill>
                  <a:srgbClr val="C00000"/>
                </a:solidFill>
                <a:ea typeface="Calibri"/>
                <a:cs typeface="B Nazanin"/>
              </a:rPr>
              <a:t>:</a:t>
            </a:r>
            <a:endParaRPr lang="en-US" sz="1400" b="1" dirty="0">
              <a:solidFill>
                <a:srgbClr val="C00000"/>
              </a:solidFill>
              <a:ea typeface="Calibri"/>
              <a:cs typeface="Arial"/>
            </a:endParaRPr>
          </a:p>
          <a:p>
            <a:pPr algn="just" rtl="1">
              <a:spcAft>
                <a:spcPts val="1000"/>
              </a:spcAft>
            </a:pPr>
            <a:r>
              <a:rPr lang="fa-IR" dirty="0">
                <a:ea typeface="Calibri"/>
                <a:cs typeface="B Nazanin"/>
              </a:rPr>
              <a:t>با توجه به میزان مشارکت پژوهشگر در محیط مورد بررسی به چهار گروه تقسیم می شوند . </a:t>
            </a:r>
            <a:endParaRPr lang="en-US" sz="1400" dirty="0">
              <a:ea typeface="Calibri"/>
              <a:cs typeface="Arial"/>
            </a:endParaRPr>
          </a:p>
          <a:p>
            <a:pPr algn="just" rtl="1">
              <a:spcAft>
                <a:spcPts val="1000"/>
              </a:spcAft>
            </a:pPr>
            <a:r>
              <a:rPr lang="fa-IR" dirty="0">
                <a:solidFill>
                  <a:srgbClr val="C00000"/>
                </a:solidFill>
                <a:ea typeface="Calibri"/>
                <a:cs typeface="B Nazanin"/>
              </a:rPr>
              <a:t>گروه اول : </a:t>
            </a:r>
            <a:r>
              <a:rPr lang="fa-IR" dirty="0">
                <a:ea typeface="Calibri"/>
                <a:cs typeface="B Nazanin"/>
              </a:rPr>
              <a:t>مشاهده مستقیم </a:t>
            </a:r>
            <a:endParaRPr lang="en-US" sz="1400" dirty="0">
              <a:ea typeface="Calibri"/>
              <a:cs typeface="Arial"/>
            </a:endParaRPr>
          </a:p>
          <a:p>
            <a:pPr algn="just" rtl="1">
              <a:spcAft>
                <a:spcPts val="1000"/>
              </a:spcAft>
            </a:pPr>
            <a:r>
              <a:rPr lang="fa-IR" dirty="0">
                <a:solidFill>
                  <a:srgbClr val="C00000"/>
                </a:solidFill>
                <a:ea typeface="Calibri"/>
                <a:cs typeface="B Nazanin"/>
              </a:rPr>
              <a:t>گروه دوم : </a:t>
            </a:r>
            <a:r>
              <a:rPr lang="fa-IR" dirty="0">
                <a:ea typeface="Calibri"/>
                <a:cs typeface="B Nazanin"/>
              </a:rPr>
              <a:t>مشاهده غیر مستقیم </a:t>
            </a:r>
            <a:endParaRPr lang="en-US" sz="1400" dirty="0">
              <a:ea typeface="Calibri"/>
              <a:cs typeface="Arial"/>
            </a:endParaRPr>
          </a:p>
          <a:p>
            <a:pPr algn="just" rtl="1">
              <a:spcAft>
                <a:spcPts val="1000"/>
              </a:spcAft>
            </a:pPr>
            <a:r>
              <a:rPr lang="fa-IR" dirty="0">
                <a:solidFill>
                  <a:srgbClr val="C00000"/>
                </a:solidFill>
                <a:ea typeface="Calibri"/>
                <a:cs typeface="B Nazanin"/>
              </a:rPr>
              <a:t>گروه سوم : </a:t>
            </a:r>
            <a:r>
              <a:rPr lang="fa-IR" dirty="0">
                <a:ea typeface="Calibri"/>
                <a:cs typeface="B Nazanin"/>
              </a:rPr>
              <a:t>مصاحبه </a:t>
            </a:r>
            <a:endParaRPr lang="en-US" sz="1400" dirty="0">
              <a:ea typeface="Calibri"/>
              <a:cs typeface="Arial"/>
            </a:endParaRPr>
          </a:p>
          <a:p>
            <a:pPr algn="just" rtl="1">
              <a:spcAft>
                <a:spcPts val="1000"/>
              </a:spcAft>
            </a:pPr>
            <a:r>
              <a:rPr lang="fa-IR" dirty="0">
                <a:solidFill>
                  <a:srgbClr val="C00000"/>
                </a:solidFill>
                <a:ea typeface="Calibri"/>
                <a:cs typeface="B Nazanin"/>
              </a:rPr>
              <a:t>گروه چهارم : </a:t>
            </a:r>
            <a:r>
              <a:rPr lang="fa-IR" dirty="0">
                <a:ea typeface="Calibri"/>
                <a:cs typeface="B Nazanin"/>
              </a:rPr>
              <a:t>بررسی اسناد ومدارک </a:t>
            </a:r>
            <a:endParaRPr lang="en-US" sz="1400" dirty="0">
              <a:ea typeface="Calibri"/>
              <a:cs typeface="Arial"/>
            </a:endParaRPr>
          </a:p>
        </p:txBody>
      </p:sp>
      <p:sp>
        <p:nvSpPr>
          <p:cNvPr id="9" name="Left Arrow 8"/>
          <p:cNvSpPr/>
          <p:nvPr/>
        </p:nvSpPr>
        <p:spPr>
          <a:xfrm>
            <a:off x="5652120" y="548680"/>
            <a:ext cx="2808312" cy="1008112"/>
          </a:xfrm>
          <a:prstGeom prst="lef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400" b="1" dirty="0">
                <a:solidFill>
                  <a:prstClr val="black"/>
                </a:solidFill>
                <a:ea typeface="Calibri"/>
                <a:cs typeface="B Mitra" pitchFamily="2" charset="-78"/>
              </a:rPr>
              <a:t>1-عدم پاسخگویی به پرسشنامه ها </a:t>
            </a:r>
            <a:endParaRPr lang="en-US" dirty="0"/>
          </a:p>
        </p:txBody>
      </p:sp>
      <p:sp>
        <p:nvSpPr>
          <p:cNvPr id="11" name="Left Arrow 10"/>
          <p:cNvSpPr/>
          <p:nvPr/>
        </p:nvSpPr>
        <p:spPr>
          <a:xfrm>
            <a:off x="364704" y="476672"/>
            <a:ext cx="2335088" cy="1008112"/>
          </a:xfrm>
          <a:prstGeom prst="lef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rtl="1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fa-IR" sz="1400" b="1" dirty="0">
                <a:solidFill>
                  <a:prstClr val="black"/>
                </a:solidFill>
                <a:ea typeface="Calibri"/>
                <a:cs typeface="B Mitra" pitchFamily="2" charset="-78"/>
              </a:rPr>
              <a:t>شرکت نکردن در مصاحبه های برنامه ریزی </a:t>
            </a:r>
            <a:r>
              <a:rPr lang="fa-IR" sz="1400" b="1" dirty="0" smtClean="0">
                <a:solidFill>
                  <a:prstClr val="black"/>
                </a:solidFill>
                <a:ea typeface="Calibri"/>
                <a:cs typeface="B Mitra" pitchFamily="2" charset="-78"/>
              </a:rPr>
              <a:t>شده</a:t>
            </a:r>
            <a:endParaRPr lang="en-US" sz="1400" b="1" dirty="0">
              <a:solidFill>
                <a:prstClr val="black"/>
              </a:solidFill>
              <a:ea typeface="Calibri"/>
              <a:cs typeface="B Mitr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2749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7000">
        <p14:glitter pattern="hexagon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6120679"/>
          </a:xfrm>
        </p:spPr>
        <p:txBody>
          <a:bodyPr>
            <a:normAutofit lnSpcReduction="10000"/>
          </a:bodyPr>
          <a:lstStyle/>
          <a:p>
            <a:pPr algn="just" rtl="1">
              <a:lnSpc>
                <a:spcPct val="115000"/>
              </a:lnSpc>
              <a:spcAft>
                <a:spcPts val="1000"/>
              </a:spcAft>
            </a:pPr>
            <a:endParaRPr lang="fa-IR" sz="1800" b="1" dirty="0" smtClean="0">
              <a:solidFill>
                <a:srgbClr val="C00000"/>
              </a:solidFill>
              <a:ea typeface="Calibri"/>
              <a:cs typeface="B Nazanin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b="1" dirty="0" smtClean="0">
                <a:solidFill>
                  <a:srgbClr val="C00000"/>
                </a:solidFill>
                <a:ea typeface="Calibri"/>
                <a:cs typeface="B Nazanin"/>
              </a:rPr>
              <a:t>پنج </a:t>
            </a:r>
            <a:r>
              <a:rPr lang="fa-IR" b="1" dirty="0">
                <a:solidFill>
                  <a:srgbClr val="C00000"/>
                </a:solidFill>
                <a:ea typeface="Calibri"/>
                <a:cs typeface="B Nazanin"/>
              </a:rPr>
              <a:t>نوع اطلاعات درباره پاسخگویان در پژوهش های توصیفی </a:t>
            </a:r>
            <a:r>
              <a:rPr lang="fa-IR" b="1" dirty="0" smtClean="0">
                <a:solidFill>
                  <a:srgbClr val="C00000"/>
                </a:solidFill>
                <a:ea typeface="Calibri"/>
                <a:cs typeface="B Nazanin"/>
              </a:rPr>
              <a:t>:</a:t>
            </a: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endParaRPr lang="en-US" sz="1800" b="1" dirty="0">
              <a:solidFill>
                <a:srgbClr val="C00000"/>
              </a:solidFill>
              <a:ea typeface="Calibri"/>
              <a:cs typeface="Arial"/>
            </a:endParaRPr>
          </a:p>
          <a:p>
            <a:pPr marL="0" lvl="0" indent="0" algn="just" rtl="1">
              <a:lnSpc>
                <a:spcPct val="115000"/>
              </a:lnSpc>
              <a:spcAft>
                <a:spcPts val="1000"/>
              </a:spcAft>
              <a:buNone/>
            </a:pPr>
            <a:r>
              <a:rPr lang="fa-IR" sz="1800" b="1" dirty="0" smtClean="0">
                <a:solidFill>
                  <a:schemeClr val="tx1"/>
                </a:solidFill>
                <a:ea typeface="Calibri"/>
                <a:cs typeface="B Nazanin"/>
              </a:rPr>
              <a:t>* واقعیت </a:t>
            </a:r>
            <a:r>
              <a:rPr lang="fa-IR" sz="1800" b="1" dirty="0">
                <a:solidFill>
                  <a:schemeClr val="tx1"/>
                </a:solidFill>
                <a:ea typeface="Calibri"/>
                <a:cs typeface="B Nazanin"/>
              </a:rPr>
              <a:t>ها </a:t>
            </a:r>
            <a:endParaRPr lang="fa-IR" sz="1800" b="1" dirty="0" smtClean="0">
              <a:solidFill>
                <a:schemeClr val="tx1"/>
              </a:solidFill>
              <a:ea typeface="Calibri"/>
              <a:cs typeface="B Nazanin"/>
            </a:endParaRPr>
          </a:p>
          <a:p>
            <a:pPr lvl="0" algn="just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endParaRPr lang="fa-IR" sz="1800" b="1" dirty="0">
              <a:solidFill>
                <a:schemeClr val="tx1"/>
              </a:solidFill>
              <a:ea typeface="Calibri"/>
              <a:cs typeface="B Nazanin"/>
            </a:endParaRPr>
          </a:p>
          <a:p>
            <a:pPr lvl="0" algn="just" rtl="1">
              <a:lnSpc>
                <a:spcPct val="115000"/>
              </a:lnSpc>
              <a:spcAft>
                <a:spcPts val="1000"/>
              </a:spcAft>
              <a:buFont typeface="Arial" charset="0"/>
              <a:buChar char="•"/>
            </a:pPr>
            <a:r>
              <a:rPr lang="fa-IR" sz="1800" b="1" dirty="0" smtClean="0">
                <a:solidFill>
                  <a:schemeClr val="tx1"/>
                </a:solidFill>
                <a:ea typeface="Calibri"/>
                <a:cs typeface="B Nazanin"/>
              </a:rPr>
              <a:t>آگاهی </a:t>
            </a:r>
            <a:r>
              <a:rPr lang="fa-IR" sz="1800" b="1" dirty="0">
                <a:solidFill>
                  <a:schemeClr val="tx1"/>
                </a:solidFill>
                <a:ea typeface="Calibri"/>
                <a:cs typeface="B Nazanin"/>
              </a:rPr>
              <a:t>ها </a:t>
            </a:r>
            <a:endParaRPr lang="fa-IR" sz="1800" b="1" dirty="0" smtClean="0">
              <a:solidFill>
                <a:schemeClr val="tx1"/>
              </a:solidFill>
              <a:ea typeface="Calibri"/>
              <a:cs typeface="B Nazanin"/>
            </a:endParaRPr>
          </a:p>
          <a:p>
            <a:pPr lvl="0" algn="just" rtl="1">
              <a:lnSpc>
                <a:spcPct val="115000"/>
              </a:lnSpc>
              <a:spcAft>
                <a:spcPts val="1000"/>
              </a:spcAft>
              <a:buFont typeface="Arial" charset="0"/>
              <a:buChar char="•"/>
            </a:pPr>
            <a:endParaRPr lang="fa-IR" sz="1800" b="1" dirty="0" smtClean="0">
              <a:solidFill>
                <a:schemeClr val="tx1"/>
              </a:solidFill>
              <a:ea typeface="Calibri"/>
              <a:cs typeface="B Nazanin"/>
            </a:endParaRPr>
          </a:p>
          <a:p>
            <a:pPr lvl="0" algn="just" rtl="1">
              <a:lnSpc>
                <a:spcPct val="115000"/>
              </a:lnSpc>
              <a:spcAft>
                <a:spcPts val="1000"/>
              </a:spcAft>
              <a:buFont typeface="Arial" charset="0"/>
              <a:buChar char="•"/>
            </a:pPr>
            <a:r>
              <a:rPr lang="fa-IR" sz="1800" b="1" dirty="0" smtClean="0">
                <a:solidFill>
                  <a:schemeClr val="tx1"/>
                </a:solidFill>
                <a:ea typeface="Calibri"/>
                <a:cs typeface="B Nazanin"/>
              </a:rPr>
              <a:t>عقیده </a:t>
            </a:r>
            <a:r>
              <a:rPr lang="fa-IR" sz="1800" b="1" dirty="0">
                <a:solidFill>
                  <a:schemeClr val="tx1"/>
                </a:solidFill>
                <a:ea typeface="Calibri"/>
                <a:cs typeface="B Nazanin"/>
              </a:rPr>
              <a:t>ها </a:t>
            </a:r>
            <a:endParaRPr lang="fa-IR" sz="1800" b="1" dirty="0" smtClean="0">
              <a:solidFill>
                <a:schemeClr val="tx1"/>
              </a:solidFill>
              <a:ea typeface="Calibri"/>
              <a:cs typeface="B Nazanin"/>
            </a:endParaRPr>
          </a:p>
          <a:p>
            <a:pPr lvl="0" algn="just" rtl="1">
              <a:lnSpc>
                <a:spcPct val="115000"/>
              </a:lnSpc>
              <a:spcAft>
                <a:spcPts val="1000"/>
              </a:spcAft>
              <a:buFont typeface="Arial" charset="0"/>
              <a:buChar char="•"/>
            </a:pPr>
            <a:endParaRPr lang="fa-IR" sz="1800" b="1" dirty="0" smtClean="0">
              <a:solidFill>
                <a:schemeClr val="tx1"/>
              </a:solidFill>
              <a:ea typeface="Calibri"/>
              <a:cs typeface="B Nazanin"/>
            </a:endParaRPr>
          </a:p>
          <a:p>
            <a:pPr lvl="0" algn="just" rtl="1">
              <a:lnSpc>
                <a:spcPct val="115000"/>
              </a:lnSpc>
              <a:spcAft>
                <a:spcPts val="1000"/>
              </a:spcAft>
              <a:buFont typeface="Arial" charset="0"/>
              <a:buChar char="•"/>
            </a:pPr>
            <a:r>
              <a:rPr lang="fa-IR" sz="1800" b="1" dirty="0" smtClean="0">
                <a:solidFill>
                  <a:schemeClr val="tx1"/>
                </a:solidFill>
                <a:ea typeface="Calibri"/>
                <a:cs typeface="B Nazanin"/>
              </a:rPr>
              <a:t>نگرش </a:t>
            </a:r>
            <a:r>
              <a:rPr lang="fa-IR" sz="1800" b="1" dirty="0">
                <a:solidFill>
                  <a:schemeClr val="tx1"/>
                </a:solidFill>
                <a:ea typeface="Calibri"/>
                <a:cs typeface="B Nazanin"/>
              </a:rPr>
              <a:t>ها </a:t>
            </a:r>
            <a:endParaRPr lang="fa-IR" sz="1800" b="1" dirty="0" smtClean="0">
              <a:solidFill>
                <a:schemeClr val="tx1"/>
              </a:solidFill>
              <a:ea typeface="Calibri"/>
              <a:cs typeface="B Nazanin"/>
            </a:endParaRPr>
          </a:p>
          <a:p>
            <a:pPr marL="0" lvl="0" indent="0" algn="just" rtl="1">
              <a:lnSpc>
                <a:spcPct val="115000"/>
              </a:lnSpc>
              <a:spcAft>
                <a:spcPts val="1000"/>
              </a:spcAft>
              <a:buNone/>
            </a:pPr>
            <a:endParaRPr lang="fa-IR" sz="1800" b="1" dirty="0" smtClean="0">
              <a:solidFill>
                <a:schemeClr val="tx1"/>
              </a:solidFill>
              <a:ea typeface="Calibri"/>
              <a:cs typeface="B Nazanin"/>
            </a:endParaRPr>
          </a:p>
          <a:p>
            <a:pPr lvl="0" algn="just" rtl="1">
              <a:lnSpc>
                <a:spcPct val="115000"/>
              </a:lnSpc>
              <a:spcAft>
                <a:spcPts val="1000"/>
              </a:spcAft>
              <a:buFont typeface="Arial" charset="0"/>
              <a:buChar char="•"/>
            </a:pPr>
            <a:r>
              <a:rPr lang="fa-IR" sz="1800" b="1" dirty="0" smtClean="0">
                <a:solidFill>
                  <a:schemeClr val="tx1"/>
                </a:solidFill>
                <a:ea typeface="Calibri"/>
                <a:cs typeface="B Nazanin"/>
              </a:rPr>
              <a:t>گرایش </a:t>
            </a:r>
            <a:r>
              <a:rPr lang="fa-IR" sz="1800" b="1" dirty="0">
                <a:solidFill>
                  <a:schemeClr val="tx1"/>
                </a:solidFill>
                <a:ea typeface="Calibri"/>
                <a:cs typeface="B Nazanin"/>
              </a:rPr>
              <a:t>های </a:t>
            </a:r>
            <a:r>
              <a:rPr lang="fa-IR" sz="1800" b="1" dirty="0" smtClean="0">
                <a:solidFill>
                  <a:schemeClr val="tx1"/>
                </a:solidFill>
                <a:ea typeface="Calibri"/>
                <a:cs typeface="B Nazanin"/>
              </a:rPr>
              <a:t>رفتاری</a:t>
            </a:r>
          </a:p>
          <a:p>
            <a:pPr lvl="0" algn="just" rtl="1">
              <a:lnSpc>
                <a:spcPct val="115000"/>
              </a:lnSpc>
              <a:spcAft>
                <a:spcPts val="1000"/>
              </a:spcAft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Oval Callout 3"/>
          <p:cNvSpPr/>
          <p:nvPr/>
        </p:nvSpPr>
        <p:spPr>
          <a:xfrm>
            <a:off x="4310643" y="5661248"/>
            <a:ext cx="2013178" cy="57606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srgbClr val="073E87"/>
                </a:solidFill>
                <a:ea typeface="Calibri"/>
                <a:cs typeface="B Nazanin"/>
              </a:rPr>
              <a:t>شرحی از شیوه رفتار مردم </a:t>
            </a:r>
            <a:endParaRPr lang="en-US" dirty="0"/>
          </a:p>
        </p:txBody>
      </p:sp>
      <p:sp>
        <p:nvSpPr>
          <p:cNvPr id="5" name="Oval Callout 4"/>
          <p:cNvSpPr/>
          <p:nvPr/>
        </p:nvSpPr>
        <p:spPr>
          <a:xfrm>
            <a:off x="4037856" y="4653136"/>
            <a:ext cx="3168352" cy="57606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srgbClr val="073E87"/>
                </a:solidFill>
                <a:ea typeface="Calibri"/>
                <a:cs typeface="B Nazanin"/>
              </a:rPr>
              <a:t>ارزیابی رخداد,موضوع,اندیشه و موضع گیری ها </a:t>
            </a:r>
            <a:endParaRPr lang="en-US" dirty="0"/>
          </a:p>
        </p:txBody>
      </p:sp>
      <p:sp>
        <p:nvSpPr>
          <p:cNvPr id="6" name="Oval Callout 5"/>
          <p:cNvSpPr/>
          <p:nvPr/>
        </p:nvSpPr>
        <p:spPr>
          <a:xfrm>
            <a:off x="4372744" y="3645024"/>
            <a:ext cx="2935560" cy="57606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srgbClr val="073E87"/>
                </a:solidFill>
                <a:ea typeface="Calibri"/>
                <a:cs typeface="B Nazanin"/>
              </a:rPr>
              <a:t>شرح قضاوت یا داوری افراد درباره رخدادها و موضوعات </a:t>
            </a:r>
            <a:endParaRPr lang="en-US" dirty="0"/>
          </a:p>
        </p:txBody>
      </p:sp>
      <p:sp>
        <p:nvSpPr>
          <p:cNvPr id="7" name="Oval Callout 6"/>
          <p:cNvSpPr/>
          <p:nvPr/>
        </p:nvSpPr>
        <p:spPr>
          <a:xfrm>
            <a:off x="3580656" y="2627794"/>
            <a:ext cx="1584176" cy="57606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srgbClr val="073E87"/>
                </a:solidFill>
                <a:ea typeface="Calibri"/>
                <a:cs typeface="B Nazanin"/>
              </a:rPr>
              <a:t>نقش سازمانها </a:t>
            </a:r>
            <a:endParaRPr lang="en-US" dirty="0"/>
          </a:p>
        </p:txBody>
      </p:sp>
      <p:sp>
        <p:nvSpPr>
          <p:cNvPr id="8" name="Oval Callout 7"/>
          <p:cNvSpPr/>
          <p:nvPr/>
        </p:nvSpPr>
        <p:spPr>
          <a:xfrm>
            <a:off x="5531733" y="2636912"/>
            <a:ext cx="1584176" cy="57606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srgbClr val="073E87"/>
                </a:solidFill>
                <a:ea typeface="Calibri"/>
                <a:cs typeface="B Nazanin"/>
              </a:rPr>
              <a:t>مقامات دولتی</a:t>
            </a:r>
            <a:r>
              <a:rPr lang="fa-IR" sz="2400" dirty="0">
                <a:solidFill>
                  <a:srgbClr val="073E87"/>
                </a:solidFill>
                <a:ea typeface="Calibri"/>
                <a:cs typeface="B Nazanin"/>
              </a:rPr>
              <a:t> </a:t>
            </a:r>
            <a:endParaRPr lang="en-US" dirty="0"/>
          </a:p>
        </p:txBody>
      </p:sp>
      <p:sp>
        <p:nvSpPr>
          <p:cNvPr id="9" name="Oval Callout 8"/>
          <p:cNvSpPr/>
          <p:nvPr/>
        </p:nvSpPr>
        <p:spPr>
          <a:xfrm>
            <a:off x="1647548" y="1545940"/>
            <a:ext cx="1779592" cy="74178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srgbClr val="073E87"/>
                </a:solidFill>
                <a:ea typeface="Calibri"/>
                <a:cs typeface="B Nazanin"/>
              </a:rPr>
              <a:t>تاریخچه زندگی </a:t>
            </a:r>
            <a:endParaRPr lang="fa-IR" dirty="0" smtClean="0">
              <a:solidFill>
                <a:srgbClr val="073E87"/>
              </a:solidFill>
              <a:ea typeface="Calibri"/>
              <a:cs typeface="B Nazanin"/>
            </a:endParaRPr>
          </a:p>
          <a:p>
            <a:pPr algn="ctr"/>
            <a:r>
              <a:rPr lang="fa-IR" dirty="0" smtClean="0">
                <a:solidFill>
                  <a:srgbClr val="073E87"/>
                </a:solidFill>
                <a:ea typeface="Calibri"/>
                <a:cs typeface="B Nazanin"/>
              </a:rPr>
              <a:t>شخصی </a:t>
            </a:r>
            <a:r>
              <a:rPr lang="fa-IR" dirty="0">
                <a:solidFill>
                  <a:srgbClr val="073E87"/>
                </a:solidFill>
                <a:ea typeface="Calibri"/>
                <a:cs typeface="B Nazanin"/>
              </a:rPr>
              <a:t>افراد</a:t>
            </a:r>
            <a:endParaRPr lang="en-US" dirty="0"/>
          </a:p>
        </p:txBody>
      </p:sp>
      <p:sp>
        <p:nvSpPr>
          <p:cNvPr id="10" name="Oval Callout 9"/>
          <p:cNvSpPr/>
          <p:nvPr/>
        </p:nvSpPr>
        <p:spPr>
          <a:xfrm>
            <a:off x="3735338" y="1628800"/>
            <a:ext cx="1584176" cy="57606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dirty="0">
                <a:solidFill>
                  <a:srgbClr val="073E87"/>
                </a:solidFill>
                <a:ea typeface="Calibri"/>
                <a:cs typeface="B Nazanin"/>
              </a:rPr>
              <a:t>شغل </a:t>
            </a:r>
            <a:endParaRPr lang="en-US" dirty="0"/>
          </a:p>
        </p:txBody>
      </p:sp>
      <p:sp>
        <p:nvSpPr>
          <p:cNvPr id="11" name="Oval Callout 10"/>
          <p:cNvSpPr/>
          <p:nvPr/>
        </p:nvSpPr>
        <p:spPr>
          <a:xfrm>
            <a:off x="5717242" y="1628800"/>
            <a:ext cx="1584176" cy="57606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dirty="0">
                <a:solidFill>
                  <a:srgbClr val="073E87"/>
                </a:solidFill>
                <a:ea typeface="Calibri"/>
                <a:cs typeface="B Nazanin"/>
              </a:rPr>
              <a:t>سن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006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14:shred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51520" y="260648"/>
            <a:ext cx="8712968" cy="3985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rtl="1">
              <a:lnSpc>
                <a:spcPct val="115000"/>
              </a:lnSpc>
              <a:spcAft>
                <a:spcPts val="1000"/>
              </a:spcAft>
            </a:pPr>
            <a:r>
              <a:rPr lang="fa-IR" b="1" dirty="0" smtClean="0">
                <a:solidFill>
                  <a:srgbClr val="FFFF00"/>
                </a:solidFill>
                <a:ea typeface="Calibri"/>
                <a:cs typeface="B Nazanin"/>
              </a:rPr>
              <a:t>. </a:t>
            </a:r>
            <a:endParaRPr lang="en-US" b="1" dirty="0">
              <a:solidFill>
                <a:srgbClr val="FFFF00"/>
              </a:solidFill>
              <a:ea typeface="Calibri"/>
              <a:cs typeface="Arial"/>
            </a:endParaRPr>
          </a:p>
          <a:p>
            <a:pPr lvl="0" algn="just" rtl="1">
              <a:lnSpc>
                <a:spcPct val="115000"/>
              </a:lnSpc>
              <a:spcAft>
                <a:spcPts val="1000"/>
              </a:spcAft>
            </a:pPr>
            <a:endParaRPr lang="fa-IR" dirty="0" smtClean="0">
              <a:solidFill>
                <a:prstClr val="black"/>
              </a:solidFill>
              <a:ea typeface="Calibri"/>
              <a:cs typeface="B Nazanin"/>
            </a:endParaRPr>
          </a:p>
          <a:p>
            <a:pPr lvl="0" algn="just" rtl="1">
              <a:lnSpc>
                <a:spcPct val="115000"/>
              </a:lnSpc>
              <a:spcAft>
                <a:spcPts val="1000"/>
              </a:spcAft>
            </a:pPr>
            <a:endParaRPr lang="fa-IR" dirty="0">
              <a:solidFill>
                <a:prstClr val="black"/>
              </a:solidFill>
              <a:ea typeface="Calibri"/>
              <a:cs typeface="B Nazanin"/>
            </a:endParaRPr>
          </a:p>
          <a:p>
            <a:pPr lvl="0" algn="just" rtl="1">
              <a:lnSpc>
                <a:spcPct val="115000"/>
              </a:lnSpc>
              <a:spcAft>
                <a:spcPts val="1000"/>
              </a:spcAft>
            </a:pPr>
            <a:endParaRPr lang="fa-IR" dirty="0" smtClean="0">
              <a:solidFill>
                <a:prstClr val="black"/>
              </a:solidFill>
              <a:ea typeface="Calibri"/>
              <a:cs typeface="B Nazanin"/>
            </a:endParaRPr>
          </a:p>
          <a:p>
            <a:pPr lvl="0" algn="just" rtl="1">
              <a:lnSpc>
                <a:spcPct val="115000"/>
              </a:lnSpc>
              <a:spcAft>
                <a:spcPts val="1000"/>
              </a:spcAft>
            </a:pPr>
            <a:endParaRPr lang="fa-IR" dirty="0">
              <a:solidFill>
                <a:prstClr val="black"/>
              </a:solidFill>
              <a:ea typeface="Calibri"/>
              <a:cs typeface="B Nazanin"/>
            </a:endParaRPr>
          </a:p>
          <a:p>
            <a:pPr lvl="0" algn="just" rtl="1">
              <a:lnSpc>
                <a:spcPct val="115000"/>
              </a:lnSpc>
              <a:spcAft>
                <a:spcPts val="1000"/>
              </a:spcAft>
            </a:pPr>
            <a:endParaRPr lang="fa-IR" dirty="0" smtClean="0">
              <a:solidFill>
                <a:prstClr val="black"/>
              </a:solidFill>
              <a:ea typeface="Calibri"/>
              <a:cs typeface="B Nazanin"/>
            </a:endParaRPr>
          </a:p>
          <a:p>
            <a:pPr lvl="0" algn="just" rtl="1">
              <a:lnSpc>
                <a:spcPct val="115000"/>
              </a:lnSpc>
              <a:spcAft>
                <a:spcPts val="1000"/>
              </a:spcAft>
            </a:pPr>
            <a:endParaRPr lang="fa-IR" dirty="0">
              <a:solidFill>
                <a:prstClr val="black"/>
              </a:solidFill>
              <a:ea typeface="Calibri"/>
              <a:cs typeface="B Nazanin"/>
            </a:endParaRPr>
          </a:p>
          <a:p>
            <a:pPr lvl="0" algn="just" rtl="1">
              <a:lnSpc>
                <a:spcPct val="115000"/>
              </a:lnSpc>
              <a:spcAft>
                <a:spcPts val="1000"/>
              </a:spcAft>
            </a:pPr>
            <a:endParaRPr lang="fa-IR" dirty="0">
              <a:solidFill>
                <a:prstClr val="black"/>
              </a:solidFill>
              <a:ea typeface="Calibri"/>
              <a:cs typeface="B Nazanin"/>
            </a:endParaRPr>
          </a:p>
          <a:p>
            <a:pPr lvl="0" algn="just" rtl="1">
              <a:lnSpc>
                <a:spcPct val="115000"/>
              </a:lnSpc>
              <a:spcAft>
                <a:spcPts val="1000"/>
              </a:spcAft>
            </a:pPr>
            <a:endParaRPr lang="fa-IR" dirty="0" smtClean="0">
              <a:solidFill>
                <a:prstClr val="black"/>
              </a:solidFill>
              <a:ea typeface="Calibri"/>
              <a:cs typeface="B Nazanin"/>
            </a:endParaRPr>
          </a:p>
        </p:txBody>
      </p:sp>
      <p:sp>
        <p:nvSpPr>
          <p:cNvPr id="19" name="Down Arrow 18"/>
          <p:cNvSpPr/>
          <p:nvPr/>
        </p:nvSpPr>
        <p:spPr>
          <a:xfrm rot="5400000">
            <a:off x="1346993" y="4128936"/>
            <a:ext cx="1156919" cy="2051720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lvl="0" algn="ctr" rtl="1">
              <a:lnSpc>
                <a:spcPct val="115000"/>
              </a:lnSpc>
              <a:spcAft>
                <a:spcPts val="1000"/>
              </a:spcAft>
            </a:pPr>
            <a:r>
              <a:rPr lang="fa-IR" b="1" dirty="0">
                <a:solidFill>
                  <a:schemeClr val="tx2">
                    <a:lumMod val="75000"/>
                  </a:schemeClr>
                </a:solidFill>
                <a:ea typeface="Calibri"/>
                <a:cs typeface="B Nazanin"/>
              </a:rPr>
              <a:t>بررسی می شوند </a:t>
            </a:r>
            <a:endParaRPr lang="en-US" b="1" dirty="0">
              <a:solidFill>
                <a:schemeClr val="tx2">
                  <a:lumMod val="75000"/>
                </a:schemeClr>
              </a:solidFill>
              <a:ea typeface="Calibri"/>
              <a:cs typeface="Arial"/>
            </a:endParaRPr>
          </a:p>
        </p:txBody>
      </p:sp>
      <p:sp>
        <p:nvSpPr>
          <p:cNvPr id="20" name="Down Arrow 19"/>
          <p:cNvSpPr/>
          <p:nvPr/>
        </p:nvSpPr>
        <p:spPr>
          <a:xfrm rot="5400000">
            <a:off x="5470068" y="2562508"/>
            <a:ext cx="1156919" cy="5328591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fa-IR" b="1" dirty="0">
                <a:solidFill>
                  <a:schemeClr val="tx2">
                    <a:lumMod val="75000"/>
                  </a:schemeClr>
                </a:solidFill>
                <a:ea typeface="Calibri"/>
                <a:cs typeface="B Nazanin"/>
              </a:rPr>
              <a:t>متغیرهای با وابستگی زیاد در مطالعات علی </a:t>
            </a:r>
            <a:r>
              <a:rPr lang="fa-IR" b="1" dirty="0">
                <a:solidFill>
                  <a:schemeClr val="tx2">
                    <a:lumMod val="75000"/>
                  </a:schemeClr>
                </a:solidFill>
                <a:ea typeface="Calibri"/>
                <a:cs typeface="Times New Roman"/>
              </a:rPr>
              <a:t>–</a:t>
            </a:r>
            <a:r>
              <a:rPr lang="fa-IR" b="1" dirty="0">
                <a:solidFill>
                  <a:schemeClr val="tx2">
                    <a:lumMod val="75000"/>
                  </a:schemeClr>
                </a:solidFill>
                <a:ea typeface="Calibri"/>
                <a:cs typeface="B Nazanin"/>
              </a:rPr>
              <a:t> تطبیقی یا تجربی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1" name="Down Arrow 20"/>
          <p:cNvSpPr/>
          <p:nvPr/>
        </p:nvSpPr>
        <p:spPr>
          <a:xfrm rot="5400000">
            <a:off x="6459996" y="1824245"/>
            <a:ext cx="1156919" cy="3348735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fa-IR" b="1" dirty="0">
                <a:solidFill>
                  <a:srgbClr val="C00000"/>
                </a:solidFill>
                <a:ea typeface="Calibri"/>
                <a:cs typeface="B Nazanin"/>
              </a:rPr>
              <a:t>متغیرهای با وابستگی  کم 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22" name="Down Arrow 21"/>
          <p:cNvSpPr/>
          <p:nvPr/>
        </p:nvSpPr>
        <p:spPr>
          <a:xfrm rot="5400000">
            <a:off x="2031141" y="1752236"/>
            <a:ext cx="1156919" cy="3348735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fa-IR" b="1" dirty="0">
                <a:solidFill>
                  <a:srgbClr val="C00000"/>
                </a:solidFill>
                <a:ea typeface="Calibri"/>
                <a:cs typeface="B Nazanin"/>
              </a:rPr>
              <a:t>حذف و </a:t>
            </a:r>
            <a:r>
              <a:rPr lang="fa-IR" b="1" dirty="0" smtClean="0">
                <a:solidFill>
                  <a:srgbClr val="C00000"/>
                </a:solidFill>
                <a:ea typeface="Calibri"/>
                <a:cs typeface="B Nazanin"/>
              </a:rPr>
              <a:t>عدم بررسی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79512" y="309599"/>
            <a:ext cx="8640910" cy="217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15000"/>
              </a:lnSpc>
              <a:spcAft>
                <a:spcPts val="1000"/>
              </a:spcAft>
            </a:pPr>
            <a:r>
              <a:rPr lang="fa-IR" b="1" dirty="0">
                <a:solidFill>
                  <a:srgbClr val="C00000"/>
                </a:solidFill>
                <a:ea typeface="Calibri"/>
                <a:cs typeface="B Nazanin"/>
              </a:rPr>
              <a:t>تحقیق همبستگی </a:t>
            </a:r>
            <a:r>
              <a:rPr lang="en-US" b="1" dirty="0">
                <a:solidFill>
                  <a:srgbClr val="C00000"/>
                </a:solidFill>
                <a:ea typeface="Calibri"/>
                <a:cs typeface="B Nazanin"/>
              </a:rPr>
              <a:t>(Correlational res.)</a:t>
            </a:r>
            <a:r>
              <a:rPr lang="en-US" b="1" dirty="0">
                <a:solidFill>
                  <a:srgbClr val="C00000"/>
                </a:solidFill>
                <a:latin typeface="B Nazanin"/>
                <a:ea typeface="Calibri"/>
                <a:cs typeface="Arial"/>
              </a:rPr>
              <a:t> </a:t>
            </a:r>
            <a:endParaRPr lang="en-US" sz="1400" b="1" dirty="0">
              <a:solidFill>
                <a:srgbClr val="C00000"/>
              </a:solidFill>
              <a:ea typeface="Calibri"/>
              <a:cs typeface="Arial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r>
              <a:rPr lang="fa-IR" b="1" dirty="0">
                <a:ea typeface="Calibri"/>
                <a:cs typeface="B Nazanin"/>
              </a:rPr>
              <a:t>هدف اصلی مشخص نمودن رابطه بین دو یا چند متغیر کمی قابل سنجش و تعیین اندازه و حد آن </a:t>
            </a:r>
            <a:r>
              <a:rPr lang="fa-IR" b="1" dirty="0" smtClean="0">
                <a:ea typeface="Calibri"/>
                <a:cs typeface="B Nazanin"/>
              </a:rPr>
              <a:t>.</a:t>
            </a:r>
            <a:endParaRPr lang="en-US" sz="1400" b="1" dirty="0">
              <a:ea typeface="Calibri"/>
              <a:cs typeface="Arial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2400" b="1" dirty="0" smtClean="0">
                <a:solidFill>
                  <a:srgbClr val="E846E0"/>
                </a:solidFill>
                <a:ea typeface="Calibri"/>
                <a:cs typeface="B Nazanin"/>
              </a:rPr>
              <a:t>تحقیق </a:t>
            </a:r>
            <a:r>
              <a:rPr lang="fa-IR" sz="2400" b="1" dirty="0">
                <a:solidFill>
                  <a:srgbClr val="E846E0"/>
                </a:solidFill>
                <a:ea typeface="Calibri"/>
                <a:cs typeface="B Nazanin"/>
              </a:rPr>
              <a:t>همبستگی بر وجود یا عدم یک رابطه و شدت آن تأکید می کند . </a:t>
            </a:r>
            <a:endParaRPr lang="en-US" sz="2400" b="1" dirty="0">
              <a:solidFill>
                <a:srgbClr val="E846E0"/>
              </a:solidFill>
              <a:ea typeface="Calibri"/>
              <a:cs typeface="Arial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r>
              <a:rPr lang="fa-IR" b="1" dirty="0">
                <a:ea typeface="Calibri"/>
                <a:cs typeface="B Nazanin"/>
              </a:rPr>
              <a:t>شیوه کار تحقیق های همبستگی , ارزیابی تعدادی از متغیرها که تصور می شود با یک متغیر پیچیده اصلی </a:t>
            </a:r>
            <a:r>
              <a:rPr lang="fa-IR" b="1" dirty="0" smtClean="0">
                <a:ea typeface="Calibri"/>
                <a:cs typeface="B Nazanin"/>
              </a:rPr>
              <a:t>مرتبطند </a:t>
            </a:r>
            <a:r>
              <a:rPr lang="fa-IR" b="1" dirty="0">
                <a:ea typeface="Calibri"/>
                <a:cs typeface="B Nazanin"/>
              </a:rPr>
              <a:t>.</a:t>
            </a:r>
            <a:endParaRPr lang="en-US" sz="1400" b="1" dirty="0"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1363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7000">
        <p14:switch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نامه های صادره 96\عکس\عکس پیام مشارکت\19686095_1024poshte-sare-sho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564904"/>
            <a:ext cx="8856984" cy="429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3528" y="188640"/>
            <a:ext cx="8640960" cy="1977669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7504" y="2564904"/>
            <a:ext cx="8836386" cy="1224136"/>
          </a:xfrm>
          <a:solidFill>
            <a:schemeClr val="tx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467544" y="6272708"/>
            <a:ext cx="5688632" cy="46866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US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1475656" y="3933056"/>
            <a:ext cx="1980220" cy="36004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US" dirty="0"/>
          </a:p>
        </p:txBody>
      </p:sp>
      <p:sp>
        <p:nvSpPr>
          <p:cNvPr id="4" name="Plaque 3"/>
          <p:cNvSpPr/>
          <p:nvPr/>
        </p:nvSpPr>
        <p:spPr>
          <a:xfrm>
            <a:off x="6156146" y="620688"/>
            <a:ext cx="1872208" cy="504056"/>
          </a:xfrm>
          <a:prstGeom prst="plaqu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prstClr val="black"/>
                </a:solidFill>
                <a:ea typeface="Calibri"/>
                <a:cs typeface="B Nazanin"/>
              </a:rPr>
              <a:t>توجه زیاد به کارمندان </a:t>
            </a:r>
            <a:endParaRPr lang="en-US" dirty="0"/>
          </a:p>
        </p:txBody>
      </p:sp>
      <p:sp>
        <p:nvSpPr>
          <p:cNvPr id="8" name="Plaque 7"/>
          <p:cNvSpPr/>
          <p:nvPr/>
        </p:nvSpPr>
        <p:spPr>
          <a:xfrm>
            <a:off x="1655676" y="576908"/>
            <a:ext cx="1800200" cy="504056"/>
          </a:xfrm>
          <a:prstGeom prst="plaqu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prstClr val="black"/>
                </a:solidFill>
                <a:ea typeface="Calibri"/>
                <a:cs typeface="B Nazanin"/>
              </a:rPr>
              <a:t>افزایش رضایت آنها </a:t>
            </a:r>
            <a:endParaRPr lang="en-US" dirty="0"/>
          </a:p>
        </p:txBody>
      </p:sp>
      <p:sp>
        <p:nvSpPr>
          <p:cNvPr id="7" name="Smiley Face 6"/>
          <p:cNvSpPr/>
          <p:nvPr/>
        </p:nvSpPr>
        <p:spPr>
          <a:xfrm>
            <a:off x="4139952" y="576908"/>
            <a:ext cx="1037524" cy="760824"/>
          </a:xfrm>
          <a:prstGeom prst="smileyFac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&quot;No&quot; Symbol 8"/>
          <p:cNvSpPr/>
          <p:nvPr/>
        </p:nvSpPr>
        <p:spPr>
          <a:xfrm>
            <a:off x="4226666" y="1600936"/>
            <a:ext cx="864096" cy="812460"/>
          </a:xfrm>
          <a:prstGeom prst="noSmoking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Plaque 10"/>
          <p:cNvSpPr/>
          <p:nvPr/>
        </p:nvSpPr>
        <p:spPr>
          <a:xfrm>
            <a:off x="6179006" y="1628800"/>
            <a:ext cx="1872208" cy="504056"/>
          </a:xfrm>
          <a:prstGeom prst="plaqu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prstClr val="black"/>
                </a:solidFill>
                <a:ea typeface="Calibri"/>
                <a:cs typeface="B Nazanin"/>
              </a:rPr>
              <a:t>توجه کمتر به کارکنان</a:t>
            </a:r>
            <a:endParaRPr lang="en-US" dirty="0"/>
          </a:p>
        </p:txBody>
      </p:sp>
      <p:sp>
        <p:nvSpPr>
          <p:cNvPr id="12" name="Plaque 11"/>
          <p:cNvSpPr/>
          <p:nvPr/>
        </p:nvSpPr>
        <p:spPr>
          <a:xfrm>
            <a:off x="1655676" y="1626058"/>
            <a:ext cx="1872208" cy="504056"/>
          </a:xfrm>
          <a:prstGeom prst="plaqu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prstClr val="black"/>
                </a:solidFill>
                <a:ea typeface="Calibri"/>
                <a:cs typeface="B Nazanin"/>
              </a:rPr>
              <a:t>عدم رضایت یا رضایت کمتر آنها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768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72067" y="332656"/>
            <a:ext cx="7408333" cy="24432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just" rtl="1">
              <a:lnSpc>
                <a:spcPct val="115000"/>
              </a:lnSpc>
              <a:spcAft>
                <a:spcPts val="1000"/>
              </a:spcAft>
              <a:buNone/>
            </a:pPr>
            <a:endParaRPr lang="fa-IR" sz="1400" dirty="0">
              <a:ea typeface="Calibri"/>
              <a:cs typeface="Times New Roman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a typeface="Calibri"/>
                <a:cs typeface="B Nazanin"/>
              </a:rPr>
              <a:t>زمانی </a:t>
            </a:r>
            <a:r>
              <a:rPr lang="fa-IR" dirty="0">
                <a:ea typeface="Calibri"/>
                <a:cs typeface="B Nazanin"/>
              </a:rPr>
              <a:t>یک رابطه منفی پیش می آید که دو متغیر به طریقی بهم وابسته باشند که امتیاز بالا در یکی همراه با امتیاز پایین در دیگری باشد و بلعکس.</a:t>
            </a:r>
            <a:endParaRPr lang="en-US" sz="1400" dirty="0">
              <a:ea typeface="Calibri"/>
              <a:cs typeface="Arial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b="1" dirty="0">
                <a:solidFill>
                  <a:srgbClr val="C00000"/>
                </a:solidFill>
                <a:ea typeface="Calibri"/>
                <a:cs typeface="B Nazanin"/>
              </a:rPr>
              <a:t>در بسیاری تصمیم گیری ها پیش بینی های مبتنی بر روابط شناخته شده بسیار مفید هستند . </a:t>
            </a:r>
            <a:endParaRPr lang="en-US" sz="1400" b="1" dirty="0">
              <a:solidFill>
                <a:srgbClr val="C00000"/>
              </a:solidFill>
              <a:ea typeface="Calibri"/>
              <a:cs typeface="Arial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67544" y="260648"/>
            <a:ext cx="8229600" cy="10081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15000"/>
              </a:lnSpc>
              <a:spcAft>
                <a:spcPts val="1000"/>
              </a:spcAft>
              <a:buNone/>
            </a:pPr>
            <a:endParaRPr lang="fa-IR" dirty="0" smtClean="0">
              <a:ea typeface="Calibri"/>
              <a:cs typeface="B Nazanin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endParaRPr lang="fa-IR" dirty="0" smtClean="0">
              <a:ea typeface="Calibri"/>
              <a:cs typeface="B Nazanin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endParaRPr lang="fa-IR" dirty="0" smtClean="0">
              <a:ea typeface="Calibri"/>
              <a:cs typeface="B Nazanin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endParaRPr lang="fa-IR" dirty="0" smtClean="0">
              <a:ea typeface="Calibri"/>
              <a:cs typeface="B Nazanin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endParaRPr lang="fa-IR" dirty="0" smtClean="0">
              <a:ea typeface="Calibri"/>
              <a:cs typeface="B Nazanin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endParaRPr lang="fa-IR" dirty="0" smtClean="0">
              <a:ea typeface="Calibri"/>
              <a:cs typeface="B Nazanin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endParaRPr lang="fa-IR" dirty="0" smtClean="0">
              <a:ea typeface="Calibri"/>
              <a:cs typeface="B Nazanin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endParaRPr lang="fa-IR" dirty="0" smtClean="0">
              <a:ea typeface="Calibri"/>
              <a:cs typeface="B Nazanin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endParaRPr lang="fa-IR" dirty="0" smtClean="0">
              <a:ea typeface="Calibri"/>
              <a:cs typeface="B Nazanin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endParaRPr lang="fa-IR" dirty="0" smtClean="0">
              <a:ea typeface="Calibri"/>
              <a:cs typeface="B Nazanin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endParaRPr lang="fa-IR" dirty="0" smtClean="0">
              <a:ea typeface="Calibri"/>
              <a:cs typeface="B Nazanin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endParaRPr lang="en-US" dirty="0">
              <a:ea typeface="Calibri"/>
              <a:cs typeface="Arial"/>
            </a:endParaRPr>
          </a:p>
        </p:txBody>
      </p:sp>
      <p:sp>
        <p:nvSpPr>
          <p:cNvPr id="6" name="Plaque 5"/>
          <p:cNvSpPr/>
          <p:nvPr/>
        </p:nvSpPr>
        <p:spPr>
          <a:xfrm>
            <a:off x="5508104" y="5373216"/>
            <a:ext cx="2376264" cy="576064"/>
          </a:xfrm>
          <a:prstGeom prst="plaqu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fa-IR" dirty="0">
                <a:solidFill>
                  <a:prstClr val="black"/>
                </a:solidFill>
                <a:ea typeface="Calibri"/>
                <a:cs typeface="B Nazanin"/>
              </a:rPr>
              <a:t>دو متغیر معکوس </a:t>
            </a:r>
            <a:r>
              <a:rPr lang="fa-IR" dirty="0" smtClean="0">
                <a:solidFill>
                  <a:prstClr val="black"/>
                </a:solidFill>
                <a:ea typeface="Calibri"/>
                <a:cs typeface="B Nazanin"/>
              </a:rPr>
              <a:t>وابسته </a:t>
            </a:r>
            <a:r>
              <a:rPr lang="fa-IR" dirty="0">
                <a:solidFill>
                  <a:prstClr val="black"/>
                </a:solidFill>
                <a:ea typeface="Calibri"/>
                <a:cs typeface="B Nazanin"/>
              </a:rPr>
              <a:t>بهم 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Plaque 6"/>
          <p:cNvSpPr/>
          <p:nvPr/>
        </p:nvSpPr>
        <p:spPr>
          <a:xfrm>
            <a:off x="1907704" y="5373216"/>
            <a:ext cx="2016224" cy="576064"/>
          </a:xfrm>
          <a:prstGeom prst="plaqu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1"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solidFill>
                  <a:prstClr val="black"/>
                </a:solidFill>
                <a:ea typeface="Calibri"/>
                <a:cs typeface="B Nazanin"/>
              </a:rPr>
              <a:t>ضریب منفی</a:t>
            </a:r>
            <a:endParaRPr lang="en-US" sz="14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sp>
        <p:nvSpPr>
          <p:cNvPr id="8" name="Plaque 7"/>
          <p:cNvSpPr/>
          <p:nvPr/>
        </p:nvSpPr>
        <p:spPr>
          <a:xfrm>
            <a:off x="1907704" y="4581128"/>
            <a:ext cx="2016224" cy="576064"/>
          </a:xfrm>
          <a:prstGeom prst="plaqu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prstClr val="black"/>
                </a:solidFill>
                <a:ea typeface="Calibri"/>
                <a:cs typeface="B Nazanin"/>
              </a:rPr>
              <a:t>ضریب نزدیک یک </a:t>
            </a:r>
            <a:endParaRPr lang="en-US" dirty="0"/>
          </a:p>
        </p:txBody>
      </p:sp>
      <p:sp>
        <p:nvSpPr>
          <p:cNvPr id="9" name="Plaque 8"/>
          <p:cNvSpPr/>
          <p:nvPr/>
        </p:nvSpPr>
        <p:spPr>
          <a:xfrm>
            <a:off x="5508104" y="4653136"/>
            <a:ext cx="2376264" cy="576064"/>
          </a:xfrm>
          <a:prstGeom prst="plaqu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prstClr val="black"/>
                </a:solidFill>
                <a:ea typeface="Calibri"/>
                <a:cs typeface="B Nazanin"/>
              </a:rPr>
              <a:t>دو متغیر کاملا" </a:t>
            </a:r>
            <a:r>
              <a:rPr lang="fa-IR" dirty="0" smtClean="0">
                <a:solidFill>
                  <a:prstClr val="black"/>
                </a:solidFill>
                <a:ea typeface="Calibri"/>
                <a:cs typeface="B Nazanin"/>
              </a:rPr>
              <a:t>وابسته </a:t>
            </a:r>
            <a:r>
              <a:rPr lang="fa-IR" dirty="0">
                <a:solidFill>
                  <a:prstClr val="black"/>
                </a:solidFill>
                <a:ea typeface="Calibri"/>
                <a:cs typeface="B Nazanin"/>
              </a:rPr>
              <a:t>بهم </a:t>
            </a:r>
            <a:endParaRPr lang="en-US" dirty="0"/>
          </a:p>
        </p:txBody>
      </p:sp>
      <p:sp>
        <p:nvSpPr>
          <p:cNvPr id="10" name="Plaque 9"/>
          <p:cNvSpPr/>
          <p:nvPr/>
        </p:nvSpPr>
        <p:spPr>
          <a:xfrm>
            <a:off x="1907704" y="3815328"/>
            <a:ext cx="2016224" cy="576064"/>
          </a:xfrm>
          <a:prstGeom prst="plaqu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1"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solidFill>
                  <a:prstClr val="black"/>
                </a:solidFill>
                <a:ea typeface="Calibri"/>
                <a:cs typeface="B Nazanin"/>
              </a:rPr>
              <a:t>ضریب نزدیک صفر</a:t>
            </a:r>
            <a:endParaRPr lang="en-US" sz="14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sp>
        <p:nvSpPr>
          <p:cNvPr id="11" name="Plaque 10"/>
          <p:cNvSpPr/>
          <p:nvPr/>
        </p:nvSpPr>
        <p:spPr>
          <a:xfrm>
            <a:off x="5508104" y="3815328"/>
            <a:ext cx="2376264" cy="576064"/>
          </a:xfrm>
          <a:prstGeom prst="plaqu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prstClr val="black"/>
                </a:solidFill>
                <a:ea typeface="Calibri"/>
                <a:cs typeface="B Nazanin"/>
              </a:rPr>
              <a:t>دو </a:t>
            </a:r>
            <a:r>
              <a:rPr lang="fa-IR" dirty="0" smtClean="0">
                <a:solidFill>
                  <a:prstClr val="black"/>
                </a:solidFill>
                <a:ea typeface="Calibri"/>
                <a:cs typeface="B Nazanin"/>
              </a:rPr>
              <a:t>متغیرغیر </a:t>
            </a:r>
            <a:r>
              <a:rPr lang="fa-IR" dirty="0">
                <a:solidFill>
                  <a:prstClr val="black"/>
                </a:solidFill>
                <a:ea typeface="Calibri"/>
                <a:cs typeface="B Nazanin"/>
              </a:rPr>
              <a:t>وابسته هم</a:t>
            </a:r>
            <a:endParaRPr lang="en-US" dirty="0"/>
          </a:p>
        </p:txBody>
      </p:sp>
      <p:sp>
        <p:nvSpPr>
          <p:cNvPr id="12" name="Plaque 11"/>
          <p:cNvSpPr/>
          <p:nvPr/>
        </p:nvSpPr>
        <p:spPr>
          <a:xfrm>
            <a:off x="5508104" y="6093296"/>
            <a:ext cx="2376264" cy="576064"/>
          </a:xfrm>
          <a:prstGeom prst="plaqu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fa-IR" dirty="0">
                <a:solidFill>
                  <a:prstClr val="black"/>
                </a:solidFill>
                <a:ea typeface="Calibri"/>
                <a:cs typeface="B Nazanin"/>
              </a:rPr>
              <a:t>رابطه قوی , معکوس و نزدیک 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Plaque 12"/>
          <p:cNvSpPr/>
          <p:nvPr/>
        </p:nvSpPr>
        <p:spPr>
          <a:xfrm>
            <a:off x="1907704" y="6093296"/>
            <a:ext cx="2016224" cy="576064"/>
          </a:xfrm>
          <a:prstGeom prst="plaqu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1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solidFill>
                  <a:prstClr val="black"/>
                </a:solidFill>
                <a:ea typeface="Calibri"/>
                <a:cs typeface="B Nazanin"/>
              </a:rPr>
              <a:t>( 1- )</a:t>
            </a:r>
            <a:endParaRPr lang="en-US" sz="14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4139952" y="4103360"/>
            <a:ext cx="115212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4139952" y="5733256"/>
            <a:ext cx="115212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4162048" y="4956398"/>
            <a:ext cx="115212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4162048" y="6381328"/>
            <a:ext cx="115212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323528" y="2745736"/>
            <a:ext cx="8373616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0" indent="-274320" algn="ctr" rtl="1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fa-IR" sz="2400" b="1" dirty="0">
                <a:solidFill>
                  <a:srgbClr val="7030A0"/>
                </a:solidFill>
                <a:ea typeface="Calibri"/>
                <a:cs typeface="B Nazanin"/>
              </a:rPr>
              <a:t>میزان رابطه بین دو متغیر با ضریب همبستگی بیان می شود که عددی بین صفر و یک است . </a:t>
            </a:r>
            <a:endParaRPr lang="en-US" sz="1400" b="1" dirty="0">
              <a:solidFill>
                <a:srgbClr val="7030A0"/>
              </a:solidFill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53554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000">
        <p14:gallery dir="l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0344" y="764704"/>
            <a:ext cx="8229600" cy="5184576"/>
          </a:xfrm>
        </p:spPr>
        <p:txBody>
          <a:bodyPr>
            <a:normAutofit fontScale="92500"/>
          </a:bodyPr>
          <a:lstStyle/>
          <a:p>
            <a:pPr algn="just" rtl="1">
              <a:lnSpc>
                <a:spcPct val="115000"/>
              </a:lnSpc>
              <a:spcAft>
                <a:spcPts val="1000"/>
              </a:spcAft>
            </a:pPr>
            <a:r>
              <a:rPr lang="fa-IR" b="1" dirty="0" smtClean="0">
                <a:solidFill>
                  <a:srgbClr val="C00000"/>
                </a:solidFill>
                <a:ea typeface="Calibri"/>
                <a:cs typeface="B Nazanin"/>
              </a:rPr>
              <a:t>پژوهش </a:t>
            </a:r>
            <a:r>
              <a:rPr lang="fa-IR" b="1" dirty="0">
                <a:solidFill>
                  <a:srgbClr val="C00000"/>
                </a:solidFill>
                <a:ea typeface="Calibri"/>
                <a:cs typeface="B Nazanin"/>
              </a:rPr>
              <a:t>های علی (علت و معلولی</a:t>
            </a:r>
            <a:r>
              <a:rPr lang="fa-IR" b="1" dirty="0" smtClean="0">
                <a:solidFill>
                  <a:srgbClr val="C00000"/>
                </a:solidFill>
                <a:ea typeface="Calibri"/>
                <a:cs typeface="B Nazanin"/>
              </a:rPr>
              <a:t>):</a:t>
            </a:r>
            <a:endParaRPr lang="fa-IR" sz="2400" b="1" dirty="0">
              <a:solidFill>
                <a:srgbClr val="C00000"/>
              </a:solidFill>
              <a:ea typeface="Calibri"/>
              <a:cs typeface="B Nazanin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r>
              <a:rPr lang="fa-IR" b="1" dirty="0" smtClean="0">
                <a:solidFill>
                  <a:schemeClr val="tx1"/>
                </a:solidFill>
                <a:ea typeface="Calibri"/>
                <a:cs typeface="B Nazanin"/>
              </a:rPr>
              <a:t>قوانین </a:t>
            </a:r>
            <a:r>
              <a:rPr lang="fa-IR" b="1" dirty="0">
                <a:solidFill>
                  <a:schemeClr val="tx1"/>
                </a:solidFill>
                <a:ea typeface="Calibri"/>
                <a:cs typeface="B Nazanin"/>
              </a:rPr>
              <a:t>مطرح شده توسط جان استوارت میل در سال 1872 در کتاب روش تحقیق تجربی </a:t>
            </a:r>
            <a:r>
              <a:rPr lang="fa-IR" b="1" dirty="0" smtClean="0">
                <a:solidFill>
                  <a:schemeClr val="tx1"/>
                </a:solidFill>
                <a:ea typeface="Calibri"/>
                <a:cs typeface="B Nazanin"/>
              </a:rPr>
              <a:t>:</a:t>
            </a: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endParaRPr lang="fa-IR" dirty="0" smtClean="0">
              <a:ea typeface="Calibri"/>
              <a:cs typeface="B Nazanin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endParaRPr lang="en-US" sz="2400" dirty="0">
              <a:ea typeface="Calibri"/>
              <a:cs typeface="Arial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r>
              <a:rPr lang="fa-IR" b="1" dirty="0" smtClean="0">
                <a:solidFill>
                  <a:schemeClr val="accent6">
                    <a:lumMod val="50000"/>
                  </a:schemeClr>
                </a:solidFill>
                <a:ea typeface="Calibri"/>
                <a:cs typeface="B Nazanin"/>
              </a:rPr>
              <a:t>مهمترین </a:t>
            </a:r>
            <a:r>
              <a:rPr lang="fa-IR" b="1" dirty="0">
                <a:solidFill>
                  <a:schemeClr val="accent6">
                    <a:lumMod val="50000"/>
                  </a:schemeClr>
                </a:solidFill>
                <a:ea typeface="Calibri"/>
                <a:cs typeface="B Nazanin"/>
              </a:rPr>
              <a:t>روش تفاوت است بمعنی : </a:t>
            </a:r>
            <a:r>
              <a:rPr lang="fa-IR" dirty="0">
                <a:ea typeface="Calibri"/>
                <a:cs typeface="B Nazanin"/>
              </a:rPr>
              <a:t>بوجود آمدن یک حالت در پدیده با یک شرط و حالت دوم که همه شرایط مورد اول بجز آن یک شرط در این پدیده اتفاق نیفتد . آن تفاوت میان حالت اول و دوم علت نام دارد . مانند استرس و ناراحتی که علت سردرد است . </a:t>
            </a:r>
            <a:endParaRPr lang="en-US" sz="2400" dirty="0">
              <a:ea typeface="Calibri"/>
              <a:cs typeface="Arial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  <a:cs typeface="B Nazanin"/>
              </a:rPr>
              <a:t>روش تفاوت در برخی زمینه های علوم تجربی مفید است اما در علوم اجتماعی و انسانی کاربرد ندارد و برای مطالعه مسائل پیچیده روش کامل و دقیقی نیست . </a:t>
            </a:r>
            <a:endParaRPr lang="en-US" sz="2400" dirty="0">
              <a:ea typeface="Calibri"/>
              <a:cs typeface="Arial"/>
            </a:endParaRP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95536" y="3890457"/>
            <a:ext cx="8244408" cy="390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  <a:cs typeface="B Nazanin"/>
              </a:rPr>
              <a:t> </a:t>
            </a:r>
            <a:endParaRPr lang="en-US" sz="1400" dirty="0">
              <a:ea typeface="Calibri"/>
              <a:cs typeface="Arial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20272" y="2564904"/>
            <a:ext cx="115212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ln>
                  <a:solidFill>
                    <a:sysClr val="windowText" lastClr="000000"/>
                  </a:solidFill>
                </a:ln>
                <a:solidFill>
                  <a:srgbClr val="073E87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ea typeface="Calibri"/>
                <a:cs typeface="B Nazanin"/>
              </a:rPr>
              <a:t>توافق </a:t>
            </a:r>
            <a:endParaRPr lang="en-US" dirty="0">
              <a:ln>
                <a:solidFill>
                  <a:sysClr val="windowText" lastClr="000000"/>
                </a:solidFill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580112" y="2563788"/>
            <a:ext cx="1152128" cy="4331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dirty="0">
                <a:ln>
                  <a:solidFill>
                    <a:sysClr val="windowText" lastClr="000000"/>
                  </a:solidFill>
                </a:ln>
                <a:solidFill>
                  <a:srgbClr val="073E87"/>
                </a:solidFill>
                <a:ea typeface="Calibri"/>
                <a:cs typeface="B Nazanin"/>
              </a:rPr>
              <a:t>تفاوت</a:t>
            </a:r>
            <a:r>
              <a:rPr lang="fa-IR" sz="2400" dirty="0">
                <a:solidFill>
                  <a:srgbClr val="073E87"/>
                </a:solidFill>
                <a:ea typeface="Calibri"/>
                <a:cs typeface="B Nazanin"/>
              </a:rPr>
              <a:t>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3474916" y="2563436"/>
            <a:ext cx="1817164" cy="4335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ln>
                  <a:solidFill>
                    <a:sysClr val="windowText" lastClr="000000"/>
                  </a:solidFill>
                </a:ln>
                <a:solidFill>
                  <a:srgbClr val="073E87"/>
                </a:solidFill>
                <a:ea typeface="Calibri"/>
                <a:cs typeface="B Nazanin"/>
              </a:rPr>
              <a:t>تغییرات</a:t>
            </a:r>
            <a:r>
              <a:rPr lang="fa-IR" sz="1700" dirty="0">
                <a:solidFill>
                  <a:srgbClr val="073E87"/>
                </a:solidFill>
                <a:ea typeface="Calibri"/>
                <a:cs typeface="B Nazanin"/>
              </a:rPr>
              <a:t> </a:t>
            </a:r>
            <a:r>
              <a:rPr lang="fa-IR" sz="2400" dirty="0">
                <a:ln>
                  <a:solidFill>
                    <a:sysClr val="windowText" lastClr="000000"/>
                  </a:solidFill>
                </a:ln>
                <a:solidFill>
                  <a:srgbClr val="073E87"/>
                </a:solidFill>
                <a:ea typeface="Calibri"/>
                <a:cs typeface="B Nazanin"/>
              </a:rPr>
              <a:t>همزمان</a:t>
            </a:r>
            <a:r>
              <a:rPr lang="fa-IR" sz="2400" dirty="0" smtClean="0">
                <a:solidFill>
                  <a:srgbClr val="073E87"/>
                </a:solidFill>
                <a:ea typeface="Calibri"/>
                <a:cs typeface="B Nazanin"/>
              </a:rPr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83568" y="2564904"/>
            <a:ext cx="24482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dirty="0">
                <a:ln>
                  <a:solidFill>
                    <a:sysClr val="windowText" lastClr="000000"/>
                  </a:solidFill>
                </a:ln>
                <a:solidFill>
                  <a:srgbClr val="073E87"/>
                </a:solidFill>
                <a:ea typeface="Calibri"/>
                <a:cs typeface="B Nazanin"/>
              </a:rPr>
              <a:t>باقیمانده توافق و تفاوت </a:t>
            </a:r>
            <a:endParaRPr lang="en-US" dirty="0">
              <a:ln>
                <a:solidFill>
                  <a:sysClr val="windowText" lastClr="00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156896656"/>
      </p:ext>
    </p:extLst>
  </p:cSld>
  <p:clrMapOvr>
    <a:masterClrMapping/>
  </p:clrMapOvr>
  <p:transition spd="slow" advTm="7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011848" y="5157192"/>
            <a:ext cx="7408333" cy="1008112"/>
          </a:xfrm>
        </p:spPr>
        <p:txBody>
          <a:bodyPr>
            <a:normAutofit lnSpcReduction="10000"/>
          </a:bodyPr>
          <a:lstStyle/>
          <a:p>
            <a:pPr marL="0" lvl="0" indent="0" algn="just" rtl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None/>
            </a:pPr>
            <a:r>
              <a:rPr lang="fa-IR" sz="1800" dirty="0" smtClean="0">
                <a:solidFill>
                  <a:prstClr val="black"/>
                </a:solidFill>
                <a:ea typeface="Calibri"/>
                <a:cs typeface="B Nazanin"/>
              </a:rPr>
              <a:t>برای </a:t>
            </a:r>
            <a:r>
              <a:rPr lang="fa-IR" sz="1800" dirty="0">
                <a:solidFill>
                  <a:prstClr val="black"/>
                </a:solidFill>
                <a:ea typeface="Calibri"/>
                <a:cs typeface="B Nazanin"/>
              </a:rPr>
              <a:t>مثال : استفاده پژوهشگر از تحقیقات اکتشافی برای شناختن اثر تغییر شیوه بسته بندی بر میزان فروش یک کالا. یا شناخت ویژگی های خریداران و خرده فروشان کالایی خاص؟</a:t>
            </a:r>
            <a:endParaRPr lang="en-US" sz="1400" dirty="0">
              <a:solidFill>
                <a:prstClr val="black"/>
              </a:solidFill>
              <a:ea typeface="Calibri"/>
              <a:cs typeface="Arial"/>
            </a:endParaRPr>
          </a:p>
          <a:p>
            <a:endParaRPr lang="en-US" dirty="0"/>
          </a:p>
        </p:txBody>
      </p:sp>
      <p:sp>
        <p:nvSpPr>
          <p:cNvPr id="4" name="Bevel 3"/>
          <p:cNvSpPr/>
          <p:nvPr/>
        </p:nvSpPr>
        <p:spPr>
          <a:xfrm>
            <a:off x="6660232" y="2492896"/>
            <a:ext cx="1584176" cy="504056"/>
          </a:xfrm>
          <a:prstGeom prst="bevel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prstClr val="black"/>
                </a:solidFill>
                <a:ea typeface="Calibri"/>
                <a:cs typeface="B Nazanin"/>
              </a:rPr>
              <a:t>آزمایشگر 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520088"/>
            <a:ext cx="8229600" cy="1252728"/>
          </a:xfrm>
          <a:prstGeom prst="bevel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a-IR" sz="7200" b="1" dirty="0">
                <a:solidFill>
                  <a:srgbClr val="C00000"/>
                </a:solidFill>
                <a:ea typeface="Calibri"/>
                <a:cs typeface="B Nazanin"/>
              </a:rPr>
              <a:t>پژوهش های علی</a:t>
            </a:r>
            <a:endParaRPr lang="en-US" sz="7200" dirty="0"/>
          </a:p>
        </p:txBody>
      </p:sp>
      <p:sp>
        <p:nvSpPr>
          <p:cNvPr id="6" name="Bevel 5"/>
          <p:cNvSpPr/>
          <p:nvPr/>
        </p:nvSpPr>
        <p:spPr>
          <a:xfrm>
            <a:off x="3707904" y="2492896"/>
            <a:ext cx="1584176" cy="504056"/>
          </a:xfrm>
          <a:prstGeom prst="bevel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prstClr val="black"/>
                </a:solidFill>
                <a:ea typeface="Calibri"/>
                <a:cs typeface="B Nazanin"/>
              </a:rPr>
              <a:t>مداخله </a:t>
            </a:r>
            <a:endParaRPr lang="en-US" dirty="0"/>
          </a:p>
        </p:txBody>
      </p:sp>
      <p:sp>
        <p:nvSpPr>
          <p:cNvPr id="7" name="Bevel 6"/>
          <p:cNvSpPr/>
          <p:nvPr/>
        </p:nvSpPr>
        <p:spPr>
          <a:xfrm>
            <a:off x="755576" y="2492896"/>
            <a:ext cx="1872208" cy="504056"/>
          </a:xfrm>
          <a:prstGeom prst="bevel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prstClr val="black"/>
                </a:solidFill>
                <a:ea typeface="Calibri"/>
                <a:cs typeface="B Nazanin"/>
              </a:rPr>
              <a:t>متغیرهای مورد نظر </a:t>
            </a:r>
            <a:endParaRPr lang="en-US" dirty="0"/>
          </a:p>
        </p:txBody>
      </p:sp>
      <p:sp>
        <p:nvSpPr>
          <p:cNvPr id="8" name="Bevel 7"/>
          <p:cNvSpPr/>
          <p:nvPr/>
        </p:nvSpPr>
        <p:spPr>
          <a:xfrm>
            <a:off x="2627784" y="4077072"/>
            <a:ext cx="3744416" cy="504056"/>
          </a:xfrm>
          <a:prstGeom prst="bevel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prstClr val="black"/>
                </a:solidFill>
                <a:ea typeface="Calibri"/>
                <a:cs typeface="B Nazanin"/>
              </a:rPr>
              <a:t>مشاهده تأثیرات آن در تغییرات </a:t>
            </a:r>
            <a:r>
              <a:rPr lang="fa-IR" dirty="0" smtClean="0">
                <a:solidFill>
                  <a:prstClr val="black"/>
                </a:solidFill>
                <a:ea typeface="Calibri"/>
                <a:cs typeface="B Nazanin"/>
              </a:rPr>
              <a:t>متغیر </a:t>
            </a:r>
            <a:r>
              <a:rPr lang="fa-IR" dirty="0">
                <a:solidFill>
                  <a:prstClr val="black"/>
                </a:solidFill>
                <a:ea typeface="Calibri"/>
                <a:cs typeface="B Nazanin"/>
              </a:rPr>
              <a:t>وابسته</a:t>
            </a:r>
            <a:endParaRPr lang="en-US" dirty="0"/>
          </a:p>
        </p:txBody>
      </p:sp>
      <p:cxnSp>
        <p:nvCxnSpPr>
          <p:cNvPr id="12" name="Elbow Connector 11"/>
          <p:cNvCxnSpPr/>
          <p:nvPr/>
        </p:nvCxnSpPr>
        <p:spPr>
          <a:xfrm rot="10800000">
            <a:off x="5796136" y="2564904"/>
            <a:ext cx="360040" cy="288032"/>
          </a:xfrm>
          <a:prstGeom prst="bentConnector3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Elbow Connector 12"/>
          <p:cNvCxnSpPr/>
          <p:nvPr/>
        </p:nvCxnSpPr>
        <p:spPr>
          <a:xfrm rot="10800000">
            <a:off x="2987825" y="2636911"/>
            <a:ext cx="360040" cy="288032"/>
          </a:xfrm>
          <a:prstGeom prst="bentConnector3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Left-Right-Up Arrow 13"/>
          <p:cNvSpPr/>
          <p:nvPr/>
        </p:nvSpPr>
        <p:spPr>
          <a:xfrm rot="10800000">
            <a:off x="4283967" y="3248979"/>
            <a:ext cx="432048" cy="396044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98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7000">
        <p14:wheelReverse spokes="1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359</TotalTime>
  <Words>748</Words>
  <Application>Microsoft Office PowerPoint</Application>
  <PresentationFormat>On-screen Show (4:3)</PresentationFormat>
  <Paragraphs>122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Waveform</vt:lpstr>
      <vt:lpstr>فصل 7 روش تحقیق در مدیریت </vt:lpstr>
      <vt:lpstr>PowerPoint Presentation</vt:lpstr>
      <vt:lpstr>PowerPoint Presentation</vt:lpstr>
      <vt:lpstr>تحقیق توصیفی شامل</vt:lpstr>
      <vt:lpstr> یک مطالعه توصیفی چگونگی وضع موجود را تعیین و گزارش می کند که شامل ارزیابی نگرش ها یا عقیده ها نسبت به افراد , سازمانها , رویدادها یا رویه ها می شود .  مثل نظرسنجی های سیاسی پیش از انتخابات و تحقیقات بازار .  اطلاعات توصیفی از طریق پرسشنامه , مصاحبه یا مشاهده جمع آوری می شوند .  این نوع تحقیق دقیقتر و بیشتر از تهیه سوال و ارائه پاسخ است و در آن معمولا" سوالاتی مطرح    می شود که قبلا" پرسیده نشده و باید وسایل و ابزارخاص این مطالعات بوجود آید که نیاز به زمان و مهارت دارند 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پژوهش های علی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Misa Daraei</dc:creator>
  <cp:lastModifiedBy>Windows User</cp:lastModifiedBy>
  <cp:revision>63</cp:revision>
  <dcterms:created xsi:type="dcterms:W3CDTF">2018-01-21T07:21:57Z</dcterms:created>
  <dcterms:modified xsi:type="dcterms:W3CDTF">2020-05-15T16:46:25Z</dcterms:modified>
</cp:coreProperties>
</file>