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8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380"/>
    <p:restoredTop sz="94660"/>
  </p:normalViewPr>
  <p:slideViewPr>
    <p:cSldViewPr snapToGrid="0">
      <p:cViewPr varScale="1">
        <p:scale>
          <a:sx n="74" d="100"/>
          <a:sy n="74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E3990-A7DD-4EFA-8710-77C7CC44E11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0B56F-A52E-480B-9FD2-D281AD3DAD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38752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E3990-A7DD-4EFA-8710-77C7CC44E11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0B56F-A52E-480B-9FD2-D281AD3DAD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29653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E3990-A7DD-4EFA-8710-77C7CC44E11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0B56F-A52E-480B-9FD2-D281AD3DAD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15483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E3990-A7DD-4EFA-8710-77C7CC44E11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0B56F-A52E-480B-9FD2-D281AD3DAD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86434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E3990-A7DD-4EFA-8710-77C7CC44E11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0B56F-A52E-480B-9FD2-D281AD3DAD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96633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E3990-A7DD-4EFA-8710-77C7CC44E11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0B56F-A52E-480B-9FD2-D281AD3DAD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09253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E3990-A7DD-4EFA-8710-77C7CC44E11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0B56F-A52E-480B-9FD2-D281AD3DAD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42939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E3990-A7DD-4EFA-8710-77C7CC44E11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0B56F-A52E-480B-9FD2-D281AD3DAD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9645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E3990-A7DD-4EFA-8710-77C7CC44E11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0B56F-A52E-480B-9FD2-D281AD3DAD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24282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E3990-A7DD-4EFA-8710-77C7CC44E11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0B56F-A52E-480B-9FD2-D281AD3DAD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56890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E3990-A7DD-4EFA-8710-77C7CC44E11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0B56F-A52E-480B-9FD2-D281AD3DAD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95189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E3990-A7DD-4EFA-8710-77C7CC44E115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0B56F-A52E-480B-9FD2-D281AD3DAD2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11660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108266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3600" b="1" dirty="0"/>
              <a:t>فصل </a:t>
            </a:r>
            <a:r>
              <a:rPr lang="fa-IR" sz="3600" b="1" dirty="0" smtClean="0"/>
              <a:t>6-جریان </a:t>
            </a:r>
            <a:r>
              <a:rPr lang="fa-IR" sz="3600" b="1" dirty="0"/>
              <a:t>ومقاومت</a:t>
            </a:r>
            <a:endParaRPr lang="en-US" sz="3600" b="1" dirty="0"/>
          </a:p>
        </p:txBody>
      </p:sp>
      <p:sp>
        <p:nvSpPr>
          <p:cNvPr id="1781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a-IR" altLang="fa-IR" dirty="0" smtClean="0"/>
              <a:t>جریان و چگالی جریان</a:t>
            </a:r>
          </a:p>
          <a:p>
            <a:pPr eaLnBrk="1" hangingPunct="1"/>
            <a:r>
              <a:rPr lang="fa-IR" altLang="fa-IR" dirty="0" smtClean="0"/>
              <a:t>مقاومت ، مقاومت ویژه و رسانندگی</a:t>
            </a:r>
          </a:p>
          <a:p>
            <a:pPr eaLnBrk="1" hangingPunct="1"/>
            <a:r>
              <a:rPr lang="fa-IR" altLang="fa-IR" dirty="0" smtClean="0"/>
              <a:t>قانون اهم</a:t>
            </a:r>
            <a:endParaRPr lang="en-US" altLang="fa-IR" dirty="0" smtClean="0"/>
          </a:p>
          <a:p>
            <a:pPr eaLnBrk="1" hangingPunct="1"/>
            <a:r>
              <a:rPr lang="fa-IR" altLang="fa-IR" smtClean="0"/>
              <a:t> دید میکروسکوپیک قانون اهم</a:t>
            </a:r>
          </a:p>
          <a:p>
            <a:pPr eaLnBrk="1" hangingPunct="1"/>
            <a:r>
              <a:rPr lang="fa-IR" altLang="fa-IR" dirty="0" smtClean="0"/>
              <a:t>انتقال انرژی در مدار الکتریکی</a:t>
            </a:r>
            <a:endParaRPr lang="en-US" altLang="fa-IR" dirty="0" smtClean="0"/>
          </a:p>
        </p:txBody>
      </p:sp>
    </p:spTree>
    <p:extLst>
      <p:ext uri="{BB962C8B-B14F-4D97-AF65-F5344CB8AC3E}">
        <p14:creationId xmlns:p14="http://schemas.microsoft.com/office/powerpoint/2010/main" val="37138487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title"/>
          </p:nvPr>
        </p:nvSpPr>
        <p:spPr>
          <a:xfrm>
            <a:off x="2424114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جریان و چگالی جریان </a:t>
            </a:r>
            <a:endParaRPr lang="en-US" altLang="fa-IR" smtClean="0"/>
          </a:p>
        </p:txBody>
      </p:sp>
      <p:sp>
        <p:nvSpPr>
          <p:cNvPr id="179203" name="Rectangle 3"/>
          <p:cNvSpPr>
            <a:spLocks noGrp="1" noChangeArrowheads="1"/>
          </p:cNvSpPr>
          <p:nvPr>
            <p:ph idx="1"/>
          </p:nvPr>
        </p:nvSpPr>
        <p:spPr>
          <a:xfrm>
            <a:off x="2424113" y="2017713"/>
            <a:ext cx="7772400" cy="411480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fa-IR" altLang="fa-IR" smtClean="0"/>
              <a:t>اگر دو سر سیم  به </a:t>
            </a:r>
            <a:r>
              <a:rPr lang="fa-IR" altLang="fa-IR" smtClean="0">
                <a:solidFill>
                  <a:srgbClr val="FF66FF"/>
                </a:solidFill>
              </a:rPr>
              <a:t>ولتاژ ثابتی</a:t>
            </a:r>
            <a:r>
              <a:rPr lang="fa-IR" altLang="fa-IR" smtClean="0"/>
              <a:t> وصل شود و بار </a:t>
            </a:r>
            <a:r>
              <a:rPr lang="en-US" altLang="fa-IR" sz="2000"/>
              <a:t>q</a:t>
            </a:r>
            <a:r>
              <a:rPr lang="fa-IR" altLang="fa-IR" smtClean="0"/>
              <a:t> در زمان </a:t>
            </a:r>
            <a:r>
              <a:rPr lang="en-US" altLang="fa-IR" sz="2000"/>
              <a:t>t</a:t>
            </a:r>
            <a:r>
              <a:rPr lang="fa-IR" altLang="fa-IR" smtClean="0"/>
              <a:t> از سطح مقطع سیم بگذرد  </a:t>
            </a:r>
            <a:r>
              <a:rPr lang="fa-IR" altLang="fa-IR" smtClean="0">
                <a:solidFill>
                  <a:srgbClr val="FF66FF"/>
                </a:solidFill>
              </a:rPr>
              <a:t>جریان الکتریکی</a:t>
            </a:r>
            <a:r>
              <a:rPr lang="fa-IR" altLang="fa-IR" smtClean="0"/>
              <a:t> عبارت است از: </a:t>
            </a:r>
          </a:p>
          <a:p>
            <a:pPr eaLnBrk="1" hangingPunct="1"/>
            <a:endParaRPr lang="fa-IR" altLang="fa-IR" smtClean="0"/>
          </a:p>
          <a:p>
            <a:pPr eaLnBrk="1" hangingPunct="1"/>
            <a:endParaRPr lang="fa-IR" altLang="fa-IR" smtClean="0"/>
          </a:p>
          <a:p>
            <a:pPr eaLnBrk="1" hangingPunct="1"/>
            <a:r>
              <a:rPr lang="fa-IR" altLang="fa-IR" smtClean="0"/>
              <a:t>اگر آهنگ شارش بار  با </a:t>
            </a:r>
            <a:r>
              <a:rPr lang="fa-IR" altLang="fa-IR" smtClean="0">
                <a:solidFill>
                  <a:srgbClr val="FF66FF"/>
                </a:solidFill>
              </a:rPr>
              <a:t>زمان ثابت نباشد</a:t>
            </a:r>
            <a:r>
              <a:rPr lang="fa-IR" altLang="fa-IR" smtClean="0"/>
              <a:t>  جریان ثابت نیست: </a:t>
            </a:r>
          </a:p>
          <a:p>
            <a:pPr eaLnBrk="1" hangingPunct="1"/>
            <a:endParaRPr lang="fa-IR" altLang="fa-IR" smtClean="0"/>
          </a:p>
          <a:p>
            <a:pPr eaLnBrk="1" hangingPunct="1"/>
            <a:endParaRPr lang="fa-IR" altLang="fa-IR" smtClean="0"/>
          </a:p>
          <a:p>
            <a:pPr eaLnBrk="1" hangingPunct="1"/>
            <a:endParaRPr lang="fa-IR" altLang="fa-IR" smtClean="0"/>
          </a:p>
          <a:p>
            <a:pPr eaLnBrk="1" hangingPunct="1"/>
            <a:r>
              <a:rPr lang="fa-IR" altLang="fa-IR" smtClean="0"/>
              <a:t>در این فصل فقط </a:t>
            </a:r>
            <a:r>
              <a:rPr lang="fa-IR" altLang="fa-IR" smtClean="0">
                <a:solidFill>
                  <a:srgbClr val="FF66FF"/>
                </a:solidFill>
              </a:rPr>
              <a:t>جریانهای ثابت</a:t>
            </a:r>
            <a:r>
              <a:rPr lang="fa-IR" altLang="fa-IR" smtClean="0"/>
              <a:t> مطالعه می گردد</a:t>
            </a:r>
            <a:r>
              <a:rPr lang="en-US" altLang="fa-IR" smtClean="0"/>
              <a:t>. </a:t>
            </a:r>
          </a:p>
        </p:txBody>
      </p:sp>
      <p:pic>
        <p:nvPicPr>
          <p:cNvPr id="17920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151" y="4437064"/>
            <a:ext cx="1800225" cy="841375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920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3" y="2708276"/>
            <a:ext cx="1223962" cy="765175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49874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>
          <a:xfrm>
            <a:off x="2424114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جریان و چگالی جریان </a:t>
            </a:r>
            <a:endParaRPr lang="en-US" altLang="fa-IR" smtClean="0"/>
          </a:p>
        </p:txBody>
      </p:sp>
      <p:sp>
        <p:nvSpPr>
          <p:cNvPr id="180227" name="Rectangle 3"/>
          <p:cNvSpPr>
            <a:spLocks noGrp="1" noChangeArrowheads="1"/>
          </p:cNvSpPr>
          <p:nvPr>
            <p:ph idx="1"/>
          </p:nvPr>
        </p:nvSpPr>
        <p:spPr>
          <a:xfrm>
            <a:off x="2424113" y="2017714"/>
            <a:ext cx="7772400" cy="4435475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80000"/>
              </a:lnSpc>
            </a:pPr>
            <a:r>
              <a:rPr lang="fa-IR" altLang="fa-IR" dirty="0" smtClean="0"/>
              <a:t>جریان در </a:t>
            </a:r>
            <a:r>
              <a:rPr lang="fa-IR" altLang="fa-IR" dirty="0" smtClean="0">
                <a:solidFill>
                  <a:srgbClr val="FF66FF"/>
                </a:solidFill>
              </a:rPr>
              <a:t>تمام مقاطع</a:t>
            </a:r>
            <a:r>
              <a:rPr lang="fa-IR" altLang="fa-IR" dirty="0" smtClean="0"/>
              <a:t> رسانا یکسان است</a:t>
            </a:r>
            <a:r>
              <a:rPr lang="fa-IR" altLang="fa-IR" sz="2000" dirty="0"/>
              <a:t> .</a:t>
            </a:r>
          </a:p>
          <a:p>
            <a:pPr eaLnBrk="1" hangingPunct="1">
              <a:lnSpc>
                <a:spcPct val="80000"/>
              </a:lnSpc>
            </a:pPr>
            <a:endParaRPr lang="fa-IR" altLang="fa-IR" sz="2000" dirty="0"/>
          </a:p>
          <a:p>
            <a:pPr eaLnBrk="1" hangingPunct="1">
              <a:lnSpc>
                <a:spcPct val="80000"/>
              </a:lnSpc>
            </a:pPr>
            <a:endParaRPr lang="fa-IR" altLang="fa-IR" sz="2000" dirty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fa-IR" sz="2000" dirty="0"/>
              <a:t> </a:t>
            </a:r>
          </a:p>
          <a:p>
            <a:pPr eaLnBrk="1" hangingPunct="1">
              <a:lnSpc>
                <a:spcPct val="80000"/>
              </a:lnSpc>
            </a:pPr>
            <a:endParaRPr lang="fa-IR" altLang="fa-IR" sz="2000" dirty="0"/>
          </a:p>
          <a:p>
            <a:pPr eaLnBrk="1" hangingPunct="1">
              <a:lnSpc>
                <a:spcPct val="80000"/>
              </a:lnSpc>
            </a:pPr>
            <a:endParaRPr lang="fa-IR" altLang="fa-IR" sz="2000" dirty="0"/>
          </a:p>
          <a:p>
            <a:pPr eaLnBrk="1" hangingPunct="1">
              <a:lnSpc>
                <a:spcPct val="80000"/>
              </a:lnSpc>
            </a:pPr>
            <a:endParaRPr lang="fa-IR" altLang="fa-IR" sz="2000" dirty="0"/>
          </a:p>
          <a:p>
            <a:pPr eaLnBrk="1" hangingPunct="1">
              <a:lnSpc>
                <a:spcPct val="80000"/>
              </a:lnSpc>
            </a:pPr>
            <a:endParaRPr lang="fa-IR" altLang="fa-IR" dirty="0" smtClean="0"/>
          </a:p>
          <a:p>
            <a:pPr eaLnBrk="1" hangingPunct="1">
              <a:lnSpc>
                <a:spcPct val="80000"/>
              </a:lnSpc>
            </a:pPr>
            <a:endParaRPr lang="fa-IR" altLang="fa-IR" dirty="0" smtClean="0"/>
          </a:p>
          <a:p>
            <a:pPr eaLnBrk="1" hangingPunct="1">
              <a:lnSpc>
                <a:spcPct val="80000"/>
              </a:lnSpc>
            </a:pPr>
            <a:r>
              <a:rPr lang="fa-IR" altLang="fa-IR" dirty="0" smtClean="0"/>
              <a:t>برای </a:t>
            </a:r>
            <a:r>
              <a:rPr lang="fa-IR" altLang="fa-IR" dirty="0" smtClean="0">
                <a:solidFill>
                  <a:srgbClr val="FF66FF"/>
                </a:solidFill>
              </a:rPr>
              <a:t>شارش جریان</a:t>
            </a:r>
            <a:r>
              <a:rPr lang="fa-IR" altLang="fa-IR" dirty="0" smtClean="0"/>
              <a:t> در یک سیم باید </a:t>
            </a:r>
            <a:r>
              <a:rPr lang="fa-IR" altLang="fa-IR" dirty="0" smtClean="0">
                <a:solidFill>
                  <a:srgbClr val="FF66FF"/>
                </a:solidFill>
              </a:rPr>
              <a:t>میدان الکتریکی </a:t>
            </a:r>
            <a:r>
              <a:rPr lang="en-US" altLang="fa-IR" sz="2000" dirty="0">
                <a:solidFill>
                  <a:srgbClr val="FF66FF"/>
                </a:solidFill>
              </a:rPr>
              <a:t>E</a:t>
            </a:r>
            <a:r>
              <a:rPr lang="fa-IR" altLang="fa-IR" dirty="0" smtClean="0"/>
              <a:t>  در داخل آن </a:t>
            </a:r>
          </a:p>
          <a:p>
            <a:pPr eaLnBrk="1" hangingPunct="1">
              <a:lnSpc>
                <a:spcPct val="80000"/>
              </a:lnSpc>
            </a:pPr>
            <a:r>
              <a:rPr lang="fa-IR" altLang="fa-IR" dirty="0" smtClean="0"/>
              <a:t>وجود داشته باشد تا بر الکترونها وارد کند. </a:t>
            </a:r>
            <a:r>
              <a:rPr lang="fa-IR" altLang="fa-IR" dirty="0" smtClean="0">
                <a:solidFill>
                  <a:srgbClr val="3333FF"/>
                </a:solidFill>
              </a:rPr>
              <a:t>آیا این مسئله با صفر</a:t>
            </a:r>
          </a:p>
          <a:p>
            <a:pPr eaLnBrk="1" hangingPunct="1">
              <a:lnSpc>
                <a:spcPct val="80000"/>
              </a:lnSpc>
            </a:pPr>
            <a:r>
              <a:rPr lang="fa-IR" altLang="fa-IR" dirty="0" smtClean="0">
                <a:solidFill>
                  <a:srgbClr val="3333FF"/>
                </a:solidFill>
              </a:rPr>
              <a:t> بودن </a:t>
            </a:r>
            <a:r>
              <a:rPr lang="en-US" altLang="fa-IR" sz="2000" dirty="0">
                <a:solidFill>
                  <a:srgbClr val="3333FF"/>
                </a:solidFill>
              </a:rPr>
              <a:t>E</a:t>
            </a:r>
            <a:r>
              <a:rPr lang="fa-IR" altLang="fa-IR" dirty="0" smtClean="0">
                <a:solidFill>
                  <a:srgbClr val="3333FF"/>
                </a:solidFill>
              </a:rPr>
              <a:t> در رسانا ها تناقض دارد چرا ؟</a:t>
            </a:r>
            <a:r>
              <a:rPr lang="fa-IR" altLang="fa-IR" sz="2000" dirty="0">
                <a:solidFill>
                  <a:srgbClr val="3333FF"/>
                </a:solidFill>
              </a:rPr>
              <a:t>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fa-IR" altLang="fa-IR" sz="2000" dirty="0"/>
              <a:t> </a:t>
            </a:r>
            <a:endParaRPr lang="en-US" altLang="fa-IR" sz="2000" dirty="0"/>
          </a:p>
        </p:txBody>
      </p:sp>
      <p:pic>
        <p:nvPicPr>
          <p:cNvPr id="18022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676" y="2781300"/>
            <a:ext cx="3313113" cy="154463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61437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title"/>
          </p:nvPr>
        </p:nvSpPr>
        <p:spPr>
          <a:xfrm>
            <a:off x="2424114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جریان و چگالی جریان </a:t>
            </a:r>
            <a:endParaRPr lang="en-US" altLang="fa-IR" smtClean="0"/>
          </a:p>
        </p:txBody>
      </p:sp>
      <p:sp>
        <p:nvSpPr>
          <p:cNvPr id="181251" name="Rectangle 3"/>
          <p:cNvSpPr>
            <a:spLocks noGrp="1" noChangeArrowheads="1"/>
          </p:cNvSpPr>
          <p:nvPr>
            <p:ph idx="1"/>
          </p:nvPr>
        </p:nvSpPr>
        <p:spPr>
          <a:xfrm>
            <a:off x="2424113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/>
              <a:t>حاملهای بار تنها الکترونها  نیستند مثلا در </a:t>
            </a:r>
            <a:r>
              <a:rPr lang="fa-IR" altLang="fa-IR" smtClean="0">
                <a:solidFill>
                  <a:srgbClr val="FF66FF"/>
                </a:solidFill>
              </a:rPr>
              <a:t>الکترولیت  ها یونهای مثبت و منقی</a:t>
            </a:r>
            <a:r>
              <a:rPr lang="fa-IR" altLang="fa-IR" smtClean="0"/>
              <a:t> حامل بارند. </a:t>
            </a:r>
          </a:p>
          <a:p>
            <a:pPr eaLnBrk="1" hangingPunct="1"/>
            <a:r>
              <a:rPr lang="fa-IR" altLang="fa-IR" smtClean="0"/>
              <a:t> بنابه قرار داد جهت </a:t>
            </a:r>
            <a:r>
              <a:rPr lang="fa-IR" altLang="fa-IR" smtClean="0">
                <a:solidFill>
                  <a:srgbClr val="FF66FF"/>
                </a:solidFill>
              </a:rPr>
              <a:t>حرکت حاملهای بار مثبت جهت جریان</a:t>
            </a:r>
            <a:r>
              <a:rPr lang="fa-IR" altLang="fa-IR" smtClean="0"/>
              <a:t> فرض می شود. </a:t>
            </a:r>
          </a:p>
          <a:p>
            <a:pPr eaLnBrk="1" hangingPunct="1"/>
            <a:endParaRPr lang="fa-IR" altLang="fa-IR" smtClean="0"/>
          </a:p>
          <a:p>
            <a:pPr eaLnBrk="1" hangingPunct="1"/>
            <a:endParaRPr lang="fa-IR" altLang="fa-IR" smtClean="0"/>
          </a:p>
          <a:p>
            <a:pPr eaLnBrk="1" hangingPunct="1"/>
            <a:endParaRPr lang="fa-IR" altLang="fa-IR" smtClean="0"/>
          </a:p>
          <a:p>
            <a:pPr eaLnBrk="1" hangingPunct="1"/>
            <a:endParaRPr lang="fa-IR" altLang="fa-IR" smtClean="0"/>
          </a:p>
          <a:p>
            <a:pPr eaLnBrk="1" hangingPunct="1"/>
            <a:endParaRPr lang="en-US" altLang="fa-IR" smtClean="0"/>
          </a:p>
          <a:p>
            <a:pPr eaLnBrk="1" hangingPunct="1"/>
            <a:endParaRPr lang="en-US" altLang="fa-IR" smtClean="0"/>
          </a:p>
        </p:txBody>
      </p:sp>
      <p:pic>
        <p:nvPicPr>
          <p:cNvPr id="1812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9" y="3933826"/>
            <a:ext cx="4103687" cy="2157413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89505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Grp="1" noChangeArrowheads="1"/>
          </p:cNvSpPr>
          <p:nvPr>
            <p:ph type="title"/>
          </p:nvPr>
        </p:nvSpPr>
        <p:spPr>
          <a:xfrm>
            <a:off x="2424114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جریان و چگالی جریان </a:t>
            </a:r>
            <a:endParaRPr lang="en-US" altLang="fa-IR" smtClean="0"/>
          </a:p>
        </p:txBody>
      </p:sp>
      <p:sp>
        <p:nvSpPr>
          <p:cNvPr id="182275" name="Rectangle 3"/>
          <p:cNvSpPr>
            <a:spLocks noGrp="1" noChangeArrowheads="1"/>
          </p:cNvSpPr>
          <p:nvPr>
            <p:ph idx="1"/>
          </p:nvPr>
        </p:nvSpPr>
        <p:spPr>
          <a:xfrm>
            <a:off x="2424113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/>
              <a:t>جریان  </a:t>
            </a:r>
            <a:r>
              <a:rPr lang="en-US" altLang="fa-IR" sz="1800">
                <a:solidFill>
                  <a:srgbClr val="FF66FF"/>
                </a:solidFill>
              </a:rPr>
              <a:t>i</a:t>
            </a:r>
            <a:r>
              <a:rPr lang="fa-IR" altLang="fa-IR" sz="1800">
                <a:solidFill>
                  <a:srgbClr val="FF66FF"/>
                </a:solidFill>
              </a:rPr>
              <a:t> </a:t>
            </a:r>
            <a:r>
              <a:rPr lang="fa-IR" altLang="fa-IR" smtClean="0">
                <a:solidFill>
                  <a:srgbClr val="FF66FF"/>
                </a:solidFill>
              </a:rPr>
              <a:t>کمیت ماکروسکوپیک</a:t>
            </a:r>
            <a:r>
              <a:rPr lang="fa-IR" altLang="fa-IR" smtClean="0"/>
              <a:t> است و مشخصه هر رسانا است . کمیت </a:t>
            </a:r>
            <a:r>
              <a:rPr lang="fa-IR" altLang="fa-IR" smtClean="0">
                <a:solidFill>
                  <a:srgbClr val="FF66FF"/>
                </a:solidFill>
              </a:rPr>
              <a:t>میکروسکوپیک</a:t>
            </a:r>
            <a:r>
              <a:rPr lang="fa-IR" altLang="fa-IR" smtClean="0"/>
              <a:t>  متناسب با آن </a:t>
            </a:r>
            <a:r>
              <a:rPr lang="fa-IR" altLang="fa-IR" smtClean="0">
                <a:solidFill>
                  <a:srgbClr val="FF66FF"/>
                </a:solidFill>
              </a:rPr>
              <a:t>چگالی جریان </a:t>
            </a:r>
            <a:r>
              <a:rPr lang="en-US" altLang="fa-IR" sz="1800">
                <a:solidFill>
                  <a:srgbClr val="FF66FF"/>
                </a:solidFill>
              </a:rPr>
              <a:t>j</a:t>
            </a:r>
            <a:r>
              <a:rPr lang="fa-IR" altLang="fa-IR" smtClean="0"/>
              <a:t> است. </a:t>
            </a:r>
          </a:p>
          <a:p>
            <a:pPr eaLnBrk="1" hangingPunct="1"/>
            <a:r>
              <a:rPr lang="fa-IR" altLang="fa-IR" smtClean="0">
                <a:solidFill>
                  <a:srgbClr val="FF66FF"/>
                </a:solidFill>
              </a:rPr>
              <a:t>چگالی جریان</a:t>
            </a:r>
            <a:r>
              <a:rPr lang="fa-IR" altLang="fa-IR" smtClean="0"/>
              <a:t> یک </a:t>
            </a:r>
            <a:r>
              <a:rPr lang="fa-IR" altLang="fa-IR" smtClean="0">
                <a:solidFill>
                  <a:srgbClr val="FF66FF"/>
                </a:solidFill>
              </a:rPr>
              <a:t>بردار</a:t>
            </a:r>
            <a:r>
              <a:rPr lang="fa-IR" altLang="fa-IR" smtClean="0"/>
              <a:t> است و مشخصه نقطه ای واقع در رسانا است . اگر جریان در سر تاسر رسانایی با مقطع </a:t>
            </a:r>
            <a:r>
              <a:rPr lang="en-US" altLang="fa-IR" sz="2000"/>
              <a:t>A</a:t>
            </a:r>
            <a:r>
              <a:rPr lang="fa-IR" altLang="fa-IR" smtClean="0"/>
              <a:t>  </a:t>
            </a:r>
            <a:r>
              <a:rPr lang="fa-IR" altLang="fa-IR" smtClean="0">
                <a:solidFill>
                  <a:srgbClr val="FF66FF"/>
                </a:solidFill>
              </a:rPr>
              <a:t>یکسان</a:t>
            </a:r>
            <a:r>
              <a:rPr lang="fa-IR" altLang="fa-IR" smtClean="0"/>
              <a:t> باشد چگالی جریان : </a:t>
            </a:r>
            <a:endParaRPr lang="en-US" altLang="fa-IR" smtClean="0"/>
          </a:p>
        </p:txBody>
      </p:sp>
      <p:pic>
        <p:nvPicPr>
          <p:cNvPr id="1822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1175" y="4365626"/>
            <a:ext cx="1728788" cy="9747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0187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title"/>
          </p:nvPr>
        </p:nvSpPr>
        <p:spPr>
          <a:xfrm>
            <a:off x="2424114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جریان و چگالی جریان </a:t>
            </a:r>
            <a:endParaRPr lang="en-US" altLang="fa-IR" smtClean="0"/>
          </a:p>
        </p:txBody>
      </p:sp>
      <p:sp>
        <p:nvSpPr>
          <p:cNvPr id="183299" name="Rectangle 3"/>
          <p:cNvSpPr>
            <a:spLocks noGrp="1" noChangeArrowheads="1"/>
          </p:cNvSpPr>
          <p:nvPr>
            <p:ph idx="1"/>
          </p:nvPr>
        </p:nvSpPr>
        <p:spPr>
          <a:xfrm>
            <a:off x="2424113" y="1989139"/>
            <a:ext cx="7772400" cy="4321175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fa-IR" altLang="fa-IR" smtClean="0">
                <a:solidFill>
                  <a:srgbClr val="FF66FF"/>
                </a:solidFill>
              </a:rPr>
              <a:t>بردار </a:t>
            </a:r>
            <a:r>
              <a:rPr lang="en-US" altLang="fa-IR" sz="1800">
                <a:solidFill>
                  <a:srgbClr val="FF66FF"/>
                </a:solidFill>
              </a:rPr>
              <a:t>j</a:t>
            </a:r>
            <a:r>
              <a:rPr lang="fa-IR" altLang="fa-IR" smtClean="0"/>
              <a:t> در هر نقطه در جهت </a:t>
            </a:r>
            <a:r>
              <a:rPr lang="fa-IR" altLang="fa-IR" smtClean="0">
                <a:solidFill>
                  <a:srgbClr val="FF66FF"/>
                </a:solidFill>
              </a:rPr>
              <a:t>حرکت حامل بار مثبت</a:t>
            </a:r>
            <a:r>
              <a:rPr lang="fa-IR" altLang="fa-IR" smtClean="0"/>
              <a:t> در آن نقطه است </a:t>
            </a:r>
          </a:p>
          <a:p>
            <a:pPr eaLnBrk="1" hangingPunct="1">
              <a:lnSpc>
                <a:spcPct val="90000"/>
              </a:lnSpc>
            </a:pPr>
            <a:endParaRPr lang="fa-IR" altLang="fa-IR" smtClean="0"/>
          </a:p>
          <a:p>
            <a:pPr eaLnBrk="1" hangingPunct="1">
              <a:lnSpc>
                <a:spcPct val="90000"/>
              </a:lnSpc>
            </a:pPr>
            <a:endParaRPr lang="fa-IR" altLang="fa-IR" smtClean="0"/>
          </a:p>
          <a:p>
            <a:pPr eaLnBrk="1" hangingPunct="1">
              <a:lnSpc>
                <a:spcPct val="90000"/>
              </a:lnSpc>
            </a:pPr>
            <a:endParaRPr lang="fa-IR" altLang="fa-IR" smtClean="0"/>
          </a:p>
          <a:p>
            <a:pPr eaLnBrk="1" hangingPunct="1">
              <a:lnSpc>
                <a:spcPct val="90000"/>
              </a:lnSpc>
            </a:pPr>
            <a:endParaRPr lang="fa-IR" altLang="fa-IR" smtClean="0"/>
          </a:p>
          <a:p>
            <a:pPr eaLnBrk="1" hangingPunct="1">
              <a:lnSpc>
                <a:spcPct val="90000"/>
              </a:lnSpc>
            </a:pPr>
            <a:endParaRPr lang="fa-IR" altLang="fa-IR" smtClean="0"/>
          </a:p>
          <a:p>
            <a:pPr eaLnBrk="1" hangingPunct="1">
              <a:lnSpc>
                <a:spcPct val="90000"/>
              </a:lnSpc>
            </a:pPr>
            <a:r>
              <a:rPr lang="fa-IR" altLang="fa-IR" smtClean="0"/>
              <a:t>رابطه بین </a:t>
            </a:r>
            <a:r>
              <a:rPr lang="en-US" altLang="fa-IR" sz="2000"/>
              <a:t>j</a:t>
            </a:r>
            <a:r>
              <a:rPr lang="fa-IR" altLang="fa-IR" smtClean="0"/>
              <a:t> و </a:t>
            </a:r>
            <a:r>
              <a:rPr lang="en-US" altLang="fa-IR" sz="2000"/>
              <a:t> i</a:t>
            </a:r>
            <a:r>
              <a:rPr lang="fa-IR" altLang="fa-IR" smtClean="0"/>
              <a:t>برای سطح خاصی از رسانا :</a:t>
            </a:r>
          </a:p>
          <a:p>
            <a:pPr eaLnBrk="1" hangingPunct="1">
              <a:lnSpc>
                <a:spcPct val="90000"/>
              </a:lnSpc>
            </a:pPr>
            <a:endParaRPr lang="fa-IR" altLang="fa-IR" smtClean="0"/>
          </a:p>
          <a:p>
            <a:pPr eaLnBrk="1" hangingPunct="1">
              <a:lnSpc>
                <a:spcPct val="90000"/>
              </a:lnSpc>
            </a:pPr>
            <a:endParaRPr lang="fa-IR" altLang="fa-IR" smtClean="0"/>
          </a:p>
          <a:p>
            <a:pPr eaLnBrk="1" hangingPunct="1">
              <a:lnSpc>
                <a:spcPct val="90000"/>
              </a:lnSpc>
            </a:pPr>
            <a:r>
              <a:rPr lang="fa-IR" altLang="fa-IR" smtClean="0"/>
              <a:t>که بردار </a:t>
            </a:r>
            <a:r>
              <a:rPr lang="en-US" altLang="fa-IR" sz="1800"/>
              <a:t>dA</a:t>
            </a:r>
            <a:r>
              <a:rPr lang="fa-IR" altLang="fa-IR" smtClean="0"/>
              <a:t> برداری است عمود بر عنصر سطح </a:t>
            </a:r>
            <a:r>
              <a:rPr lang="en-US" altLang="fa-IR" sz="1800"/>
              <a:t>dA</a:t>
            </a:r>
            <a:r>
              <a:rPr lang="fa-IR" altLang="fa-IR" smtClean="0"/>
              <a:t> </a:t>
            </a:r>
            <a:endParaRPr lang="en-US" altLang="fa-IR" smtClean="0"/>
          </a:p>
        </p:txBody>
      </p:sp>
      <p:pic>
        <p:nvPicPr>
          <p:cNvPr id="1833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8" y="4724400"/>
            <a:ext cx="1871662" cy="863600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330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0" y="2492376"/>
            <a:ext cx="2808288" cy="15208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4490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>
          <a:xfrm>
            <a:off x="2424114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جریان و چگالی جریان</a:t>
            </a:r>
            <a:endParaRPr lang="en-US" altLang="fa-IR" smtClean="0"/>
          </a:p>
        </p:txBody>
      </p:sp>
      <p:sp>
        <p:nvSpPr>
          <p:cNvPr id="184323" name="Rectangle 3"/>
          <p:cNvSpPr>
            <a:spLocks noGrp="1" noChangeArrowheads="1"/>
          </p:cNvSpPr>
          <p:nvPr>
            <p:ph idx="1"/>
          </p:nvPr>
        </p:nvSpPr>
        <p:spPr>
          <a:xfrm>
            <a:off x="2351088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محاسبه سرعت سوق حاملهای  بار با استفاده ا زچگالی جریان:</a:t>
            </a:r>
          </a:p>
          <a:p>
            <a:pPr eaLnBrk="1" hangingPunct="1"/>
            <a:endParaRPr lang="fa-IR" altLang="fa-IR" smtClean="0">
              <a:solidFill>
                <a:srgbClr val="A50021"/>
              </a:solidFill>
            </a:endParaRPr>
          </a:p>
          <a:p>
            <a:pPr eaLnBrk="1" hangingPunct="1"/>
            <a:endParaRPr lang="fa-IR" altLang="fa-IR" smtClean="0">
              <a:solidFill>
                <a:srgbClr val="A50021"/>
              </a:solidFill>
            </a:endParaRPr>
          </a:p>
          <a:p>
            <a:pPr eaLnBrk="1" hangingPunct="1"/>
            <a:endParaRPr lang="fa-IR" altLang="fa-IR" smtClean="0">
              <a:solidFill>
                <a:srgbClr val="A50021"/>
              </a:solidFill>
            </a:endParaRPr>
          </a:p>
          <a:p>
            <a:pPr eaLnBrk="1" hangingPunct="1"/>
            <a:endParaRPr lang="fa-IR" altLang="fa-IR" smtClean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fa-IR" altLang="fa-IR" smtClean="0"/>
              <a:t> </a:t>
            </a:r>
            <a:endParaRPr lang="en-US" altLang="fa-IR" smtClean="0"/>
          </a:p>
        </p:txBody>
      </p:sp>
      <p:pic>
        <p:nvPicPr>
          <p:cNvPr id="18432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238" y="3357563"/>
            <a:ext cx="3384550" cy="183356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4264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ChangeArrowheads="1"/>
          </p:cNvSpPr>
          <p:nvPr>
            <p:ph type="title"/>
          </p:nvPr>
        </p:nvSpPr>
        <p:spPr>
          <a:xfrm>
            <a:off x="2424114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جریان و چگالی جریان</a:t>
            </a:r>
            <a:endParaRPr lang="en-US" altLang="fa-IR" smtClean="0"/>
          </a:p>
        </p:txBody>
      </p:sp>
      <p:sp>
        <p:nvSpPr>
          <p:cNvPr id="185347" name="Rectangle 3"/>
          <p:cNvSpPr>
            <a:spLocks noGrp="1" noChangeArrowheads="1"/>
          </p:cNvSpPr>
          <p:nvPr>
            <p:ph idx="1"/>
          </p:nvPr>
        </p:nvSpPr>
        <p:spPr>
          <a:xfrm>
            <a:off x="2351088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/>
              <a:t>با فرض اینکه چگالی حاملهای بار </a:t>
            </a:r>
            <a:r>
              <a:rPr lang="en-US" altLang="fa-IR" sz="2000"/>
              <a:t>n</a:t>
            </a:r>
            <a:r>
              <a:rPr lang="fa-IR" altLang="fa-IR" smtClean="0"/>
              <a:t> باشد تعداد حاملها درطول </a:t>
            </a:r>
            <a:r>
              <a:rPr lang="en-US" altLang="fa-IR" sz="2000"/>
              <a:t>L</a:t>
            </a:r>
            <a:r>
              <a:rPr lang="fa-IR" altLang="fa-IR" smtClean="0"/>
              <a:t> سیم </a:t>
            </a:r>
            <a:r>
              <a:rPr lang="en-US" altLang="fa-IR" sz="1800"/>
              <a:t>nAL</a:t>
            </a:r>
            <a:r>
              <a:rPr lang="fa-IR" altLang="fa-IR" smtClean="0"/>
              <a:t>  در زمان </a:t>
            </a:r>
            <a:r>
              <a:rPr lang="en-US" altLang="fa-IR" sz="2000"/>
              <a:t>t</a:t>
            </a:r>
            <a:r>
              <a:rPr lang="en-US" altLang="fa-IR" smtClean="0"/>
              <a:t> </a:t>
            </a:r>
            <a:r>
              <a:rPr lang="fa-IR" altLang="fa-IR" smtClean="0"/>
              <a:t> سطح مقطع سیم را قطع میکنند</a:t>
            </a:r>
          </a:p>
          <a:p>
            <a:pPr eaLnBrk="1" hangingPunct="1"/>
            <a:endParaRPr lang="en-US" altLang="fa-IR" smtClean="0"/>
          </a:p>
          <a:p>
            <a:pPr eaLnBrk="1" hangingPunct="1"/>
            <a:endParaRPr lang="en-US" altLang="fa-IR" smtClean="0"/>
          </a:p>
        </p:txBody>
      </p:sp>
      <p:pic>
        <p:nvPicPr>
          <p:cNvPr id="18534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9" y="3194050"/>
            <a:ext cx="2568575" cy="2755900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65555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ChangeArrowheads="1"/>
          </p:cNvSpPr>
          <p:nvPr>
            <p:ph type="title"/>
          </p:nvPr>
        </p:nvSpPr>
        <p:spPr>
          <a:xfrm>
            <a:off x="2424114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جریان و چگالی جریان</a:t>
            </a:r>
            <a:endParaRPr lang="en-US" altLang="fa-IR" smtClean="0"/>
          </a:p>
        </p:txBody>
      </p:sp>
      <p:sp>
        <p:nvSpPr>
          <p:cNvPr id="186371" name="Rectangle 3"/>
          <p:cNvSpPr>
            <a:spLocks noGrp="1" noChangeArrowheads="1"/>
          </p:cNvSpPr>
          <p:nvPr>
            <p:ph idx="1"/>
          </p:nvPr>
        </p:nvSpPr>
        <p:spPr>
          <a:xfrm>
            <a:off x="2351088" y="2057469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dirty="0" smtClean="0"/>
              <a:t> </a:t>
            </a:r>
            <a:r>
              <a:rPr lang="fa-IR" altLang="fa-IR" dirty="0" smtClean="0">
                <a:solidFill>
                  <a:srgbClr val="A50021"/>
                </a:solidFill>
              </a:rPr>
              <a:t>مثال :</a:t>
            </a:r>
            <a:r>
              <a:rPr lang="fa-IR" altLang="fa-IR" dirty="0" smtClean="0"/>
              <a:t> </a:t>
            </a:r>
            <a:r>
              <a:rPr lang="fa-IR" altLang="fa-IR" dirty="0" smtClean="0">
                <a:solidFill>
                  <a:schemeClr val="accent1"/>
                </a:solidFill>
              </a:rPr>
              <a:t>سر یک سیم آلومینیومی به قطر  </a:t>
            </a:r>
            <a:r>
              <a:rPr lang="en-US" altLang="fa-IR" sz="1800" dirty="0">
                <a:solidFill>
                  <a:schemeClr val="accent1"/>
                </a:solidFill>
              </a:rPr>
              <a:t>2.5mm</a:t>
            </a:r>
            <a:r>
              <a:rPr lang="fa-IR" altLang="fa-IR" dirty="0" smtClean="0">
                <a:solidFill>
                  <a:schemeClr val="accent1"/>
                </a:solidFill>
              </a:rPr>
              <a:t> به سر یک سیم مسی به قطر  </a:t>
            </a:r>
            <a:r>
              <a:rPr lang="en-US" altLang="fa-IR" sz="1800" dirty="0">
                <a:solidFill>
                  <a:schemeClr val="accent1"/>
                </a:solidFill>
              </a:rPr>
              <a:t>1.8mm</a:t>
            </a:r>
            <a:r>
              <a:rPr lang="fa-IR" altLang="fa-IR" dirty="0" smtClean="0">
                <a:solidFill>
                  <a:schemeClr val="accent1"/>
                </a:solidFill>
              </a:rPr>
              <a:t> جوش خورده است . از سیم حاصل جریان ثابت  17میلی آمپر  می گذرد  الف) چگالی جریان  در هر سیم چقدر است ؟ </a:t>
            </a:r>
          </a:p>
          <a:p>
            <a:pPr eaLnBrk="1" hangingPunct="1"/>
            <a:r>
              <a:rPr lang="fa-IR" altLang="fa-IR" dirty="0" smtClean="0">
                <a:solidFill>
                  <a:srgbClr val="A50021"/>
                </a:solidFill>
              </a:rPr>
              <a:t>حل:</a:t>
            </a:r>
          </a:p>
        </p:txBody>
      </p:sp>
      <p:pic>
        <p:nvPicPr>
          <p:cNvPr id="18637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6" y="3467101"/>
            <a:ext cx="3960813" cy="2841625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19613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altLang="fa-IR" smtClean="0"/>
              <a:t>جریان و چگالی جریان</a:t>
            </a:r>
            <a:endParaRPr lang="en-US" altLang="fa-IR" smtClean="0"/>
          </a:p>
        </p:txBody>
      </p:sp>
      <p:sp>
        <p:nvSpPr>
          <p:cNvPr id="1873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a-IR" altLang="fa-IR" smtClean="0">
                <a:solidFill>
                  <a:schemeClr val="accent1"/>
                </a:solidFill>
              </a:rPr>
              <a:t>ب) سرعت سوق الکترنهای هدایت در سیم مسی چقدر است؟</a:t>
            </a:r>
          </a:p>
          <a:p>
            <a:pPr eaLnBrk="1" hangingPunct="1"/>
            <a:endParaRPr lang="fa-IR" altLang="fa-IR" smtClean="0">
              <a:solidFill>
                <a:schemeClr val="accent1"/>
              </a:solidFill>
            </a:endParaRPr>
          </a:p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حل:</a:t>
            </a:r>
            <a:r>
              <a:rPr lang="fa-IR" altLang="fa-IR" smtClean="0">
                <a:solidFill>
                  <a:schemeClr val="accent1"/>
                </a:solidFill>
              </a:rPr>
              <a:t> </a:t>
            </a:r>
            <a:endParaRPr lang="en-US" altLang="fa-IR" smtClean="0">
              <a:solidFill>
                <a:schemeClr val="accent1"/>
              </a:solidFill>
            </a:endParaRPr>
          </a:p>
          <a:p>
            <a:pPr eaLnBrk="1" hangingPunct="1"/>
            <a:endParaRPr lang="en-US" altLang="fa-IR" smtClean="0"/>
          </a:p>
        </p:txBody>
      </p:sp>
      <p:pic>
        <p:nvPicPr>
          <p:cNvPr id="18739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014" y="3213100"/>
            <a:ext cx="6048375" cy="2973388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75255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>
          <a:xfrm>
            <a:off x="2351089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مقاومت ، مقاومت ویژه و رسانندگی </a:t>
            </a:r>
            <a:endParaRPr lang="en-US" altLang="fa-IR" smtClean="0"/>
          </a:p>
        </p:txBody>
      </p:sp>
      <p:sp>
        <p:nvSpPr>
          <p:cNvPr id="188419" name="Rectangle 3"/>
          <p:cNvSpPr>
            <a:spLocks noGrp="1" noChangeArrowheads="1"/>
          </p:cNvSpPr>
          <p:nvPr>
            <p:ph idx="1"/>
          </p:nvPr>
        </p:nvSpPr>
        <p:spPr>
          <a:xfrm>
            <a:off x="2279650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>
                <a:solidFill>
                  <a:srgbClr val="FF66FF"/>
                </a:solidFill>
              </a:rPr>
              <a:t>مقاومت</a:t>
            </a:r>
            <a:r>
              <a:rPr lang="fa-IR" altLang="fa-IR" smtClean="0"/>
              <a:t> دو نقطه از رسانا که به اختلاف پتانسیل </a:t>
            </a:r>
            <a:r>
              <a:rPr lang="en-US" altLang="fa-IR" sz="2000"/>
              <a:t>v</a:t>
            </a:r>
            <a:r>
              <a:rPr lang="fa-IR" altLang="fa-IR" smtClean="0"/>
              <a:t> وصل شده و جریان </a:t>
            </a:r>
            <a:r>
              <a:rPr lang="en-US" altLang="fa-IR" sz="1800"/>
              <a:t>I</a:t>
            </a:r>
            <a:r>
              <a:rPr lang="fa-IR" altLang="fa-IR" smtClean="0"/>
              <a:t> در آن جاری است.</a:t>
            </a:r>
          </a:p>
          <a:p>
            <a:pPr eaLnBrk="1" hangingPunct="1"/>
            <a:endParaRPr lang="fa-IR" altLang="fa-IR" smtClean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fa-IR" altLang="fa-IR" smtClean="0"/>
              <a:t> </a:t>
            </a:r>
          </a:p>
          <a:p>
            <a:pPr eaLnBrk="1" hangingPunct="1"/>
            <a:endParaRPr lang="fa-IR" altLang="fa-IR" smtClean="0"/>
          </a:p>
          <a:p>
            <a:pPr eaLnBrk="1" hangingPunct="1"/>
            <a:endParaRPr lang="fa-IR" altLang="fa-IR" smtClean="0"/>
          </a:p>
          <a:p>
            <a:pPr eaLnBrk="1" hangingPunct="1"/>
            <a:r>
              <a:rPr lang="fa-IR" altLang="fa-IR" smtClean="0"/>
              <a:t>واحد مقاومت</a:t>
            </a:r>
            <a:r>
              <a:rPr lang="fa-IR" altLang="fa-IR" smtClean="0">
                <a:solidFill>
                  <a:srgbClr val="FF66FF"/>
                </a:solidFill>
              </a:rPr>
              <a:t> اهم</a:t>
            </a:r>
            <a:r>
              <a:rPr lang="fa-IR" altLang="fa-IR" smtClean="0"/>
              <a:t> است که </a:t>
            </a:r>
          </a:p>
          <a:p>
            <a:pPr eaLnBrk="1" hangingPunct="1"/>
            <a:endParaRPr lang="en-US" altLang="fa-IR" smtClean="0"/>
          </a:p>
        </p:txBody>
      </p:sp>
      <p:pic>
        <p:nvPicPr>
          <p:cNvPr id="18842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363" y="3284538"/>
            <a:ext cx="1655762" cy="709612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842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676" y="2924175"/>
            <a:ext cx="3527425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8422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314" y="5373688"/>
            <a:ext cx="4033837" cy="1035050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27752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>
          <a:xfrm>
            <a:off x="2351089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مقاومت ، مقاومت ویژه و رسانندگی </a:t>
            </a:r>
            <a:endParaRPr lang="en-US" altLang="fa-IR" smtClean="0"/>
          </a:p>
        </p:txBody>
      </p:sp>
      <p:sp>
        <p:nvSpPr>
          <p:cNvPr id="189443" name="Rectangle 3"/>
          <p:cNvSpPr>
            <a:spLocks noGrp="1" noChangeArrowheads="1"/>
          </p:cNvSpPr>
          <p:nvPr>
            <p:ph idx="1"/>
          </p:nvPr>
        </p:nvSpPr>
        <p:spPr>
          <a:xfrm>
            <a:off x="2279650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/>
              <a:t>به هر مقاومتی یک </a:t>
            </a:r>
            <a:r>
              <a:rPr lang="fa-IR" altLang="fa-IR" smtClean="0">
                <a:solidFill>
                  <a:srgbClr val="FF66FF"/>
                </a:solidFill>
              </a:rPr>
              <a:t>مقاومت ویژه </a:t>
            </a:r>
            <a:r>
              <a:rPr lang="el-GR" altLang="fa-IR" smtClean="0">
                <a:solidFill>
                  <a:srgbClr val="FF66FF"/>
                </a:solidFill>
              </a:rPr>
              <a:t>ρ</a:t>
            </a:r>
            <a:r>
              <a:rPr lang="fa-IR" altLang="fa-IR" smtClean="0"/>
              <a:t> وابسته است که مشخصه ماده است و برای ماده همسانگرد:</a:t>
            </a:r>
          </a:p>
          <a:p>
            <a:pPr eaLnBrk="1" hangingPunct="1"/>
            <a:endParaRPr lang="fa-IR" altLang="fa-IR" smtClean="0"/>
          </a:p>
          <a:p>
            <a:pPr eaLnBrk="1" hangingPunct="1"/>
            <a:r>
              <a:rPr lang="fa-IR" altLang="fa-IR" smtClean="0"/>
              <a:t> واحد مقاومت ویژه </a:t>
            </a:r>
            <a:r>
              <a:rPr lang="fa-IR" altLang="fa-IR" smtClean="0">
                <a:solidFill>
                  <a:srgbClr val="FF66FF"/>
                </a:solidFill>
              </a:rPr>
              <a:t>اهم – متر</a:t>
            </a:r>
            <a:r>
              <a:rPr lang="fa-IR" altLang="fa-IR" smtClean="0"/>
              <a:t> است چون:</a:t>
            </a:r>
          </a:p>
          <a:p>
            <a:pPr eaLnBrk="1" hangingPunct="1"/>
            <a:endParaRPr lang="fa-IR" altLang="fa-IR" smtClean="0"/>
          </a:p>
          <a:p>
            <a:pPr eaLnBrk="1" hangingPunct="1"/>
            <a:endParaRPr lang="fa-IR" altLang="fa-IR" smtClean="0"/>
          </a:p>
          <a:p>
            <a:pPr eaLnBrk="1" hangingPunct="1"/>
            <a:r>
              <a:rPr lang="fa-IR" altLang="fa-IR" smtClean="0">
                <a:solidFill>
                  <a:srgbClr val="FF66FF"/>
                </a:solidFill>
              </a:rPr>
              <a:t>رسانندگی ویژه و مقاومت ویژه</a:t>
            </a:r>
            <a:r>
              <a:rPr lang="fa-IR" altLang="fa-IR" smtClean="0"/>
              <a:t> رابطه زیر را دارند  </a:t>
            </a:r>
            <a:endParaRPr lang="en-US" altLang="fa-IR" smtClean="0"/>
          </a:p>
        </p:txBody>
      </p:sp>
      <p:pic>
        <p:nvPicPr>
          <p:cNvPr id="1894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0" y="2565401"/>
            <a:ext cx="1652588" cy="771525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94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189" y="3860801"/>
            <a:ext cx="3095625" cy="669925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944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1" y="5300664"/>
            <a:ext cx="1152525" cy="758825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7692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ChangeArrowheads="1"/>
          </p:cNvSpPr>
          <p:nvPr>
            <p:ph type="title"/>
          </p:nvPr>
        </p:nvSpPr>
        <p:spPr>
          <a:xfrm>
            <a:off x="2351089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مقاومت ، مقاومت ویژه و رسانندگی </a:t>
            </a:r>
            <a:endParaRPr lang="en-US" altLang="fa-IR" smtClean="0"/>
          </a:p>
        </p:txBody>
      </p:sp>
      <p:sp>
        <p:nvSpPr>
          <p:cNvPr id="190467" name="Rectangle 3"/>
          <p:cNvSpPr>
            <a:spLocks noGrp="1" noChangeArrowheads="1"/>
          </p:cNvSpPr>
          <p:nvPr>
            <p:ph idx="1"/>
          </p:nvPr>
        </p:nvSpPr>
        <p:spPr>
          <a:xfrm>
            <a:off x="2279650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محاسبه مقاومت سیمی به طول </a:t>
            </a:r>
            <a:r>
              <a:rPr lang="en-US" altLang="fa-IR" smtClean="0">
                <a:solidFill>
                  <a:srgbClr val="A50021"/>
                </a:solidFill>
              </a:rPr>
              <a:t>L</a:t>
            </a:r>
            <a:r>
              <a:rPr lang="fa-IR" altLang="fa-IR" smtClean="0">
                <a:solidFill>
                  <a:srgbClr val="A50021"/>
                </a:solidFill>
              </a:rPr>
              <a:t> و سطح مقطع </a:t>
            </a:r>
            <a:r>
              <a:rPr lang="en-US" altLang="fa-IR" smtClean="0">
                <a:solidFill>
                  <a:srgbClr val="A50021"/>
                </a:solidFill>
              </a:rPr>
              <a:t>A</a:t>
            </a:r>
            <a:r>
              <a:rPr lang="fa-IR" altLang="fa-IR" smtClean="0">
                <a:solidFill>
                  <a:srgbClr val="A50021"/>
                </a:solidFill>
              </a:rPr>
              <a:t> و مقاومت ویژه </a:t>
            </a:r>
            <a:r>
              <a:rPr lang="en-US" altLang="fa-IR" smtClean="0">
                <a:solidFill>
                  <a:srgbClr val="A50021"/>
                </a:solidFill>
              </a:rPr>
              <a:t>  </a:t>
            </a:r>
            <a:r>
              <a:rPr lang="el-GR" altLang="fa-IR" smtClean="0">
                <a:solidFill>
                  <a:srgbClr val="A50021"/>
                </a:solidFill>
              </a:rPr>
              <a:t>ρ</a:t>
            </a:r>
            <a:endParaRPr lang="en-US" altLang="fa-IR" smtClean="0">
              <a:solidFill>
                <a:srgbClr val="A50021"/>
              </a:solidFill>
            </a:endParaRPr>
          </a:p>
        </p:txBody>
      </p:sp>
      <p:pic>
        <p:nvPicPr>
          <p:cNvPr id="1904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0" y="3357564"/>
            <a:ext cx="3168650" cy="1812925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046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9" y="3068639"/>
            <a:ext cx="3457575" cy="2516187"/>
          </a:xfrm>
          <a:prstGeom prst="rect">
            <a:avLst/>
          </a:prstGeom>
          <a:noFill/>
          <a:ln w="9525">
            <a:solidFill>
              <a:srgbClr val="3333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20362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>
          <a:xfrm>
            <a:off x="2351089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مقاومت ، مقاومت ویژه و رسانندگی </a:t>
            </a:r>
            <a:endParaRPr lang="en-US" altLang="fa-IR" smtClean="0"/>
          </a:p>
        </p:txBody>
      </p:sp>
      <p:sp>
        <p:nvSpPr>
          <p:cNvPr id="191491" name="Rectangle 3"/>
          <p:cNvSpPr>
            <a:spLocks noGrp="1" noChangeArrowheads="1"/>
          </p:cNvSpPr>
          <p:nvPr>
            <p:ph idx="1"/>
          </p:nvPr>
        </p:nvSpPr>
        <p:spPr>
          <a:xfrm>
            <a:off x="2279650" y="2017713"/>
            <a:ext cx="7772400" cy="4114800"/>
          </a:xfrm>
        </p:spPr>
        <p:txBody>
          <a:bodyPr/>
          <a:lstStyle/>
          <a:p>
            <a:pPr eaLnBrk="1" hangingPunct="1"/>
            <a:r>
              <a:rPr lang="en-US" altLang="fa-IR" sz="2000" dirty="0">
                <a:solidFill>
                  <a:srgbClr val="FF66FF"/>
                </a:solidFill>
              </a:rPr>
              <a:t>V</a:t>
            </a:r>
            <a:r>
              <a:rPr lang="en-US" altLang="fa-IR" dirty="0" smtClean="0">
                <a:solidFill>
                  <a:srgbClr val="FF66FF"/>
                </a:solidFill>
              </a:rPr>
              <a:t>, </a:t>
            </a:r>
            <a:r>
              <a:rPr lang="en-US" altLang="fa-IR" sz="2000" dirty="0" err="1">
                <a:solidFill>
                  <a:srgbClr val="FF66FF"/>
                </a:solidFill>
              </a:rPr>
              <a:t>i</a:t>
            </a:r>
            <a:r>
              <a:rPr lang="fa-IR" altLang="fa-IR" dirty="0" smtClean="0"/>
              <a:t>  </a:t>
            </a:r>
            <a:r>
              <a:rPr lang="fa-IR" altLang="fa-IR" dirty="0" smtClean="0">
                <a:solidFill>
                  <a:srgbClr val="FF66FF"/>
                </a:solidFill>
              </a:rPr>
              <a:t>و </a:t>
            </a:r>
            <a:r>
              <a:rPr lang="en-US" altLang="fa-IR" sz="2000" dirty="0">
                <a:solidFill>
                  <a:srgbClr val="FF66FF"/>
                </a:solidFill>
              </a:rPr>
              <a:t>R</a:t>
            </a:r>
            <a:r>
              <a:rPr lang="fa-IR" altLang="fa-IR" dirty="0" smtClean="0"/>
              <a:t> </a:t>
            </a:r>
            <a:r>
              <a:rPr lang="fa-IR" altLang="fa-IR" dirty="0" smtClean="0">
                <a:solidFill>
                  <a:srgbClr val="FF66FF"/>
                </a:solidFill>
              </a:rPr>
              <a:t>کمیتهای ما کروسکوپیکی</a:t>
            </a:r>
            <a:r>
              <a:rPr lang="fa-IR" altLang="fa-IR" dirty="0" smtClean="0"/>
              <a:t> هستند که برای یک جسم خاص یا یک  ناحیه گسترده بکار می روند                 کمیتهای </a:t>
            </a:r>
            <a:r>
              <a:rPr lang="fa-IR" altLang="fa-IR" dirty="0" smtClean="0">
                <a:solidFill>
                  <a:srgbClr val="FF66FF"/>
                </a:solidFill>
              </a:rPr>
              <a:t>میکروسکوپیک  متناظر </a:t>
            </a:r>
            <a:r>
              <a:rPr lang="en-US" altLang="fa-IR" sz="1800" dirty="0">
                <a:solidFill>
                  <a:srgbClr val="FF66FF"/>
                </a:solidFill>
              </a:rPr>
              <a:t>E</a:t>
            </a:r>
            <a:r>
              <a:rPr lang="en-US" altLang="fa-IR" sz="2000" dirty="0">
                <a:solidFill>
                  <a:srgbClr val="FF66FF"/>
                </a:solidFill>
              </a:rPr>
              <a:t>, J</a:t>
            </a:r>
            <a:r>
              <a:rPr lang="fa-IR" altLang="fa-IR" dirty="0" smtClean="0">
                <a:solidFill>
                  <a:srgbClr val="FF66FF"/>
                </a:solidFill>
              </a:rPr>
              <a:t> و </a:t>
            </a:r>
            <a:r>
              <a:rPr lang="el-GR" altLang="fa-IR" sz="2000" dirty="0">
                <a:solidFill>
                  <a:srgbClr val="FF66FF"/>
                </a:solidFill>
              </a:rPr>
              <a:t>ρ</a:t>
            </a:r>
            <a:r>
              <a:rPr lang="fa-IR" altLang="fa-IR" dirty="0" smtClean="0"/>
              <a:t> است که در هر نقطه جسم مقادیری دارند. </a:t>
            </a:r>
          </a:p>
          <a:p>
            <a:pPr eaLnBrk="1" hangingPunct="1"/>
            <a:endParaRPr lang="fa-IR" altLang="fa-IR" dirty="0" smtClean="0"/>
          </a:p>
          <a:p>
            <a:pPr eaLnBrk="1" hangingPunct="1"/>
            <a:r>
              <a:rPr lang="fa-IR" altLang="fa-IR" dirty="0" smtClean="0"/>
              <a:t>کمیتهای  ماکروسکوپیک  را می توان با انتگرالگیری از کمیتهای  میکروسکوپیک به دست آورد. </a:t>
            </a:r>
          </a:p>
          <a:p>
            <a:pPr eaLnBrk="1" hangingPunct="1"/>
            <a:endParaRPr lang="en-US" altLang="fa-IR" dirty="0" smtClean="0"/>
          </a:p>
        </p:txBody>
      </p:sp>
      <p:pic>
        <p:nvPicPr>
          <p:cNvPr id="1914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754" y="4829451"/>
            <a:ext cx="2160588" cy="1771650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85056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altLang="fa-IR" smtClean="0"/>
              <a:t>قانون اهم </a:t>
            </a:r>
            <a:endParaRPr lang="en-US" altLang="fa-IR" smtClean="0"/>
          </a:p>
        </p:txBody>
      </p:sp>
      <p:sp>
        <p:nvSpPr>
          <p:cNvPr id="1925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a-IR" altLang="fa-IR" smtClean="0"/>
              <a:t> قانون اهم : </a:t>
            </a:r>
            <a:r>
              <a:rPr lang="fa-IR" altLang="fa-IR" smtClean="0">
                <a:solidFill>
                  <a:srgbClr val="FF66FF"/>
                </a:solidFill>
              </a:rPr>
              <a:t>مقاومت یک رسانا همواره  ثابت است و به ولتاژ اعمالی بستگی ندارد .</a:t>
            </a:r>
          </a:p>
          <a:p>
            <a:pPr eaLnBrk="1" hangingPunct="1"/>
            <a:endParaRPr lang="fa-IR" altLang="fa-IR" smtClean="0">
              <a:solidFill>
                <a:srgbClr val="FF66FF"/>
              </a:solidFill>
            </a:endParaRPr>
          </a:p>
          <a:p>
            <a:pPr eaLnBrk="1" hangingPunct="1"/>
            <a:endParaRPr lang="fa-IR" altLang="fa-IR" smtClean="0">
              <a:solidFill>
                <a:srgbClr val="FF66FF"/>
              </a:solidFill>
            </a:endParaRPr>
          </a:p>
          <a:p>
            <a:pPr eaLnBrk="1" hangingPunct="1"/>
            <a:endParaRPr lang="fa-IR" altLang="fa-IR" smtClean="0">
              <a:solidFill>
                <a:srgbClr val="FF66FF"/>
              </a:solidFill>
            </a:endParaRPr>
          </a:p>
          <a:p>
            <a:pPr eaLnBrk="1" hangingPunct="1"/>
            <a:r>
              <a:rPr lang="fa-IR" altLang="fa-IR" smtClean="0"/>
              <a:t>برای مواد </a:t>
            </a:r>
            <a:r>
              <a:rPr lang="fa-IR" altLang="fa-IR" smtClean="0">
                <a:solidFill>
                  <a:srgbClr val="FF66FF"/>
                </a:solidFill>
              </a:rPr>
              <a:t>اهمی مشخصه ولتاژ – جریان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fa-IR" altLang="fa-IR" smtClean="0">
                <a:solidFill>
                  <a:srgbClr val="FF66FF"/>
                </a:solidFill>
              </a:rPr>
              <a:t>    یک خط راست</a:t>
            </a:r>
            <a:r>
              <a:rPr lang="fa-IR" altLang="fa-IR" smtClean="0"/>
              <a:t> است که شیب آن برابر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fa-IR" altLang="fa-IR" smtClean="0"/>
              <a:t>     مقاومت آن است </a:t>
            </a:r>
            <a:endParaRPr lang="en-US" altLang="fa-IR" smtClean="0"/>
          </a:p>
        </p:txBody>
      </p:sp>
      <p:pic>
        <p:nvPicPr>
          <p:cNvPr id="1925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1" y="4437064"/>
            <a:ext cx="2879725" cy="20018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251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888" y="2565401"/>
            <a:ext cx="2159000" cy="126206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20267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>
          <a:xfrm>
            <a:off x="2351089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قانون اهم</a:t>
            </a:r>
            <a:endParaRPr lang="en-US" altLang="fa-IR" smtClean="0"/>
          </a:p>
        </p:txBody>
      </p:sp>
      <p:sp>
        <p:nvSpPr>
          <p:cNvPr id="193539" name="Rectangle 3"/>
          <p:cNvSpPr>
            <a:spLocks noGrp="1" noChangeArrowheads="1"/>
          </p:cNvSpPr>
          <p:nvPr>
            <p:ph idx="1"/>
          </p:nvPr>
        </p:nvSpPr>
        <p:spPr>
          <a:xfrm>
            <a:off x="2135188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/>
              <a:t>بعضی از مواد مانند یک دیود </a:t>
            </a:r>
            <a:r>
              <a:rPr lang="fa-IR" altLang="fa-IR" smtClean="0">
                <a:solidFill>
                  <a:srgbClr val="FF66FF"/>
                </a:solidFill>
              </a:rPr>
              <a:t>نیمه رسانا</a:t>
            </a:r>
            <a:r>
              <a:rPr lang="fa-IR" altLang="fa-IR" smtClean="0"/>
              <a:t> از قانون </a:t>
            </a:r>
            <a:r>
              <a:rPr lang="fa-IR" altLang="fa-IR" smtClean="0">
                <a:solidFill>
                  <a:srgbClr val="FF66FF"/>
                </a:solidFill>
              </a:rPr>
              <a:t>اهم تبعیت نمی کنند.</a:t>
            </a:r>
          </a:p>
          <a:p>
            <a:pPr eaLnBrk="1" hangingPunct="1"/>
            <a:r>
              <a:rPr lang="fa-IR" altLang="fa-IR" smtClean="0"/>
              <a:t>مشخصه</a:t>
            </a:r>
            <a:r>
              <a:rPr lang="fa-IR" altLang="fa-IR" smtClean="0">
                <a:solidFill>
                  <a:srgbClr val="FF66FF"/>
                </a:solidFill>
              </a:rPr>
              <a:t> ولتاژ- جریان یک نیمه رسانا:</a:t>
            </a:r>
            <a:r>
              <a:rPr lang="fa-IR" altLang="fa-IR" smtClean="0"/>
              <a:t> </a:t>
            </a:r>
            <a:endParaRPr lang="en-US" altLang="fa-IR" smtClean="0"/>
          </a:p>
        </p:txBody>
      </p:sp>
      <p:pic>
        <p:nvPicPr>
          <p:cNvPr id="1935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913" y="2708275"/>
            <a:ext cx="4248150" cy="34750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18500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>
          <a:xfrm>
            <a:off x="2279650" y="214314"/>
            <a:ext cx="7793038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قانون اهم – دید میکروسکوپیک </a:t>
            </a:r>
            <a:endParaRPr lang="en-US" altLang="fa-IR" smtClean="0"/>
          </a:p>
        </p:txBody>
      </p:sp>
      <p:sp>
        <p:nvSpPr>
          <p:cNvPr id="194563" name="Rectangle 3"/>
          <p:cNvSpPr>
            <a:spLocks noGrp="1" noChangeArrowheads="1"/>
          </p:cNvSpPr>
          <p:nvPr>
            <p:ph idx="1"/>
          </p:nvPr>
        </p:nvSpPr>
        <p:spPr>
          <a:xfrm>
            <a:off x="2351088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dirty="0" smtClean="0"/>
              <a:t>فرمول </a:t>
            </a:r>
            <a:r>
              <a:rPr lang="fa-IR" altLang="fa-IR" dirty="0" smtClean="0">
                <a:solidFill>
                  <a:srgbClr val="FF66FF"/>
                </a:solidFill>
              </a:rPr>
              <a:t>میکروسکوپیک قانون اهم</a:t>
            </a:r>
            <a:r>
              <a:rPr lang="fa-IR" altLang="fa-IR" dirty="0" smtClean="0"/>
              <a:t> به صورت زیر است.</a:t>
            </a:r>
          </a:p>
          <a:p>
            <a:pPr eaLnBrk="1" hangingPunct="1"/>
            <a:endParaRPr lang="fa-IR" altLang="fa-IR" dirty="0" smtClean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fa-IR" altLang="fa-IR" dirty="0" smtClean="0"/>
              <a:t> </a:t>
            </a:r>
          </a:p>
          <a:p>
            <a:pPr eaLnBrk="1" hangingPunct="1"/>
            <a:endParaRPr lang="fa-IR" altLang="fa-IR" dirty="0" smtClean="0"/>
          </a:p>
          <a:p>
            <a:pPr eaLnBrk="1" hangingPunct="1"/>
            <a:r>
              <a:rPr lang="fa-IR" altLang="fa-IR" dirty="0" smtClean="0"/>
              <a:t> در غیاب میدان حرکت الکترونها ی آزاد کاملا کاتوره ای  است و </a:t>
            </a:r>
            <a:r>
              <a:rPr lang="fa-IR" altLang="fa-IR" dirty="0" smtClean="0">
                <a:solidFill>
                  <a:srgbClr val="FF66FF"/>
                </a:solidFill>
              </a:rPr>
              <a:t>دارای سرعت متوسط بسیار زیادند</a:t>
            </a:r>
            <a:r>
              <a:rPr lang="fa-IR" altLang="fa-IR" dirty="0" smtClean="0"/>
              <a:t>.</a:t>
            </a:r>
          </a:p>
          <a:p>
            <a:pPr eaLnBrk="1" hangingPunct="1"/>
            <a:r>
              <a:rPr lang="fa-IR" altLang="fa-IR" dirty="0" smtClean="0">
                <a:solidFill>
                  <a:srgbClr val="FF66FF"/>
                </a:solidFill>
              </a:rPr>
              <a:t>سرعت سوق</a:t>
            </a:r>
            <a:r>
              <a:rPr lang="fa-IR" altLang="fa-IR" dirty="0" smtClean="0"/>
              <a:t> بسیار </a:t>
            </a:r>
            <a:r>
              <a:rPr lang="fa-IR" altLang="fa-IR" dirty="0" smtClean="0">
                <a:solidFill>
                  <a:srgbClr val="FF66FF"/>
                </a:solidFill>
              </a:rPr>
              <a:t>کوچکتر</a:t>
            </a:r>
            <a:r>
              <a:rPr lang="fa-IR" altLang="fa-IR" dirty="0" smtClean="0"/>
              <a:t> از </a:t>
            </a:r>
            <a:r>
              <a:rPr lang="fa-IR" altLang="fa-IR" dirty="0" smtClean="0">
                <a:solidFill>
                  <a:srgbClr val="FF66FF"/>
                </a:solidFill>
              </a:rPr>
              <a:t>سرعت موثرحرارتی</a:t>
            </a:r>
            <a:r>
              <a:rPr lang="fa-IR" altLang="fa-IR" dirty="0" smtClean="0"/>
              <a:t> الکترونها است</a:t>
            </a:r>
            <a:r>
              <a:rPr lang="en-US" altLang="fa-IR" dirty="0" smtClean="0"/>
              <a:t> </a:t>
            </a:r>
            <a:r>
              <a:rPr lang="fa-IR" altLang="fa-IR" dirty="0" smtClean="0"/>
              <a:t> </a:t>
            </a:r>
          </a:p>
          <a:p>
            <a:pPr eaLnBrk="1" hangingPunct="1"/>
            <a:endParaRPr lang="en-US" altLang="fa-IR" dirty="0" smtClean="0"/>
          </a:p>
        </p:txBody>
      </p:sp>
      <p:pic>
        <p:nvPicPr>
          <p:cNvPr id="19456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3" y="2852738"/>
            <a:ext cx="1657350" cy="635000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6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150" y="5445125"/>
            <a:ext cx="1944688" cy="647700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06973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 noChangeArrowheads="1"/>
          </p:cNvSpPr>
          <p:nvPr>
            <p:ph type="title"/>
          </p:nvPr>
        </p:nvSpPr>
        <p:spPr>
          <a:xfrm>
            <a:off x="2279650" y="214314"/>
            <a:ext cx="7793038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قانون اهم – دید میکروسکوپیک </a:t>
            </a:r>
            <a:endParaRPr lang="en-US" altLang="fa-IR" smtClean="0"/>
          </a:p>
        </p:txBody>
      </p:sp>
      <p:sp>
        <p:nvSpPr>
          <p:cNvPr id="195587" name="Rectangle 3"/>
          <p:cNvSpPr>
            <a:spLocks noGrp="1" noChangeArrowheads="1"/>
          </p:cNvSpPr>
          <p:nvPr>
            <p:ph idx="1"/>
          </p:nvPr>
        </p:nvSpPr>
        <p:spPr>
          <a:xfrm>
            <a:off x="2351088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/>
              <a:t>در </a:t>
            </a:r>
            <a:r>
              <a:rPr lang="fa-IR" altLang="fa-IR" smtClean="0">
                <a:solidFill>
                  <a:srgbClr val="FF66FF"/>
                </a:solidFill>
              </a:rPr>
              <a:t>حضور میدان</a:t>
            </a:r>
            <a:r>
              <a:rPr lang="fa-IR" altLang="fa-IR" smtClean="0"/>
              <a:t> الکترونها حرکت کاتوره ای خود را طوری تغییر می دهند که درخلاف </a:t>
            </a:r>
            <a:r>
              <a:rPr lang="fa-IR" altLang="fa-IR" smtClean="0">
                <a:solidFill>
                  <a:srgbClr val="FF66FF"/>
                </a:solidFill>
              </a:rPr>
              <a:t>جهت میدان با سرعت سوق</a:t>
            </a:r>
            <a:r>
              <a:rPr lang="fa-IR" altLang="fa-IR" smtClean="0"/>
              <a:t> </a:t>
            </a:r>
            <a:r>
              <a:rPr lang="en-US" altLang="fa-IR" sz="2000"/>
              <a:t>v</a:t>
            </a:r>
            <a:r>
              <a:rPr lang="en-US" altLang="fa-IR" baseline="-25000" smtClean="0"/>
              <a:t>d</a:t>
            </a:r>
            <a:r>
              <a:rPr lang="fa-IR" altLang="fa-IR" smtClean="0"/>
              <a:t> به آرامی حرکت کنند. </a:t>
            </a:r>
            <a:endParaRPr lang="en-US" altLang="fa-IR" smtClean="0"/>
          </a:p>
          <a:p>
            <a:pPr eaLnBrk="1" hangingPunct="1"/>
            <a:endParaRPr lang="en-US" altLang="fa-IR" smtClean="0"/>
          </a:p>
        </p:txBody>
      </p:sp>
      <p:pic>
        <p:nvPicPr>
          <p:cNvPr id="1955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375" y="3429000"/>
            <a:ext cx="2592388" cy="2465388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74936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>
          <a:xfrm>
            <a:off x="2279650" y="214314"/>
            <a:ext cx="7793038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قانون اهم – دید میکروسکوپیک </a:t>
            </a:r>
            <a:endParaRPr lang="en-US" altLang="fa-IR" smtClean="0"/>
          </a:p>
        </p:txBody>
      </p:sp>
      <p:sp>
        <p:nvSpPr>
          <p:cNvPr id="196611" name="Rectangle 3"/>
          <p:cNvSpPr>
            <a:spLocks noGrp="1" noChangeArrowheads="1"/>
          </p:cNvSpPr>
          <p:nvPr>
            <p:ph idx="1"/>
          </p:nvPr>
        </p:nvSpPr>
        <p:spPr>
          <a:xfrm>
            <a:off x="2351088" y="2017713"/>
            <a:ext cx="7772400" cy="41148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محاسبه مقاومت ویژه در مدل کلاسیک الکترون آزاد:</a:t>
            </a:r>
          </a:p>
          <a:p>
            <a:pPr eaLnBrk="1" hangingPunct="1"/>
            <a:endParaRPr lang="fa-IR" altLang="fa-IR" smtClean="0">
              <a:solidFill>
                <a:srgbClr val="A50021"/>
              </a:solidFill>
            </a:endParaRPr>
          </a:p>
          <a:p>
            <a:pPr eaLnBrk="1" hangingPunct="1"/>
            <a:endParaRPr lang="fa-IR" altLang="fa-IR" smtClean="0">
              <a:solidFill>
                <a:srgbClr val="A50021"/>
              </a:solidFill>
            </a:endParaRPr>
          </a:p>
          <a:p>
            <a:pPr eaLnBrk="1" hangingPunct="1"/>
            <a:endParaRPr lang="fa-IR" altLang="fa-IR" smtClean="0">
              <a:solidFill>
                <a:srgbClr val="A50021"/>
              </a:solidFill>
            </a:endParaRPr>
          </a:p>
          <a:p>
            <a:pPr eaLnBrk="1" hangingPunct="1"/>
            <a:endParaRPr lang="fa-IR" altLang="fa-IR" smtClean="0">
              <a:solidFill>
                <a:srgbClr val="A50021"/>
              </a:solidFill>
            </a:endParaRPr>
          </a:p>
          <a:p>
            <a:pPr eaLnBrk="1" hangingPunct="1"/>
            <a:endParaRPr lang="fa-IR" altLang="fa-IR" smtClean="0">
              <a:solidFill>
                <a:srgbClr val="A50021"/>
              </a:solidFill>
            </a:endParaRPr>
          </a:p>
          <a:p>
            <a:pPr eaLnBrk="1" hangingPunct="1"/>
            <a:endParaRPr lang="fa-IR" altLang="fa-IR" smtClean="0">
              <a:solidFill>
                <a:srgbClr val="A50021"/>
              </a:solidFill>
            </a:endParaRPr>
          </a:p>
          <a:p>
            <a:pPr eaLnBrk="1" hangingPunct="1"/>
            <a:endParaRPr lang="fa-IR" altLang="fa-IR" smtClean="0">
              <a:solidFill>
                <a:srgbClr val="A50021"/>
              </a:solidFill>
            </a:endParaRPr>
          </a:p>
          <a:p>
            <a:pPr eaLnBrk="1" hangingPunct="1"/>
            <a:r>
              <a:rPr lang="en-US" altLang="fa-IR" smtClean="0"/>
              <a:t>т</a:t>
            </a:r>
            <a:r>
              <a:rPr lang="fa-IR" altLang="fa-IR" smtClean="0"/>
              <a:t> </a:t>
            </a:r>
            <a:r>
              <a:rPr lang="fa-IR" altLang="fa-IR" smtClean="0">
                <a:solidFill>
                  <a:srgbClr val="FF66FF"/>
                </a:solidFill>
              </a:rPr>
              <a:t>زمان متوسط میان بین برخوردها</a:t>
            </a:r>
            <a:r>
              <a:rPr lang="fa-IR" altLang="fa-IR" smtClean="0"/>
              <a:t> الکترون و شبکه است</a:t>
            </a:r>
            <a:r>
              <a:rPr lang="en-US" altLang="fa-IR" smtClean="0"/>
              <a:t> </a:t>
            </a:r>
            <a:r>
              <a:rPr lang="fa-IR" altLang="fa-IR" smtClean="0"/>
              <a:t> </a:t>
            </a:r>
            <a:endParaRPr lang="en-US" altLang="fa-IR" smtClean="0"/>
          </a:p>
        </p:txBody>
      </p:sp>
      <p:pic>
        <p:nvPicPr>
          <p:cNvPr id="19661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0" y="2708275"/>
            <a:ext cx="4751388" cy="25209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49861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>
          <a:xfrm>
            <a:off x="2424114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قانون اهم – دید میکروسکوپیک</a:t>
            </a:r>
            <a:endParaRPr lang="en-US" altLang="fa-IR" smtClean="0"/>
          </a:p>
        </p:txBody>
      </p:sp>
      <p:sp>
        <p:nvSpPr>
          <p:cNvPr id="197635" name="Rectangle 3"/>
          <p:cNvSpPr>
            <a:spLocks noGrp="1" noChangeArrowheads="1"/>
          </p:cNvSpPr>
          <p:nvPr>
            <p:ph idx="1"/>
          </p:nvPr>
        </p:nvSpPr>
        <p:spPr>
          <a:xfrm>
            <a:off x="2424113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مثال:</a:t>
            </a:r>
            <a:r>
              <a:rPr lang="fa-IR" altLang="fa-IR" smtClean="0"/>
              <a:t> </a:t>
            </a:r>
            <a:r>
              <a:rPr lang="fa-IR" altLang="fa-IR" smtClean="0">
                <a:solidFill>
                  <a:schemeClr val="accent1"/>
                </a:solidFill>
              </a:rPr>
              <a:t>زمان متوسط میان برخوردها و پویش آزاد میانگین برای الکترونها هدایت مس را محاسبه کنید</a:t>
            </a:r>
            <a:endParaRPr lang="en-US" altLang="fa-IR" smtClean="0">
              <a:solidFill>
                <a:schemeClr val="accent1"/>
              </a:solidFill>
            </a:endParaRPr>
          </a:p>
        </p:txBody>
      </p:sp>
      <p:pic>
        <p:nvPicPr>
          <p:cNvPr id="19763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889" y="4508500"/>
            <a:ext cx="4535487" cy="717550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763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50" y="2997200"/>
            <a:ext cx="4897438" cy="1087438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5563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ChangeArrowheads="1"/>
          </p:cNvSpPr>
          <p:nvPr>
            <p:ph type="title"/>
          </p:nvPr>
        </p:nvSpPr>
        <p:spPr>
          <a:xfrm>
            <a:off x="2351089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انتقال انرژی در مدار الکتریکی </a:t>
            </a:r>
            <a:endParaRPr lang="en-US" altLang="fa-IR" smtClean="0"/>
          </a:p>
        </p:txBody>
      </p:sp>
      <p:sp>
        <p:nvSpPr>
          <p:cNvPr id="198659" name="Rectangle 3"/>
          <p:cNvSpPr>
            <a:spLocks noGrp="1" noChangeArrowheads="1"/>
          </p:cNvSpPr>
          <p:nvPr>
            <p:ph idx="1"/>
          </p:nvPr>
        </p:nvSpPr>
        <p:spPr>
          <a:xfrm>
            <a:off x="2351088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/>
              <a:t>در شکل زیر می خواهیم </a:t>
            </a:r>
            <a:r>
              <a:rPr lang="fa-IR" altLang="fa-IR" smtClean="0">
                <a:solidFill>
                  <a:srgbClr val="FF66FF"/>
                </a:solidFill>
              </a:rPr>
              <a:t>آهنگ انتقال انرژی الکتریکی</a:t>
            </a:r>
            <a:r>
              <a:rPr lang="fa-IR" altLang="fa-IR" smtClean="0"/>
              <a:t> به مصرف کننده ای که بین دو نقطه </a:t>
            </a:r>
            <a:r>
              <a:rPr lang="en-US" altLang="fa-IR" sz="2000"/>
              <a:t>a</a:t>
            </a:r>
            <a:r>
              <a:rPr lang="fa-IR" altLang="fa-IR" sz="2000"/>
              <a:t> </a:t>
            </a:r>
            <a:r>
              <a:rPr lang="fa-IR" altLang="fa-IR" smtClean="0"/>
              <a:t> و </a:t>
            </a:r>
            <a:r>
              <a:rPr lang="en-US" altLang="fa-IR" sz="2000"/>
              <a:t>b</a:t>
            </a:r>
            <a:r>
              <a:rPr lang="fa-IR" altLang="fa-IR" smtClean="0"/>
              <a:t> و تحت اختلاف پتانسل</a:t>
            </a:r>
            <a:r>
              <a:rPr lang="en-US" altLang="fa-IR" sz="2000"/>
              <a:t>v</a:t>
            </a:r>
            <a:r>
              <a:rPr lang="en-US" altLang="fa-IR" smtClean="0"/>
              <a:t> </a:t>
            </a:r>
            <a:r>
              <a:rPr lang="fa-IR" altLang="fa-IR" smtClean="0"/>
              <a:t> است را محاسبه کنیم.</a:t>
            </a:r>
          </a:p>
          <a:p>
            <a:pPr eaLnBrk="1" hangingPunct="1"/>
            <a:r>
              <a:rPr lang="en-US" altLang="fa-IR" smtClean="0"/>
              <a:t> </a:t>
            </a:r>
            <a:r>
              <a:rPr lang="en-US" altLang="fa-IR" sz="1800">
                <a:solidFill>
                  <a:srgbClr val="A50021"/>
                </a:solidFill>
              </a:rPr>
              <a:t>du</a:t>
            </a:r>
            <a:r>
              <a:rPr lang="fa-IR" altLang="fa-IR" smtClean="0">
                <a:solidFill>
                  <a:srgbClr val="A50021"/>
                </a:solidFill>
              </a:rPr>
              <a:t>انرژی منتقل شده به مصرف کننده در زمان</a:t>
            </a:r>
            <a:r>
              <a:rPr lang="en-US" altLang="fa-IR" sz="2000">
                <a:solidFill>
                  <a:srgbClr val="A50021"/>
                </a:solidFill>
              </a:rPr>
              <a:t> dt</a:t>
            </a:r>
            <a:r>
              <a:rPr lang="fa-IR" altLang="fa-IR" smtClean="0">
                <a:solidFill>
                  <a:srgbClr val="A50021"/>
                </a:solidFill>
              </a:rPr>
              <a:t> است:</a:t>
            </a:r>
            <a:endParaRPr lang="en-US" altLang="fa-IR" smtClean="0">
              <a:solidFill>
                <a:srgbClr val="A50021"/>
              </a:solidFill>
            </a:endParaRPr>
          </a:p>
        </p:txBody>
      </p:sp>
      <p:pic>
        <p:nvPicPr>
          <p:cNvPr id="19866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50" y="3284538"/>
            <a:ext cx="2592388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866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3789363"/>
            <a:ext cx="3024187" cy="1651000"/>
          </a:xfrm>
          <a:prstGeom prst="rect">
            <a:avLst/>
          </a:prstGeom>
          <a:noFill/>
          <a:ln w="9525">
            <a:solidFill>
              <a:srgbClr val="FF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24626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>
          <a:xfrm>
            <a:off x="2351089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انتقال انرژی در مدار الکتریکی </a:t>
            </a:r>
            <a:endParaRPr lang="en-US" altLang="fa-IR" smtClean="0"/>
          </a:p>
        </p:txBody>
      </p:sp>
      <p:sp>
        <p:nvSpPr>
          <p:cNvPr id="199683" name="Rectangle 3"/>
          <p:cNvSpPr>
            <a:spLocks noGrp="1" noChangeArrowheads="1"/>
          </p:cNvSpPr>
          <p:nvPr>
            <p:ph idx="1"/>
          </p:nvPr>
        </p:nvSpPr>
        <p:spPr>
          <a:xfrm>
            <a:off x="2351088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/>
              <a:t> </a:t>
            </a:r>
            <a:r>
              <a:rPr lang="fa-IR" altLang="fa-IR" smtClean="0">
                <a:solidFill>
                  <a:srgbClr val="FF66FF"/>
                </a:solidFill>
              </a:rPr>
              <a:t>آهنگ اتلاف انرژی الکتریکی در یک مقاومت</a:t>
            </a:r>
            <a:r>
              <a:rPr lang="fa-IR" altLang="fa-IR" smtClean="0"/>
              <a:t> و آهنگ تولید گرما:</a:t>
            </a:r>
            <a:endParaRPr lang="en-US" altLang="fa-IR" smtClean="0"/>
          </a:p>
        </p:txBody>
      </p:sp>
      <p:pic>
        <p:nvPicPr>
          <p:cNvPr id="1996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375" y="2781301"/>
            <a:ext cx="1728788" cy="1509713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72477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ChangeArrowheads="1"/>
          </p:cNvSpPr>
          <p:nvPr>
            <p:ph type="title"/>
          </p:nvPr>
        </p:nvSpPr>
        <p:spPr>
          <a:xfrm>
            <a:off x="2351089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انتقال انرژی در مدار الکتریکی </a:t>
            </a:r>
            <a:endParaRPr lang="en-US" altLang="fa-IR" smtClean="0"/>
          </a:p>
        </p:txBody>
      </p:sp>
      <p:sp>
        <p:nvSpPr>
          <p:cNvPr id="200707" name="Rectangle 3"/>
          <p:cNvSpPr>
            <a:spLocks noGrp="1" noChangeArrowheads="1"/>
          </p:cNvSpPr>
          <p:nvPr>
            <p:ph idx="1"/>
          </p:nvPr>
        </p:nvSpPr>
        <p:spPr>
          <a:xfrm>
            <a:off x="2351088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dirty="0" smtClean="0">
                <a:solidFill>
                  <a:srgbClr val="A50021"/>
                </a:solidFill>
              </a:rPr>
              <a:t>مثال:</a:t>
            </a:r>
            <a:r>
              <a:rPr lang="fa-IR" altLang="fa-IR" dirty="0" smtClean="0"/>
              <a:t> </a:t>
            </a:r>
            <a:r>
              <a:rPr lang="fa-IR" altLang="fa-IR" dirty="0" smtClean="0">
                <a:solidFill>
                  <a:schemeClr val="accent1"/>
                </a:solidFill>
              </a:rPr>
              <a:t>سیم گرمکنی در آلیاژ نیکروم به مقاومت </a:t>
            </a:r>
            <a:r>
              <a:rPr lang="en-US" altLang="fa-IR" dirty="0" smtClean="0">
                <a:solidFill>
                  <a:schemeClr val="accent1"/>
                </a:solidFill>
              </a:rPr>
              <a:t> </a:t>
            </a:r>
            <a:r>
              <a:rPr lang="en-US" altLang="fa-IR" sz="1800" dirty="0">
                <a:solidFill>
                  <a:schemeClr val="accent1"/>
                </a:solidFill>
              </a:rPr>
              <a:t>72</a:t>
            </a:r>
            <a:r>
              <a:rPr lang="fa-IR" altLang="fa-IR" dirty="0" smtClean="0">
                <a:solidFill>
                  <a:schemeClr val="accent1"/>
                </a:solidFill>
              </a:rPr>
              <a:t>اهم در دست است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fa-IR" altLang="fa-IR" dirty="0" smtClean="0">
                <a:solidFill>
                  <a:schemeClr val="accent1"/>
                </a:solidFill>
              </a:rPr>
              <a:t>    در موارد زیر آهنگ ایجاد گرما را بدست آوریدالف) ولتاژ 120  ولت به سیم وصل می شود .ب) سیم را نصف کرده و همین ولتاژرا به آن وصل می کنیم</a:t>
            </a:r>
            <a:endParaRPr lang="en-US" altLang="fa-IR" dirty="0" smtClean="0">
              <a:solidFill>
                <a:schemeClr val="accent1"/>
              </a:solidFill>
            </a:endParaRPr>
          </a:p>
        </p:txBody>
      </p:sp>
      <p:pic>
        <p:nvPicPr>
          <p:cNvPr id="2007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88" y="3925889"/>
            <a:ext cx="3097213" cy="727075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070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87" y="5010151"/>
            <a:ext cx="3097213" cy="765175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4306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</TotalTime>
  <Words>821</Words>
  <Application>Microsoft Office PowerPoint</Application>
  <PresentationFormat>Custom</PresentationFormat>
  <Paragraphs>127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بنام خدا</vt:lpstr>
      <vt:lpstr>فصل 6-جریان ومقاومت</vt:lpstr>
      <vt:lpstr>جریان و چگالی جریان </vt:lpstr>
      <vt:lpstr>جریان و چگالی جریان </vt:lpstr>
      <vt:lpstr>جریان و چگالی جریان </vt:lpstr>
      <vt:lpstr>جریان و چگالی جریان </vt:lpstr>
      <vt:lpstr>جریان و چگالی جریان </vt:lpstr>
      <vt:lpstr>جریان و چگالی جریان</vt:lpstr>
      <vt:lpstr>جریان و چگالی جریان</vt:lpstr>
      <vt:lpstr>جریان و چگالی جریان</vt:lpstr>
      <vt:lpstr>جریان و چگالی جریان</vt:lpstr>
      <vt:lpstr>مقاومت ، مقاومت ویژه و رسانندگی </vt:lpstr>
      <vt:lpstr>مقاومت ، مقاومت ویژه و رسانندگی </vt:lpstr>
      <vt:lpstr>مقاومت ، مقاومت ویژه و رسانندگی </vt:lpstr>
      <vt:lpstr>مقاومت ، مقاومت ویژه و رسانندگی </vt:lpstr>
      <vt:lpstr>قانون اهم </vt:lpstr>
      <vt:lpstr>قانون اهم</vt:lpstr>
      <vt:lpstr>قانون اهم – دید میکروسکوپیک </vt:lpstr>
      <vt:lpstr>قانون اهم – دید میکروسکوپیک </vt:lpstr>
      <vt:lpstr>قانون اهم – دید میکروسکوپیک </vt:lpstr>
      <vt:lpstr>قانون اهم – دید میکروسکوپیک</vt:lpstr>
      <vt:lpstr>انتقال انرژی در مدار الکتریکی </vt:lpstr>
      <vt:lpstr>انتقال انرژی در مدار الکتریکی </vt:lpstr>
      <vt:lpstr>انتقال انرژی در مدار الکتریکی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فصل 31- جریان ومقاومت</dc:title>
  <dc:creator>Foad</dc:creator>
  <cp:lastModifiedBy>Windows User</cp:lastModifiedBy>
  <cp:revision>6</cp:revision>
  <dcterms:created xsi:type="dcterms:W3CDTF">2020-05-04T21:47:20Z</dcterms:created>
  <dcterms:modified xsi:type="dcterms:W3CDTF">2020-06-01T21:42:40Z</dcterms:modified>
</cp:coreProperties>
</file>