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53"/>
  </p:notesMasterIdLst>
  <p:sldIdLst>
    <p:sldId id="31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8" r:id="rId10"/>
    <p:sldId id="269" r:id="rId11"/>
    <p:sldId id="270" r:id="rId12"/>
    <p:sldId id="271" r:id="rId13"/>
    <p:sldId id="272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315" r:id="rId25"/>
    <p:sldId id="284" r:id="rId26"/>
    <p:sldId id="285" r:id="rId27"/>
    <p:sldId id="286" r:id="rId28"/>
    <p:sldId id="287" r:id="rId29"/>
    <p:sldId id="288" r:id="rId30"/>
    <p:sldId id="316" r:id="rId31"/>
    <p:sldId id="289" r:id="rId32"/>
    <p:sldId id="290" r:id="rId33"/>
    <p:sldId id="291" r:id="rId34"/>
    <p:sldId id="317" r:id="rId35"/>
    <p:sldId id="292" r:id="rId36"/>
    <p:sldId id="293" r:id="rId37"/>
    <p:sldId id="295" r:id="rId38"/>
    <p:sldId id="297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11" r:id="rId48"/>
    <p:sldId id="314" r:id="rId49"/>
    <p:sldId id="308" r:id="rId50"/>
    <p:sldId id="309" r:id="rId51"/>
    <p:sldId id="313" r:id="rId52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301" autoAdjust="0"/>
    <p:restoredTop sz="94660"/>
  </p:normalViewPr>
  <p:slideViewPr>
    <p:cSldViewPr>
      <p:cViewPr varScale="1">
        <p:scale>
          <a:sx n="66" d="100"/>
          <a:sy n="66" d="100"/>
        </p:scale>
        <p:origin x="-14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BEC150-67CA-413A-9DFD-1AE5DA65241B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042DC8-1D0F-49C0-A14E-DAD1AB5755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994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9A04-987E-4277-95C5-261341A754DE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A4AB1-53CD-4E2C-ABD3-49336773886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9A04-987E-4277-95C5-261341A754DE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A4AB1-53CD-4E2C-ABD3-49336773886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9A04-987E-4277-95C5-261341A754DE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A4AB1-53CD-4E2C-ABD3-49336773886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9A04-987E-4277-95C5-261341A754DE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A4AB1-53CD-4E2C-ABD3-49336773886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9A04-987E-4277-95C5-261341A754DE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A4AB1-53CD-4E2C-ABD3-49336773886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9A04-987E-4277-95C5-261341A754DE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A4AB1-53CD-4E2C-ABD3-49336773886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9A04-987E-4277-95C5-261341A754DE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A4AB1-53CD-4E2C-ABD3-49336773886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9A04-987E-4277-95C5-261341A754DE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A4AB1-53CD-4E2C-ABD3-49336773886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9A04-987E-4277-95C5-261341A754DE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A4AB1-53CD-4E2C-ABD3-49336773886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9A04-987E-4277-95C5-261341A754DE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A4AB1-53CD-4E2C-ABD3-49336773886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99A04-987E-4277-95C5-261341A754DE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A4AB1-53CD-4E2C-ABD3-49336773886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99A04-987E-4277-95C5-261341A754DE}" type="datetimeFigureOut">
              <a:rPr lang="fa-IR" smtClean="0"/>
              <a:pPr/>
              <a:t>29/09/1441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1A4AB1-53CD-4E2C-ABD3-49336773886F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11530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</p:spPr>
        <p:txBody>
          <a:bodyPr/>
          <a:lstStyle/>
          <a:p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endParaRPr lang="fa-IR" dirty="0"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851644"/>
            <a:ext cx="6400800" cy="648072"/>
          </a:xfrm>
        </p:spPr>
        <p:txBody>
          <a:bodyPr>
            <a:noAutofit/>
          </a:bodyPr>
          <a:lstStyle/>
          <a:p>
            <a:r>
              <a:rPr lang="fa-IR" sz="4000" b="1" dirty="0">
                <a:solidFill>
                  <a:schemeClr val="tx1"/>
                </a:solidFill>
                <a:cs typeface="B Titr" pitchFamily="2" charset="-78"/>
              </a:rPr>
              <a:t>فصل 6 </a:t>
            </a:r>
            <a:endParaRPr lang="fa-IR" sz="4000" b="1" dirty="0" smtClean="0">
              <a:solidFill>
                <a:schemeClr val="tx1"/>
              </a:solidFill>
              <a:cs typeface="B Titr" pitchFamily="2" charset="-78"/>
            </a:endParaRPr>
          </a:p>
          <a:p>
            <a:r>
              <a:rPr lang="fa-IR" sz="4000" b="1" dirty="0" smtClean="0">
                <a:solidFill>
                  <a:schemeClr val="tx1"/>
                </a:solidFill>
                <a:cs typeface="B Titr" pitchFamily="2" charset="-78"/>
              </a:rPr>
              <a:t>اهداف </a:t>
            </a:r>
            <a:r>
              <a:rPr lang="fa-IR" sz="4000" b="1" dirty="0">
                <a:solidFill>
                  <a:schemeClr val="tx1"/>
                </a:solidFill>
                <a:cs typeface="B Titr" pitchFamily="2" charset="-78"/>
              </a:rPr>
              <a:t>حسابرسی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</p:spPr>
        <p:txBody>
          <a:bodyPr/>
          <a:lstStyle/>
          <a:p>
            <a:r>
              <a:rPr lang="fa-IR" dirty="0" smtClean="0">
                <a:cs typeface="B Titr" pitchFamily="2" charset="-78"/>
              </a:rPr>
              <a:t/>
            </a:r>
            <a:br>
              <a:rPr lang="fa-IR" dirty="0" smtClean="0">
                <a:cs typeface="B Titr" pitchFamily="2" charset="-78"/>
              </a:rPr>
            </a:br>
            <a:endParaRPr lang="fa-IR" dirty="0"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980728"/>
            <a:ext cx="7848872" cy="792088"/>
          </a:xfrm>
        </p:spPr>
        <p:txBody>
          <a:bodyPr>
            <a:normAutofit/>
          </a:bodyPr>
          <a:lstStyle/>
          <a:p>
            <a:r>
              <a:rPr lang="fa-IR" sz="2400" b="1" dirty="0" smtClean="0">
                <a:solidFill>
                  <a:srgbClr val="0070C0"/>
                </a:solidFill>
                <a:cs typeface="B Titr" pitchFamily="2" charset="-78"/>
              </a:rPr>
              <a:t>اهداف</a:t>
            </a:r>
            <a:r>
              <a:rPr lang="fa-IR" sz="2400" b="1" dirty="0" smtClean="0">
                <a:solidFill>
                  <a:schemeClr val="tx1"/>
                </a:solidFill>
                <a:cs typeface="B Titr" pitchFamily="2" charset="-78"/>
              </a:rPr>
              <a:t> حسابرسی را می توان در راستای </a:t>
            </a:r>
            <a:r>
              <a:rPr lang="fa-IR" sz="2400" b="1" dirty="0" smtClean="0">
                <a:solidFill>
                  <a:srgbClr val="0070C0"/>
                </a:solidFill>
                <a:cs typeface="B Titr" pitchFamily="2" charset="-78"/>
              </a:rPr>
              <a:t>نقش</a:t>
            </a:r>
            <a:r>
              <a:rPr lang="fa-IR" sz="2400" b="1" dirty="0" smtClean="0">
                <a:solidFill>
                  <a:schemeClr val="tx1"/>
                </a:solidFill>
                <a:cs typeface="B Titr" pitchFamily="2" charset="-78"/>
              </a:rPr>
              <a:t> و </a:t>
            </a:r>
            <a:r>
              <a:rPr lang="fa-IR" sz="2400" b="1" dirty="0" smtClean="0">
                <a:solidFill>
                  <a:srgbClr val="0070C0"/>
                </a:solidFill>
                <a:cs typeface="B Titr" pitchFamily="2" charset="-78"/>
              </a:rPr>
              <a:t>کارکرد</a:t>
            </a:r>
            <a:r>
              <a:rPr lang="fa-IR" sz="2400" b="1" dirty="0" smtClean="0">
                <a:solidFill>
                  <a:schemeClr val="tx1"/>
                </a:solidFill>
                <a:cs typeface="B Titr" pitchFamily="2" charset="-78"/>
              </a:rPr>
              <a:t>های آن دانست</a:t>
            </a:r>
            <a:endParaRPr lang="fa-IR" sz="2400" b="1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683568" y="2636912"/>
            <a:ext cx="7848872" cy="576064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/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Titr" pitchFamily="2" charset="-78"/>
              </a:rPr>
              <a:t>نقش های اساسی حسابرسی</a:t>
            </a:r>
            <a:r>
              <a:rPr kumimoji="0" lang="fa-IR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Titr" pitchFamily="2" charset="-78"/>
              </a:rPr>
              <a:t> : </a:t>
            </a:r>
            <a:r>
              <a:rPr kumimoji="0" lang="fa-IR" sz="11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Titr" pitchFamily="2" charset="-78"/>
              </a:rPr>
              <a:t>(بر اساس مطالب فصل 5)</a:t>
            </a:r>
            <a:endParaRPr kumimoji="0" lang="fa-IR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Titr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611560" y="3573016"/>
            <a:ext cx="5328592" cy="194421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1">
            <a:noAutofit/>
          </a:bodyPr>
          <a:lstStyle/>
          <a:p>
            <a:pPr marL="342900" marR="0" lvl="0" indent="-342900" defTabSz="914400" rtl="1" eaLnBrk="1" fontAlgn="auto" latinLnBrk="0" hangingPunct="1">
              <a:lnSpc>
                <a:spcPct val="2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fa-I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Titr" pitchFamily="2" charset="-78"/>
              </a:rPr>
              <a:t>نقش اقتصادی (</a:t>
            </a: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Titr" pitchFamily="2" charset="-78"/>
              </a:rPr>
              <a:t>ECONOMIC</a:t>
            </a:r>
            <a:r>
              <a:rPr kumimoji="0" lang="fa-I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 Titr" pitchFamily="2" charset="-78"/>
              </a:rPr>
              <a:t>)</a:t>
            </a:r>
          </a:p>
          <a:p>
            <a:pPr marL="342900" marR="0" lvl="0" indent="-342900" defTabSz="914400" rtl="1" eaLnBrk="1" fontAlgn="auto" latinLnBrk="0" hangingPunct="1">
              <a:lnSpc>
                <a:spcPct val="2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a-IR" b="1" dirty="0" smtClean="0">
                <a:cs typeface="B Titr" pitchFamily="2" charset="-78"/>
              </a:rPr>
              <a:t>نقش اجتماعی (</a:t>
            </a:r>
            <a:r>
              <a:rPr lang="en-US" b="1" dirty="0" smtClean="0">
                <a:cs typeface="B Titr" pitchFamily="2" charset="-78"/>
              </a:rPr>
              <a:t>SOCIAL</a:t>
            </a:r>
            <a:r>
              <a:rPr lang="fa-IR" b="1" dirty="0" smtClean="0">
                <a:cs typeface="B Titr" pitchFamily="2" charset="-78"/>
              </a:rPr>
              <a:t>)</a:t>
            </a:r>
            <a:endParaRPr kumimoji="0" lang="fa-IR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US" b="1" dirty="0" smtClean="0"/>
              <a:t>Auditing rules</a:t>
            </a:r>
            <a:endParaRPr lang="fa-IR" b="1" dirty="0"/>
          </a:p>
        </p:txBody>
      </p:sp>
      <p:pic>
        <p:nvPicPr>
          <p:cNvPr id="1026" name="Picture 2" descr="C:\Documents and Settings\7576.HESA\My Documents\My Pictures\حسابرسی\2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8534721" cy="489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2800" dirty="0" smtClean="0">
                <a:cs typeface="B Titr" pitchFamily="2" charset="-78"/>
              </a:rPr>
              <a:t>موضوع ها و پدیده های تجربی</a:t>
            </a:r>
            <a:endParaRPr lang="fa-IR" sz="2800" dirty="0">
              <a:cs typeface="B Titr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67544" y="1556792"/>
            <a:ext cx="8229600" cy="180020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just" defTabSz="914400" rtl="1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رسیدگی و حسابرسیِِ هر وضعیت با وضعیتی درگیر است که دارای خصوصیات زیر است : 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       1- مشاهده پذیری و یا </a:t>
            </a:r>
          </a:p>
          <a:p>
            <a:pPr marL="0" marR="0" lvl="0" indent="0" algn="just" defTabSz="914400" rtl="1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sz="2400" b="1" dirty="0" smtClean="0">
                <a:latin typeface="+mj-lt"/>
                <a:ea typeface="+mj-ea"/>
                <a:cs typeface="B Lotus" pitchFamily="2" charset="-78"/>
              </a:rPr>
              <a:t>        2- </a:t>
            </a:r>
            <a:r>
              <a:rPr kumimoji="0" lang="fa-IR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تفسیر در دنیای واقعی</a:t>
            </a:r>
            <a:endParaRPr kumimoji="0" lang="fa-I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67544" y="4221088"/>
            <a:ext cx="8229600" cy="2232248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در حسابرسی، </a:t>
            </a:r>
            <a:r>
              <a:rPr kumimoji="0" lang="fa-I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رویدادهای اقتصادی </a:t>
            </a:r>
            <a:r>
              <a:rPr kumimoji="0" lang="fa-I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و </a:t>
            </a:r>
            <a:r>
              <a:rPr kumimoji="0" lang="fa-I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منابع</a:t>
            </a:r>
            <a:r>
              <a:rPr kumimoji="0" lang="fa-I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و </a:t>
            </a:r>
            <a:r>
              <a:rPr kumimoji="0" lang="fa-I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تعهداتِ</a:t>
            </a:r>
            <a:r>
              <a:rPr kumimoji="0" lang="fa-IR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یک شخصیت گزارشگر </a:t>
            </a:r>
            <a:r>
              <a:rPr kumimoji="0" lang="fa-IR" sz="2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موضوع</a:t>
            </a:r>
            <a:r>
              <a:rPr kumimoji="0" lang="fa-IR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قابل رسیدگی است که از طریق مراجعه به </a:t>
            </a:r>
            <a:r>
              <a:rPr kumimoji="0" lang="fa-IR" sz="20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شواهد</a:t>
            </a:r>
            <a:r>
              <a:rPr kumimoji="0" lang="fa-IR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موجود(صورت های مالی، مشاهدات فیزیکی و ...) مورد بررسی و اثبات قرار می گیرد</a:t>
            </a:r>
            <a:endParaRPr kumimoji="0" lang="fa-IR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6" name="Down Arrow 5"/>
          <p:cNvSpPr/>
          <p:nvPr/>
        </p:nvSpPr>
        <p:spPr>
          <a:xfrm>
            <a:off x="3995936" y="3861048"/>
            <a:ext cx="129614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Left-Up Arrow 6"/>
          <p:cNvSpPr/>
          <p:nvPr/>
        </p:nvSpPr>
        <p:spPr>
          <a:xfrm>
            <a:off x="4139952" y="5589240"/>
            <a:ext cx="1296144" cy="792088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TextBox 7"/>
          <p:cNvSpPr txBox="1"/>
          <p:nvPr/>
        </p:nvSpPr>
        <p:spPr>
          <a:xfrm>
            <a:off x="899592" y="5949280"/>
            <a:ext cx="30963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solidFill>
                  <a:srgbClr val="FF0000"/>
                </a:solidFill>
                <a:cs typeface="B Titr" pitchFamily="2" charset="-78"/>
              </a:rPr>
              <a:t>رویکرد پوزییتیوسمی و تجربه گرایی</a:t>
            </a:r>
            <a:endParaRPr lang="fa-IR" b="1" dirty="0">
              <a:solidFill>
                <a:srgbClr val="FF0000"/>
              </a:solidFill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188640"/>
            <a:ext cx="7992888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endParaRPr lang="fa-IR" sz="2400" dirty="0" smtClean="0">
              <a:cs typeface="B Titr" pitchFamily="2" charset="-78"/>
            </a:endParaRPr>
          </a:p>
          <a:p>
            <a:pPr algn="ctr"/>
            <a:r>
              <a:rPr lang="fa-IR" sz="2400" dirty="0" smtClean="0">
                <a:cs typeface="B Titr" pitchFamily="2" charset="-78"/>
              </a:rPr>
              <a:t>وجه اشتراک اغلب وضعیت های درگیر رسیدگی و حسابرسی</a:t>
            </a:r>
            <a:endParaRPr lang="fa-IR" sz="2400" dirty="0"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5616" y="1700808"/>
            <a:ext cx="6912768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sz="2800" b="1" dirty="0" smtClean="0">
              <a:cs typeface="B Lotus" pitchFamily="2" charset="-78"/>
            </a:endParaRPr>
          </a:p>
          <a:p>
            <a:r>
              <a:rPr lang="fa-IR" sz="2800" b="1" dirty="0" smtClean="0">
                <a:cs typeface="B Lotus" pitchFamily="2" charset="-78"/>
              </a:rPr>
              <a:t>موضوع تشکیل دهنده، دنیای واقعی است که می توان آن را از طریق مراجعه به شواهد </a:t>
            </a:r>
            <a:r>
              <a:rPr lang="fa-IR" sz="2800" b="1" dirty="0" smtClean="0">
                <a:solidFill>
                  <a:srgbClr val="FF0000"/>
                </a:solidFill>
                <a:cs typeface="B Lotus" pitchFamily="2" charset="-78"/>
              </a:rPr>
              <a:t>عینی</a:t>
            </a:r>
            <a:r>
              <a:rPr lang="fa-IR" sz="2800" b="1" dirty="0" smtClean="0">
                <a:cs typeface="B Lotus" pitchFamily="2" charset="-78"/>
              </a:rPr>
              <a:t> دنیای واقعی آزمون نمود  </a:t>
            </a:r>
            <a:endParaRPr lang="fa-IR" sz="2800" b="1" dirty="0">
              <a:cs typeface="B Lotus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15616" y="3645024"/>
            <a:ext cx="7200800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sz="2800" b="1" dirty="0" smtClean="0">
              <a:cs typeface="B Lotus" pitchFamily="2" charset="-78"/>
            </a:endParaRPr>
          </a:p>
          <a:p>
            <a:r>
              <a:rPr lang="fa-IR" sz="2800" b="1" dirty="0" smtClean="0">
                <a:cs typeface="B Lotus" pitchFamily="2" charset="-78"/>
              </a:rPr>
              <a:t>این پدیده ها همواره مشهود نیستند، اما همواره به شکلی از واقعیت وجود دارند و موجب شک و تردید و ابهام می شوند</a:t>
            </a:r>
            <a:endParaRPr lang="fa-IR" sz="2800" b="1" dirty="0">
              <a:cs typeface="B Lotus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5380672"/>
            <a:ext cx="7992888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sz="2800" b="1" dirty="0" smtClean="0">
              <a:cs typeface="B Lotus" pitchFamily="2" charset="-78"/>
            </a:endParaRPr>
          </a:p>
          <a:p>
            <a:pPr algn="ctr"/>
            <a:r>
              <a:rPr lang="fa-IR" sz="2800" b="1" dirty="0" smtClean="0">
                <a:cs typeface="B Lotus" pitchFamily="2" charset="-78"/>
              </a:rPr>
              <a:t>حسابرسی ابزار کاهش این شک و تردید است</a:t>
            </a:r>
            <a:endParaRPr lang="fa-IR" sz="2800" b="1" dirty="0">
              <a:cs typeface="B Lotus" pitchFamily="2" charset="-78"/>
            </a:endParaRPr>
          </a:p>
        </p:txBody>
      </p:sp>
      <p:sp>
        <p:nvSpPr>
          <p:cNvPr id="8" name="Down Arrow 7"/>
          <p:cNvSpPr/>
          <p:nvPr/>
        </p:nvSpPr>
        <p:spPr>
          <a:xfrm>
            <a:off x="3779912" y="1412776"/>
            <a:ext cx="1512168" cy="648072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Down Arrow 8"/>
          <p:cNvSpPr/>
          <p:nvPr/>
        </p:nvSpPr>
        <p:spPr>
          <a:xfrm>
            <a:off x="3779912" y="5157192"/>
            <a:ext cx="1512168" cy="576064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Down Arrow 9"/>
          <p:cNvSpPr/>
          <p:nvPr/>
        </p:nvSpPr>
        <p:spPr>
          <a:xfrm>
            <a:off x="3779912" y="3429000"/>
            <a:ext cx="1512168" cy="576064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rmAutofit/>
          </a:bodyPr>
          <a:lstStyle/>
          <a:p>
            <a:r>
              <a:rPr lang="fa-IR" sz="3200" b="1" dirty="0" smtClean="0">
                <a:cs typeface="B Lotus" pitchFamily="2" charset="-78"/>
              </a:rPr>
              <a:t>حسابرس با واقعیتهای گوناگون سروکار دارد</a:t>
            </a:r>
            <a:endParaRPr lang="fa-IR" sz="3200" b="1" dirty="0">
              <a:cs typeface="B Lotus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95536" y="1772816"/>
            <a:ext cx="8229600" cy="71095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سعی در آزمون واقعیات دارد</a:t>
            </a:r>
            <a:endParaRPr kumimoji="0" lang="fa-IR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95536" y="3501008"/>
            <a:ext cx="8229600" cy="107099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ازطریق مراجعه به شواهد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(که احتمالا </a:t>
            </a:r>
            <a:r>
              <a:rPr kumimoji="0" lang="fa-I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بخشی از واقعیات </a:t>
            </a:r>
            <a:r>
              <a:rPr kumimoji="0" lang="fa-I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باشد)</a:t>
            </a:r>
            <a:r>
              <a:rPr kumimoji="0" lang="fa-I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134</a:t>
            </a:r>
            <a:endParaRPr kumimoji="0" lang="fa-IR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6" name="Down Arrow 5"/>
          <p:cNvSpPr/>
          <p:nvPr/>
        </p:nvSpPr>
        <p:spPr>
          <a:xfrm>
            <a:off x="3491880" y="1057275"/>
            <a:ext cx="1656184" cy="499518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 sz="1400"/>
          </a:p>
        </p:txBody>
      </p:sp>
      <p:sp>
        <p:nvSpPr>
          <p:cNvPr id="7" name="Down Arrow 6"/>
          <p:cNvSpPr/>
          <p:nvPr/>
        </p:nvSpPr>
        <p:spPr>
          <a:xfrm>
            <a:off x="3491880" y="2564905"/>
            <a:ext cx="1656184" cy="576064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 sz="1400"/>
          </a:p>
        </p:txBody>
      </p:sp>
      <p:sp>
        <p:nvSpPr>
          <p:cNvPr id="8" name="Left-Up Arrow 7"/>
          <p:cNvSpPr/>
          <p:nvPr/>
        </p:nvSpPr>
        <p:spPr>
          <a:xfrm>
            <a:off x="4355976" y="4653136"/>
            <a:ext cx="720080" cy="936104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71450" y="5094312"/>
            <a:ext cx="4040510" cy="710952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مبتنی بر استقراء و بهره گیری از احتمالات وقوع</a:t>
            </a:r>
            <a:endParaRPr kumimoji="0" lang="fa-IR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10" name="Left-Up Arrow 9"/>
          <p:cNvSpPr/>
          <p:nvPr/>
        </p:nvSpPr>
        <p:spPr>
          <a:xfrm rot="5400000">
            <a:off x="2348111" y="5703962"/>
            <a:ext cx="720080" cy="936104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347864" y="6030416"/>
            <a:ext cx="5400600" cy="71095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چارچوب استقراء مورد ایراد(پوپر،دیوید</a:t>
            </a:r>
            <a:r>
              <a:rPr kumimoji="0" lang="fa-IR" sz="3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هیوم و...)</a:t>
            </a:r>
            <a:endParaRPr kumimoji="0" lang="fa-IR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276872"/>
            <a:ext cx="8229600" cy="185821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sz="3200" b="1" dirty="0" smtClean="0">
                <a:cs typeface="B Lotus" pitchFamily="2" charset="-78"/>
              </a:rPr>
              <a:t>حسابرس را می توان به عنوان بخشی از مکانیزم کنترل کلی برای بازنگری موضوع مبادلات شرکت در نظر گرفت </a:t>
            </a:r>
            <a:r>
              <a:rPr lang="fa-IR" sz="1800" b="1" dirty="0" smtClean="0">
                <a:cs typeface="B Lotus" pitchFamily="2" charset="-78"/>
              </a:rPr>
              <a:t>135</a:t>
            </a:r>
            <a:endParaRPr lang="fa-IR" sz="3200" b="1" dirty="0"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05812"/>
            <a:ext cx="8229600" cy="1066130"/>
          </a:xfrm>
        </p:spPr>
        <p:txBody>
          <a:bodyPr/>
          <a:lstStyle/>
          <a:p>
            <a:r>
              <a:rPr lang="fa-IR" b="1" dirty="0" smtClean="0">
                <a:cs typeface="B Lotus" pitchFamily="2" charset="-78"/>
              </a:rPr>
              <a:t>حسابرسی، واقعیت اقتصادی، تقریر ادبیات</a:t>
            </a:r>
            <a:endParaRPr lang="fa-IR" b="1" dirty="0"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r"/>
            <a:r>
              <a:rPr lang="fa-IR" dirty="0" smtClean="0">
                <a:cs typeface="B Lotus" pitchFamily="2" charset="-78"/>
              </a:rPr>
              <a:t>تعریف </a:t>
            </a:r>
            <a:r>
              <a:rPr lang="en-US" dirty="0" smtClean="0">
                <a:cs typeface="B Lotus" pitchFamily="2" charset="-78"/>
              </a:rPr>
              <a:t>AAA</a:t>
            </a:r>
            <a:r>
              <a:rPr lang="fa-IR" dirty="0" smtClean="0">
                <a:cs typeface="B Lotus" pitchFamily="2" charset="-78"/>
              </a:rPr>
              <a:t> – 1973 :</a:t>
            </a:r>
            <a:endParaRPr lang="fa-IR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28599" y="1412776"/>
            <a:ext cx="8658225" cy="2736304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sz="3200" b="1" dirty="0" smtClean="0">
                <a:latin typeface="+mj-lt"/>
                <a:ea typeface="+mj-ea"/>
                <a:cs typeface="B Lotus" pitchFamily="2" charset="-78"/>
              </a:rPr>
              <a:t>حسابرسی عبارتست از فرایند سیستماتیک گردآوری و ارزیابی بی طرفانه شواهد مرتبط با ادعاهای مدیریت، مربوط به رویدادهای اقتصادی به منظور تعیین میزان انطباق این ادعاها با معیارهای از پیش تعیین شده و گزارش نتایج به استفاده کنندگان ذینفع</a:t>
            </a:r>
            <a:endParaRPr kumimoji="0" lang="fa-IR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9552" y="4437112"/>
            <a:ext cx="8229600" cy="1728192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95536" y="5013176"/>
            <a:ext cx="8229600" cy="1368152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sz="3600" b="1" dirty="0" smtClean="0">
                <a:latin typeface="+mj-lt"/>
                <a:ea typeface="+mj-ea"/>
                <a:cs typeface="B Lotus" pitchFamily="2" charset="-78"/>
              </a:rPr>
              <a:t>در این تعریف بین واقعیتهای آزمون پذیر تدوین شده و اعتباربخشی به این واقعیات تفاوت قایل شده است</a:t>
            </a:r>
            <a:endParaRPr kumimoji="0" lang="fa-IR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3786182" y="4071942"/>
            <a:ext cx="1656184" cy="936104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cs typeface="B Lotus" pitchFamily="2" charset="-78"/>
              </a:rPr>
              <a:t>بر اساس این تعریف :</a:t>
            </a:r>
            <a:endParaRPr lang="fa-IR" b="1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39552" y="3212976"/>
            <a:ext cx="8229600" cy="2304256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ctr" defTabSz="914400" rtl="1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بدلیل ماهیت حسابداری، حسابرسی همیشه با واقعیات تجربی سروکار ندارد بلکه با گواهی</a:t>
            </a:r>
            <a:r>
              <a:rPr kumimoji="0" lang="fa-IR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(شهادت دهی) نیز سروکار دارد</a:t>
            </a:r>
            <a:endParaRPr kumimoji="0" lang="fa-IR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16216" y="274638"/>
            <a:ext cx="2170584" cy="850106"/>
          </a:xfrm>
        </p:spPr>
        <p:txBody>
          <a:bodyPr>
            <a:normAutofit/>
          </a:bodyPr>
          <a:lstStyle/>
          <a:p>
            <a:pPr algn="r"/>
            <a:r>
              <a:rPr lang="fa-IR" sz="2000" dirty="0" smtClean="0">
                <a:cs typeface="B Lotus" pitchFamily="2" charset="-78"/>
              </a:rPr>
              <a:t>استرلینگ (1979) :</a:t>
            </a:r>
            <a:endParaRPr lang="fa-IR" sz="2000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95536" y="1556792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تعریفی هنجاری در خصوص حسابرسی :</a:t>
            </a:r>
            <a:endParaRPr kumimoji="0" lang="fa-IR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67544" y="3789040"/>
            <a:ext cx="8229600" cy="1656184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صورتهای مالی بایستی پدیده های تجربی را بیان نمایند.</a:t>
            </a:r>
            <a:r>
              <a:rPr kumimoji="0" lang="fa-IR" sz="2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هدف اصلی باید حسابداری کردن برای پدیده های تجربی باشد</a:t>
            </a:r>
            <a:r>
              <a:rPr kumimoji="0" lang="fa-IR" sz="12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136</a:t>
            </a:r>
            <a:endParaRPr kumimoji="0" lang="fa-IR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5" name="Left-Up Arrow 4"/>
          <p:cNvSpPr/>
          <p:nvPr/>
        </p:nvSpPr>
        <p:spPr>
          <a:xfrm rot="16200000">
            <a:off x="4751450" y="3320988"/>
            <a:ext cx="432048" cy="648072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95536" y="3284984"/>
            <a:ext cx="3890712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دیدگاه پوزیتیوسیمی و تجربه گرایی</a:t>
            </a:r>
            <a:endParaRPr kumimoji="0" lang="fa-IR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2800" b="1" dirty="0" smtClean="0">
                <a:cs typeface="B Lotus" pitchFamily="2" charset="-78"/>
              </a:rPr>
              <a:t>در حوزه حسابرسی سوالی مطرح می شود :</a:t>
            </a:r>
            <a:endParaRPr lang="fa-IR" sz="2800" b="1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95536" y="458112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چگونه باید پدیده های تجربی را حسابرسی نمود؟</a:t>
            </a:r>
            <a:endParaRPr kumimoji="0" lang="fa-IR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3929058" y="3214686"/>
            <a:ext cx="1438450" cy="721790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 b="1"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4366" y="571488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>
                <a:cs typeface="B Lotus" pitchFamily="2" charset="-78"/>
              </a:rPr>
              <a:t>راد (1989) :</a:t>
            </a:r>
            <a:endParaRPr lang="fa-IR" sz="3200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67544" y="2636912"/>
            <a:ext cx="8229600" cy="2448272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گزارشگری مالی باید هدفی برای تشریح واقعیت اقتصادی باشد و حسابرسی باید ابزار حصول </a:t>
            </a:r>
            <a:r>
              <a:rPr kumimoji="0" lang="fa-IR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اطمینان</a:t>
            </a:r>
            <a:r>
              <a:rPr kumimoji="0" lang="fa-I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از </a:t>
            </a:r>
            <a:r>
              <a:rPr kumimoji="0" lang="fa-IR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شباهت</a:t>
            </a:r>
            <a:r>
              <a:rPr kumimoji="0" lang="fa-I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اطلاعات به واقعیت های اقتصادی باشد</a:t>
            </a:r>
            <a:endParaRPr kumimoji="0" lang="fa-IR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600" b="1" dirty="0" smtClean="0">
                <a:cs typeface="B Lotus" pitchFamily="2" charset="-78"/>
              </a:rPr>
              <a:t>FASB , ASB</a:t>
            </a:r>
            <a:endParaRPr lang="fa-IR" sz="3600" b="1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74848" y="1988840"/>
            <a:ext cx="8229600" cy="3672408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sz="3200" b="1" dirty="0" smtClean="0">
                <a:solidFill>
                  <a:srgbClr val="002060"/>
                </a:solidFill>
                <a:latin typeface="+mj-lt"/>
                <a:ea typeface="+mj-ea"/>
                <a:cs typeface="B Lotus" pitchFamily="2" charset="-78"/>
              </a:rPr>
              <a:t>حسابداری</a:t>
            </a:r>
            <a:r>
              <a:rPr lang="fa-IR" sz="3200" b="1" dirty="0" smtClean="0">
                <a:latin typeface="+mj-lt"/>
                <a:ea typeface="+mj-ea"/>
                <a:cs typeface="B Lotus" pitchFamily="2" charset="-78"/>
              </a:rPr>
              <a:t> باید </a:t>
            </a:r>
            <a:r>
              <a:rPr lang="fa-IR" sz="3200" b="1" dirty="0" smtClean="0">
                <a:solidFill>
                  <a:srgbClr val="002060"/>
                </a:solidFill>
                <a:latin typeface="+mj-lt"/>
                <a:ea typeface="+mj-ea"/>
                <a:cs typeface="B Lotus" pitchFamily="2" charset="-78"/>
              </a:rPr>
              <a:t>توصیفی از واقعیت های اقتصادی</a:t>
            </a:r>
            <a:r>
              <a:rPr lang="fa-IR" sz="3200" b="1" dirty="0" smtClean="0">
                <a:latin typeface="+mj-lt"/>
                <a:ea typeface="+mj-ea"/>
                <a:cs typeface="B Lotus" pitchFamily="2" charset="-78"/>
              </a:rPr>
              <a:t> در قالب پدیده های قابل آزمون را انجام دهد و </a:t>
            </a:r>
            <a:r>
              <a:rPr lang="fa-IR" sz="3200" b="1" dirty="0" smtClean="0">
                <a:solidFill>
                  <a:srgbClr val="002060"/>
                </a:solidFill>
                <a:latin typeface="+mj-lt"/>
                <a:ea typeface="+mj-ea"/>
                <a:cs typeface="B Lotus" pitchFamily="2" charset="-78"/>
              </a:rPr>
              <a:t>حسابرسی</a:t>
            </a:r>
            <a:r>
              <a:rPr lang="fa-IR" sz="3200" b="1" dirty="0" smtClean="0">
                <a:latin typeface="+mj-lt"/>
                <a:ea typeface="+mj-ea"/>
                <a:cs typeface="B Lotus" pitchFamily="2" charset="-78"/>
              </a:rPr>
              <a:t> باید اجرای </a:t>
            </a:r>
            <a:r>
              <a:rPr lang="fa-IR" sz="3200" b="1" dirty="0" smtClean="0">
                <a:solidFill>
                  <a:srgbClr val="002060"/>
                </a:solidFill>
                <a:latin typeface="+mj-lt"/>
                <a:ea typeface="+mj-ea"/>
                <a:cs typeface="B Lotus" pitchFamily="2" charset="-78"/>
              </a:rPr>
              <a:t>آزمون های مورد نیاز </a:t>
            </a:r>
            <a:r>
              <a:rPr lang="fa-IR" sz="3200" b="1" dirty="0" smtClean="0">
                <a:latin typeface="+mj-lt"/>
                <a:ea typeface="+mj-ea"/>
                <a:cs typeface="B Lotus" pitchFamily="2" charset="-78"/>
              </a:rPr>
              <a:t>در این زمینه را بر عهده گیرد </a:t>
            </a:r>
            <a:r>
              <a:rPr lang="fa-IR" b="1" dirty="0" smtClean="0">
                <a:latin typeface="+mj-lt"/>
                <a:ea typeface="+mj-ea"/>
                <a:cs typeface="B Lotus" pitchFamily="2" charset="-78"/>
              </a:rPr>
              <a:t>136</a:t>
            </a:r>
            <a:endParaRPr kumimoji="0" lang="fa-IR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600" b="1" dirty="0" smtClean="0">
                <a:cs typeface="B Lotus" pitchFamily="2" charset="-78"/>
              </a:rPr>
              <a:t>استرلینگ (1985) :</a:t>
            </a:r>
            <a:endParaRPr lang="fa-IR" sz="3600" b="1" dirty="0">
              <a:cs typeface="B Lotus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14290"/>
            <a:ext cx="8229600" cy="4248472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صورتهای مالی ابزاری برای ابلاغ پیام هایی</a:t>
            </a:r>
            <a:r>
              <a:rPr kumimoji="0" lang="fa-IR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در خصوص واقعیت رویدادها و پدیده های اقتصادیِ یک واحد گزارشگر هستند و آنجه برای استفاده کنند گان مهم است، مربوط بودن آنها و </a:t>
            </a:r>
            <a:r>
              <a:rPr kumimoji="0" lang="fa-IR" sz="32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مشابهت آنها با پدیده ها و رویدادهای مربوطه</a:t>
            </a:r>
            <a:r>
              <a:rPr kumimoji="0" lang="fa-IR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است (قابلیت اعتماد)  </a:t>
            </a:r>
            <a:r>
              <a:rPr kumimoji="0" lang="fa-IR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137</a:t>
            </a:r>
            <a:endParaRPr kumimoji="0" lang="fa-IR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00034" y="542927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وظیفه</a:t>
            </a:r>
            <a:r>
              <a:rPr kumimoji="0" lang="fa-IR" sz="36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حسابرسی</a:t>
            </a:r>
            <a:endParaRPr kumimoji="0" lang="fa-IR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6" name="Down Arrow 5"/>
          <p:cNvSpPr/>
          <p:nvPr/>
        </p:nvSpPr>
        <p:spPr>
          <a:xfrm>
            <a:off x="6844906" y="4071942"/>
            <a:ext cx="1656184" cy="936104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778098"/>
          </a:xfrm>
        </p:spPr>
        <p:txBody>
          <a:bodyPr>
            <a:noAutofit/>
          </a:bodyPr>
          <a:lstStyle/>
          <a:p>
            <a:r>
              <a:rPr lang="fa-IR" sz="3200" b="1" dirty="0" smtClean="0">
                <a:cs typeface="B Lotus" pitchFamily="2" charset="-78"/>
              </a:rPr>
              <a:t>بر این اساس، وظیفه حسابرسی تعیین دو موضوع است :</a:t>
            </a:r>
            <a:endParaRPr lang="fa-IR" sz="3200" b="1" dirty="0">
              <a:cs typeface="B Lotus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23528" y="2348880"/>
            <a:ext cx="8229600" cy="1656184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514350" marR="0" lvl="0" indent="-514350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fa-I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مربوط بودن</a:t>
            </a:r>
          </a:p>
          <a:p>
            <a:pPr marL="514350" marR="0" lvl="0" indent="-514350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a-IR" sz="3200" b="1" dirty="0" smtClean="0">
                <a:latin typeface="+mj-lt"/>
                <a:ea typeface="+mj-ea"/>
                <a:cs typeface="B Lotus" pitchFamily="2" charset="-78"/>
              </a:rPr>
              <a:t>قابلیت اعتماد (اتکاء)</a:t>
            </a:r>
            <a:endParaRPr kumimoji="0" lang="fa-IR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276872"/>
            <a:ext cx="8229600" cy="1143000"/>
          </a:xfrm>
        </p:spPr>
        <p:txBody>
          <a:bodyPr>
            <a:noAutofit/>
          </a:bodyPr>
          <a:lstStyle/>
          <a:p>
            <a:r>
              <a:rPr lang="fa-IR" sz="5400" b="1" dirty="0" smtClean="0">
                <a:cs typeface="B Lotus" pitchFamily="2" charset="-78"/>
              </a:rPr>
              <a:t>کیفیت اطلاعات و حسابرسی</a:t>
            </a:r>
            <a:endParaRPr lang="fa-IR" sz="5400" b="1" dirty="0"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800" b="1" dirty="0" smtClean="0">
                <a:cs typeface="B Lotus" pitchFamily="2" charset="-78"/>
              </a:rPr>
              <a:t>موضوع حسابرسی</a:t>
            </a:r>
            <a:endParaRPr lang="fa-IR" sz="4800" b="1" dirty="0">
              <a:cs typeface="B Lotus" pitchFamily="2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81001" y="2204864"/>
          <a:ext cx="8151438" cy="3744416"/>
        </p:xfrm>
        <a:graphic>
          <a:graphicData uri="http://schemas.openxmlformats.org/drawingml/2006/table">
            <a:tbl>
              <a:tblPr rtl="1"/>
              <a:tblGrid>
                <a:gridCol w="909324"/>
                <a:gridCol w="909324"/>
                <a:gridCol w="909324"/>
                <a:gridCol w="1347747"/>
                <a:gridCol w="1347747"/>
                <a:gridCol w="909324"/>
                <a:gridCol w="909324"/>
                <a:gridCol w="909324"/>
              </a:tblGrid>
              <a:tr h="1002969"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fa-IR" sz="2400" b="0" i="0" u="none" strike="noStrike" kern="1200" dirty="0">
                          <a:solidFill>
                            <a:srgbClr val="000000"/>
                          </a:solidFill>
                          <a:latin typeface="B Titr"/>
                          <a:ea typeface="+mn-ea"/>
                          <a:cs typeface="B Titr" pitchFamily="2" charset="-78"/>
                        </a:rPr>
                        <a:t>موضوع حسابرسی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69239"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0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0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0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0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69239"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0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0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2969">
                <a:tc gridSpan="2">
                  <a:txBody>
                    <a:bodyPr/>
                    <a:lstStyle/>
                    <a:p>
                      <a:pPr algn="ctr" rtl="1" fontAlgn="b"/>
                      <a:r>
                        <a:rPr lang="fa-IR" sz="3200" b="0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Titr" pitchFamily="2" charset="-78"/>
                        </a:rPr>
                        <a:t>عام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>
                        <a:solidFill>
                          <a:srgbClr val="000000"/>
                        </a:solidFill>
                        <a:latin typeface="B Titr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>
                        <a:solidFill>
                          <a:srgbClr val="000000"/>
                        </a:solidFill>
                        <a:latin typeface="B Titr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 dirty="0">
                        <a:solidFill>
                          <a:srgbClr val="000000"/>
                        </a:solidFill>
                        <a:latin typeface="B Titr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100" b="0" i="0" u="none" strike="noStrike" dirty="0">
                        <a:solidFill>
                          <a:srgbClr val="000000"/>
                        </a:solidFill>
                        <a:latin typeface="B Titr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1" eaLnBrk="1" fontAlgn="b" latinLnBrk="0" hangingPunct="1"/>
                      <a:r>
                        <a:rPr lang="fa-IR" sz="3200" b="0" i="0" u="none" strike="noStrike" kern="1200" dirty="0">
                          <a:solidFill>
                            <a:srgbClr val="000000"/>
                          </a:solidFill>
                          <a:latin typeface="B Titr"/>
                          <a:ea typeface="+mn-ea"/>
                          <a:cs typeface="B Titr" pitchFamily="2" charset="-78"/>
                        </a:rPr>
                        <a:t>خاص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6000" b="1" dirty="0" smtClean="0">
                <a:cs typeface="B Lotus" pitchFamily="2" charset="-78"/>
              </a:rPr>
              <a:t>1</a:t>
            </a:r>
            <a:endParaRPr lang="fa-IR" sz="6000" b="1" dirty="0">
              <a:cs typeface="B Lotus" pitchFamily="2" charset="-78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23530" y="1412777"/>
          <a:ext cx="8424934" cy="4752526"/>
        </p:xfrm>
        <a:graphic>
          <a:graphicData uri="http://schemas.openxmlformats.org/drawingml/2006/table">
            <a:tbl>
              <a:tblPr rtl="1"/>
              <a:tblGrid>
                <a:gridCol w="892427"/>
                <a:gridCol w="892427"/>
                <a:gridCol w="1317393"/>
                <a:gridCol w="1322703"/>
                <a:gridCol w="1322703"/>
                <a:gridCol w="892427"/>
                <a:gridCol w="892427"/>
                <a:gridCol w="892427"/>
              </a:tblGrid>
              <a:tr h="589156"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 dirty="0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 dirty="0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 fontAlgn="b"/>
                      <a:r>
                        <a:rPr lang="fa-IR" sz="1800" b="0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Titr" pitchFamily="2" charset="-78"/>
                        </a:rPr>
                        <a:t>موضوع حسابرسی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0602"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8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800" b="0" i="0" u="none" strike="noStrike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800" b="0" i="0" u="none" strike="noStrike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800" b="0" i="0" u="none" strike="noStrike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800" b="0" i="0" u="none" strike="noStrike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800" b="0" i="0" u="none" strike="noStrike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0602"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8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 dirty="0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800" b="0" i="0" u="none" strike="noStrike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156">
                <a:tc gridSpan="2">
                  <a:txBody>
                    <a:bodyPr/>
                    <a:lstStyle/>
                    <a:p>
                      <a:pPr algn="ctr" rtl="1" fontAlgn="b"/>
                      <a:r>
                        <a:rPr lang="fa-IR" sz="1800" b="0" i="0" u="none" strike="noStrike">
                          <a:solidFill>
                            <a:srgbClr val="000000"/>
                          </a:solidFill>
                          <a:latin typeface="B Titr"/>
                          <a:cs typeface="B Titr" pitchFamily="2" charset="-78"/>
                        </a:rPr>
                        <a:t>عام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 dirty="0">
                        <a:solidFill>
                          <a:srgbClr val="000000"/>
                        </a:solidFill>
                        <a:latin typeface="B Titr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 dirty="0">
                        <a:solidFill>
                          <a:srgbClr val="000000"/>
                        </a:solidFill>
                        <a:latin typeface="B Titr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 dirty="0">
                        <a:solidFill>
                          <a:srgbClr val="000000"/>
                        </a:solidFill>
                        <a:latin typeface="B Titr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 dirty="0">
                        <a:solidFill>
                          <a:srgbClr val="000000"/>
                        </a:solidFill>
                        <a:latin typeface="B Titr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 fontAlgn="b"/>
                      <a:r>
                        <a:rPr lang="fa-IR" sz="1800" b="0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Titr" pitchFamily="2" charset="-78"/>
                        </a:rPr>
                        <a:t>خاص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510602"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800" b="0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800" b="0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602">
                <a:tc rowSpan="4" gridSpan="2">
                  <a:txBody>
                    <a:bodyPr/>
                    <a:lstStyle/>
                    <a:p>
                      <a:pPr algn="ctr" rtl="1" fontAlgn="ctr"/>
                      <a:r>
                        <a:rPr lang="fa-IR" sz="2800" b="0" i="0" u="none" strike="noStrike" dirty="0">
                          <a:solidFill>
                            <a:srgbClr val="002060"/>
                          </a:solidFill>
                          <a:latin typeface="B Lotus"/>
                          <a:cs typeface="B Lotus" pitchFamily="2" charset="-78"/>
                        </a:rPr>
                        <a:t>رویداد اقتصادی، منابع و تعهدات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8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8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4" gridSpan="2">
                  <a:txBody>
                    <a:bodyPr/>
                    <a:lstStyle/>
                    <a:p>
                      <a:pPr algn="ctr" rtl="1" fontAlgn="ctr"/>
                      <a:r>
                        <a:rPr lang="fa-IR" sz="2800" b="0" i="0" u="none" strike="noStrike" dirty="0">
                          <a:solidFill>
                            <a:srgbClr val="002060"/>
                          </a:solidFill>
                          <a:latin typeface="B Lotus"/>
                          <a:cs typeface="B Lotus" pitchFamily="2" charset="-78"/>
                        </a:rPr>
                        <a:t>حسابرسیِ </a:t>
                      </a:r>
                      <a:endParaRPr lang="fa-IR" sz="2800" b="0" i="0" u="none" strike="noStrike" dirty="0" smtClean="0">
                        <a:solidFill>
                          <a:srgbClr val="002060"/>
                        </a:solidFill>
                        <a:latin typeface="B Lotus"/>
                        <a:cs typeface="B Lotus" pitchFamily="2" charset="-78"/>
                      </a:endParaRPr>
                    </a:p>
                    <a:p>
                      <a:pPr algn="ctr" rtl="1" fontAlgn="ctr"/>
                      <a:r>
                        <a:rPr lang="fa-IR" sz="2800" b="0" i="0" u="none" strike="noStrike" dirty="0" smtClean="0">
                          <a:solidFill>
                            <a:srgbClr val="002060"/>
                          </a:solidFill>
                          <a:latin typeface="B Lotus"/>
                          <a:cs typeface="B Lotus" pitchFamily="2" charset="-78"/>
                        </a:rPr>
                        <a:t>شرکت</a:t>
                      </a:r>
                      <a:endParaRPr lang="fa-IR" sz="2800" b="0" i="0" u="none" strike="noStrike" dirty="0">
                        <a:solidFill>
                          <a:srgbClr val="00206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510602">
                <a:tc gridSpan="2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2000" b="0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2000" b="0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2000" b="0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2000" b="0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510602">
                <a:tc gridSpan="2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8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510602">
                <a:tc gridSpan="2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8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8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2800" b="1" dirty="0" smtClean="0">
                <a:cs typeface="B Lotus" pitchFamily="2" charset="-78"/>
              </a:rPr>
              <a:t>پدیده های دنیای واقعی جنبه های متفاوتی دارند :</a:t>
            </a:r>
            <a:endParaRPr lang="fa-IR" sz="2800" b="1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95536" y="3284984"/>
            <a:ext cx="8229600" cy="2376264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جنبه های خاص</a:t>
            </a: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پدیده های دنیای واقعی که </a:t>
            </a: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حسابرسی</a:t>
            </a: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با آنها سروکار</a:t>
            </a:r>
            <a:r>
              <a:rPr kumimoji="0" lang="fa-IR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دارد، </a:t>
            </a:r>
            <a:r>
              <a:rPr kumimoji="0" lang="fa-IR" sz="2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کیفیت اطلاعات </a:t>
            </a:r>
            <a:r>
              <a:rPr kumimoji="0" lang="fa-IR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هستند </a:t>
            </a:r>
            <a:r>
              <a:rPr kumimoji="0" lang="fa-IR" sz="1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137</a:t>
            </a:r>
            <a:endParaRPr kumimoji="0" lang="fa-IR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3929058" y="2643182"/>
            <a:ext cx="1857388" cy="712100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58008"/>
            <a:ext cx="8229600" cy="1143000"/>
          </a:xfrm>
        </p:spPr>
        <p:txBody>
          <a:bodyPr>
            <a:normAutofit/>
          </a:bodyPr>
          <a:lstStyle/>
          <a:p>
            <a:r>
              <a:rPr lang="fa-IR" sz="4000" b="1" dirty="0" smtClean="0">
                <a:cs typeface="B Lotus" pitchFamily="2" charset="-78"/>
              </a:rPr>
              <a:t>حسابرسی و ارزش افزوده</a:t>
            </a:r>
            <a:endParaRPr lang="fa-IR" sz="4000" b="1" dirty="0"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2400" b="1" dirty="0" smtClean="0">
                <a:cs typeface="B Lotus" pitchFamily="2" charset="-78"/>
              </a:rPr>
              <a:t>کمیته مفاهیم بنیادی انجمن حسابداری (1973)</a:t>
            </a:r>
            <a:endParaRPr lang="fa-IR" sz="2400" b="1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28596" y="1428736"/>
            <a:ext cx="8229600" cy="1512168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حسابرسی صورتهای مالی به ابلاغ اولیه اطلاعات مالی از واحد گزارشگر به ذینفعان برون سازمانی ارزش اضافه می کند</a:t>
            </a:r>
            <a:endParaRPr kumimoji="0" lang="fa-I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043947" y="4500570"/>
            <a:ext cx="3849329" cy="14401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نتایج بررسی،</a:t>
            </a:r>
            <a:r>
              <a:rPr kumimoji="0" lang="fa-IR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</a:t>
            </a:r>
            <a:r>
              <a:rPr kumimoji="0" lang="fa-IR" sz="20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مربوط بودن و قابلیت اتکاء</a:t>
            </a:r>
            <a:r>
              <a:rPr kumimoji="0" lang="fa-IR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را محتوای صورتهای مالی را گزارش می دهد</a:t>
            </a:r>
            <a:endParaRPr kumimoji="0" lang="fa-IR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5" name="Down Arrow 4"/>
          <p:cNvSpPr/>
          <p:nvPr/>
        </p:nvSpPr>
        <p:spPr>
          <a:xfrm>
            <a:off x="3857620" y="3500438"/>
            <a:ext cx="1872208" cy="648072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91729" y="4500570"/>
            <a:ext cx="4572000" cy="14401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حسابرسی قابلیت افزودن ارزش به نقش</a:t>
            </a:r>
            <a:r>
              <a:rPr kumimoji="0" lang="fa-IR" sz="19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کلی </a:t>
            </a:r>
            <a:r>
              <a:rPr kumimoji="0" lang="fa-IR" sz="19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پاسخگویی</a:t>
            </a:r>
            <a:r>
              <a:rPr kumimoji="0" lang="fa-IR" sz="19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بین هویت گزارشگر و افراد برون سازمانی دارد</a:t>
            </a:r>
            <a:endParaRPr kumimoji="0" lang="fa-IR" sz="19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mojtaba amani\My Documents\My Pictures\555555555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19225"/>
            <a:ext cx="8001056" cy="4019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204864"/>
            <a:ext cx="8229600" cy="1512168"/>
          </a:xfrm>
        </p:spPr>
        <p:txBody>
          <a:bodyPr>
            <a:normAutofit/>
          </a:bodyPr>
          <a:lstStyle/>
          <a:p>
            <a:r>
              <a:rPr lang="fa-IR" sz="2800" b="1" dirty="0" smtClean="0">
                <a:cs typeface="B Titr" pitchFamily="2" charset="-78"/>
              </a:rPr>
              <a:t>ابعاد اطلاعاتی حسابرسی</a:t>
            </a:r>
            <a:endParaRPr lang="fa-IR" sz="2800" b="1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492896"/>
            <a:ext cx="8229600" cy="1143000"/>
          </a:xfrm>
        </p:spPr>
        <p:txBody>
          <a:bodyPr>
            <a:normAutofit/>
          </a:bodyPr>
          <a:lstStyle/>
          <a:p>
            <a:r>
              <a:rPr lang="fa-IR" sz="3600" b="1" dirty="0" smtClean="0">
                <a:cs typeface="B Lotus" pitchFamily="2" charset="-78"/>
              </a:rPr>
              <a:t>آیا حسابرسی کارکرد اطلاعاتی دارد ؟</a:t>
            </a:r>
            <a:endParaRPr lang="fa-IR" sz="3600" b="1" dirty="0"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443914" cy="242889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fa-IR" sz="2400" b="1" dirty="0" smtClean="0">
                <a:cs typeface="B Lotus" pitchFamily="2" charset="-78"/>
              </a:rPr>
              <a:t>آنچه گزارش حسابرسی فراهم می آورد یک اظهار نظر کارشناسانه در خصوص کیفیت اطلاعات مالی است که به وسیله آن :</a:t>
            </a:r>
            <a:br>
              <a:rPr lang="fa-IR" sz="2400" b="1" dirty="0" smtClean="0">
                <a:cs typeface="B Lotus" pitchFamily="2" charset="-78"/>
              </a:rPr>
            </a:br>
            <a:r>
              <a:rPr lang="fa-IR" sz="2400" b="1" dirty="0" smtClean="0">
                <a:cs typeface="B Lotus" pitchFamily="2" charset="-78"/>
              </a:rPr>
              <a:t/>
            </a:r>
            <a:br>
              <a:rPr lang="fa-IR" sz="2400" b="1" dirty="0" smtClean="0">
                <a:cs typeface="B Lotus" pitchFamily="2" charset="-78"/>
              </a:rPr>
            </a:br>
            <a:r>
              <a:rPr lang="fa-IR" sz="2400" b="1" dirty="0" smtClean="0">
                <a:cs typeface="B Lotus" pitchFamily="2" charset="-78"/>
              </a:rPr>
              <a:t> </a:t>
            </a:r>
            <a:r>
              <a:rPr lang="fa-IR" sz="2400" b="1" dirty="0" smtClean="0">
                <a:solidFill>
                  <a:srgbClr val="FF0000"/>
                </a:solidFill>
                <a:cs typeface="B Lotus" pitchFamily="2" charset="-78"/>
              </a:rPr>
              <a:t>اطلاعات اضافی </a:t>
            </a:r>
            <a:r>
              <a:rPr lang="fa-IR" sz="2400" b="1" dirty="0" smtClean="0">
                <a:cs typeface="B Lotus" pitchFamily="2" charset="-78"/>
              </a:rPr>
              <a:t>برای دریافت کنندگان گزارش فراهم می شود</a:t>
            </a:r>
            <a:endParaRPr lang="fa-IR" sz="2400" b="1" dirty="0">
              <a:cs typeface="B Lotus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00628" y="5214950"/>
            <a:ext cx="3000396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a-IR" sz="2400" b="1" dirty="0" smtClean="0">
                <a:cs typeface="B Lotus" pitchFamily="2" charset="-78"/>
              </a:rPr>
              <a:t>اطلاعات مربوط بودن/ نبودن</a:t>
            </a:r>
            <a:endParaRPr lang="fa-IR" sz="2400" dirty="0"/>
          </a:p>
        </p:txBody>
      </p:sp>
      <p:sp>
        <p:nvSpPr>
          <p:cNvPr id="5" name="Down Arrow 4"/>
          <p:cNvSpPr/>
          <p:nvPr/>
        </p:nvSpPr>
        <p:spPr>
          <a:xfrm>
            <a:off x="6143636" y="2714620"/>
            <a:ext cx="1000132" cy="2000264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ectangle 5"/>
          <p:cNvSpPr/>
          <p:nvPr/>
        </p:nvSpPr>
        <p:spPr>
          <a:xfrm>
            <a:off x="3786182" y="6072206"/>
            <a:ext cx="3714776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a-IR" sz="2400" b="1" dirty="0" smtClean="0">
                <a:cs typeface="B Lotus" pitchFamily="2" charset="-78"/>
              </a:rPr>
              <a:t>اطلاعات قابل اتکاء بودن/ نبودن</a:t>
            </a:r>
            <a:endParaRPr lang="fa-I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2000" b="1" dirty="0" smtClean="0">
                <a:cs typeface="B Lotus" pitchFamily="2" charset="-78"/>
              </a:rPr>
              <a:t>حسابرسی نوعی نظام و فرایند اطلاعاتی و اطلاع رسانی است چرا که :</a:t>
            </a:r>
            <a:endParaRPr lang="fa-IR" sz="2000" b="1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928662" y="1988840"/>
            <a:ext cx="7552458" cy="3154672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742950" marR="0" lvl="0" indent="-742950" defTabSz="914400" rtl="1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fa-I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شاید افراد به این اطلاعات دسترسی نداشته باشند </a:t>
            </a:r>
          </a:p>
          <a:p>
            <a:pPr marL="742950" marR="0" lvl="0" indent="-742950" algn="ctr" defTabSz="914400" rtl="1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a-I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(حسابرسی </a:t>
            </a:r>
            <a:r>
              <a:rPr kumimoji="0" lang="fa-I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پُل</a:t>
            </a:r>
            <a:r>
              <a:rPr kumimoji="0" lang="fa-IR" sz="20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 ارتباطی</a:t>
            </a:r>
            <a:r>
              <a:rPr kumimoji="0" lang="fa-IR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افراد و اطلاعات)</a:t>
            </a:r>
            <a:r>
              <a:rPr kumimoji="0" lang="fa-I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</a:t>
            </a:r>
          </a:p>
          <a:p>
            <a:pPr marL="742950" marR="0" lvl="0" indent="-742950" algn="ctr" defTabSz="914400" rtl="1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fa-IR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  <a:p>
            <a:pPr marL="742950" marR="0" lvl="0" indent="-742950" defTabSz="914400" rtl="1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a-IR" sz="2400" b="1" dirty="0" smtClean="0">
                <a:latin typeface="+mj-lt"/>
                <a:ea typeface="+mj-ea"/>
                <a:cs typeface="B Lotus" pitchFamily="2" charset="-78"/>
              </a:rPr>
              <a:t>شاید درصورت دسترسی، به آنها اطمینان نداشته باشند</a:t>
            </a:r>
          </a:p>
          <a:p>
            <a:pPr marL="742950" marR="0" lvl="0" indent="-742950" algn="ctr" defTabSz="914400" rtl="1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a-I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(حسابرسی </a:t>
            </a:r>
            <a:r>
              <a:rPr kumimoji="0" lang="fa-I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فرایندی اطمینان بخش</a:t>
            </a:r>
            <a:r>
              <a:rPr kumimoji="0" lang="fa-I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است).</a:t>
            </a:r>
            <a:endParaRPr kumimoji="0" lang="fa-I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285720" y="785794"/>
            <a:ext cx="8572560" cy="1500198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حسابرسی ابزارِ فراهم سازی اطلاعات درباره اطلاعاتی است که بر تصمیمات درون و برون سازمانی تاثیرگذارند</a:t>
            </a:r>
            <a:endParaRPr kumimoji="0" lang="fa-IR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1472" y="3357562"/>
            <a:ext cx="7858180" cy="142875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حسابرسی : اطلاعات درباره اطلاعات</a:t>
            </a:r>
            <a:endParaRPr kumimoji="0" lang="fa-IR" sz="4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492896"/>
            <a:ext cx="8229600" cy="1143000"/>
          </a:xfrm>
        </p:spPr>
        <p:txBody>
          <a:bodyPr>
            <a:normAutofit/>
          </a:bodyPr>
          <a:lstStyle/>
          <a:p>
            <a:r>
              <a:rPr lang="fa-IR" sz="4000" b="1" dirty="0" smtClean="0">
                <a:cs typeface="B Lotus" pitchFamily="2" charset="-78"/>
              </a:rPr>
              <a:t>وظایف انسانی، تضاد و حسابرسی</a:t>
            </a:r>
            <a:endParaRPr lang="fa-IR" sz="4000" b="1" dirty="0"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212976"/>
            <a:ext cx="8229600" cy="1143000"/>
          </a:xfrm>
        </p:spPr>
        <p:txBody>
          <a:bodyPr>
            <a:noAutofit/>
          </a:bodyPr>
          <a:lstStyle/>
          <a:p>
            <a:r>
              <a:rPr lang="fa-IR" sz="3200" b="1" dirty="0" smtClean="0">
                <a:cs typeface="B Lotus" pitchFamily="2" charset="-78"/>
              </a:rPr>
              <a:t>ابزاری (فعالیتی) برای تثبیت </a:t>
            </a:r>
            <a:r>
              <a:rPr lang="fa-IR" sz="2800" b="1" dirty="0" smtClean="0">
                <a:solidFill>
                  <a:srgbClr val="002060"/>
                </a:solidFill>
                <a:cs typeface="B Titr" pitchFamily="2" charset="-78"/>
              </a:rPr>
              <a:t>روابط انسانی</a:t>
            </a:r>
            <a:endParaRPr lang="fa-IR" sz="3200" b="1" dirty="0">
              <a:solidFill>
                <a:srgbClr val="002060"/>
              </a:solidFill>
              <a:cs typeface="B Titr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71868" y="642918"/>
            <a:ext cx="17507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600" b="1" dirty="0" smtClean="0">
                <a:solidFill>
                  <a:prstClr val="black"/>
                </a:solidFill>
                <a:ea typeface="+mj-ea"/>
                <a:cs typeface="B Lotus" pitchFamily="2" charset="-78"/>
              </a:rPr>
              <a:t>حسابرسی </a:t>
            </a:r>
            <a:endParaRPr lang="fa-IR" dirty="0"/>
          </a:p>
        </p:txBody>
      </p:sp>
      <p:sp>
        <p:nvSpPr>
          <p:cNvPr id="4" name="Down Arrow 3"/>
          <p:cNvSpPr/>
          <p:nvPr/>
        </p:nvSpPr>
        <p:spPr>
          <a:xfrm>
            <a:off x="3707904" y="1772816"/>
            <a:ext cx="1584176" cy="1080120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6" name="Elbow Connector 5"/>
          <p:cNvCxnSpPr/>
          <p:nvPr/>
        </p:nvCxnSpPr>
        <p:spPr>
          <a:xfrm rot="16200000" flipH="1">
            <a:off x="2339752" y="4365104"/>
            <a:ext cx="936104" cy="648072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251520" y="5517232"/>
            <a:ext cx="84249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2800" b="1" dirty="0" smtClean="0">
                <a:solidFill>
                  <a:prstClr val="black"/>
                </a:solidFill>
                <a:ea typeface="+mj-ea"/>
                <a:cs typeface="B Lotus" pitchFamily="2" charset="-78"/>
              </a:rPr>
              <a:t>Profession (</a:t>
            </a:r>
            <a:r>
              <a:rPr lang="en-US" sz="2800" b="1" dirty="0" smtClean="0">
                <a:solidFill>
                  <a:srgbClr val="FF0000"/>
                </a:solidFill>
                <a:ea typeface="+mj-ea"/>
                <a:cs typeface="B Lotus" pitchFamily="2" charset="-78"/>
              </a:rPr>
              <a:t>P</a:t>
            </a:r>
            <a:r>
              <a:rPr lang="en-US" sz="2800" b="1" dirty="0" smtClean="0">
                <a:solidFill>
                  <a:prstClr val="black"/>
                </a:solidFill>
                <a:ea typeface="+mj-ea"/>
                <a:cs typeface="B Lotus" pitchFamily="2" charset="-78"/>
              </a:rPr>
              <a:t>) &amp; Users (</a:t>
            </a:r>
            <a:r>
              <a:rPr lang="en-US" sz="2800" b="1" dirty="0" smtClean="0">
                <a:solidFill>
                  <a:srgbClr val="FF0000"/>
                </a:solidFill>
                <a:ea typeface="+mj-ea"/>
                <a:cs typeface="B Lotus" pitchFamily="2" charset="-78"/>
              </a:rPr>
              <a:t>U)</a:t>
            </a:r>
            <a:r>
              <a:rPr lang="en-US" sz="2800" b="1" dirty="0" smtClean="0">
                <a:solidFill>
                  <a:prstClr val="black"/>
                </a:solidFill>
                <a:ea typeface="+mj-ea"/>
                <a:cs typeface="B Lotus" pitchFamily="2" charset="-78"/>
              </a:rPr>
              <a:t> &amp;</a:t>
            </a:r>
            <a:r>
              <a:rPr lang="fa-IR" sz="2800" b="1" dirty="0" smtClean="0">
                <a:solidFill>
                  <a:prstClr val="black"/>
                </a:solidFill>
                <a:ea typeface="+mj-ea"/>
                <a:cs typeface="B Lotus" pitchFamily="2" charset="-78"/>
              </a:rPr>
              <a:t> </a:t>
            </a:r>
            <a:r>
              <a:rPr lang="en-US" sz="2800" b="1" dirty="0" smtClean="0">
                <a:solidFill>
                  <a:prstClr val="black"/>
                </a:solidFill>
                <a:ea typeface="+mj-ea"/>
                <a:cs typeface="B Lotus" pitchFamily="2" charset="-78"/>
              </a:rPr>
              <a:t>CORPORATION(</a:t>
            </a:r>
            <a:r>
              <a:rPr lang="en-US" sz="2800" b="1" dirty="0" smtClean="0">
                <a:solidFill>
                  <a:srgbClr val="FF0000"/>
                </a:solidFill>
                <a:ea typeface="+mj-ea"/>
                <a:cs typeface="B Lotus" pitchFamily="2" charset="-78"/>
              </a:rPr>
              <a:t>C</a:t>
            </a:r>
            <a:r>
              <a:rPr lang="en-US" sz="2800" b="1" dirty="0" smtClean="0">
                <a:solidFill>
                  <a:prstClr val="black"/>
                </a:solidFill>
                <a:ea typeface="+mj-ea"/>
                <a:cs typeface="B Lotus" pitchFamily="2" charset="-78"/>
              </a:rPr>
              <a:t>)</a:t>
            </a:r>
            <a:endParaRPr lang="fa-I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23728" y="142852"/>
            <a:ext cx="45452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ea typeface="+mj-ea"/>
                <a:cs typeface="B Lotus" pitchFamily="2" charset="-78"/>
              </a:rPr>
              <a:t>Human triangle of agency</a:t>
            </a:r>
            <a:endParaRPr lang="fa-IR" sz="16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Documents and Settings\7576.HESA\My Documents\My Pictures\6543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071546"/>
            <a:ext cx="7416824" cy="4824536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2143108" y="5987497"/>
            <a:ext cx="45452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000" b="1" dirty="0" err="1" smtClean="0">
                <a:solidFill>
                  <a:srgbClr val="FF0000"/>
                </a:solidFill>
                <a:ea typeface="+mj-ea"/>
                <a:cs typeface="B Lotus" pitchFamily="2" charset="-78"/>
              </a:rPr>
              <a:t>Ijiri</a:t>
            </a:r>
            <a:r>
              <a:rPr lang="en-US" sz="2000" b="1" dirty="0" smtClean="0">
                <a:solidFill>
                  <a:srgbClr val="FF0000"/>
                </a:solidFill>
                <a:ea typeface="+mj-ea"/>
                <a:cs typeface="B Lotus" pitchFamily="2" charset="-78"/>
              </a:rPr>
              <a:t> – problems … </a:t>
            </a:r>
            <a:endParaRPr lang="fa-IR" sz="11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7106"/>
          </a:xfrm>
        </p:spPr>
        <p:txBody>
          <a:bodyPr>
            <a:noAutofit/>
          </a:bodyPr>
          <a:lstStyle/>
          <a:p>
            <a:r>
              <a:rPr lang="fa-IR" sz="2400" b="1" dirty="0" smtClean="0">
                <a:cs typeface="B Lotus" pitchFamily="2" charset="-78"/>
              </a:rPr>
              <a:t>دلیل ارزیابی انسانی (توسط حسابرس) که دائما صورت می گیرد، وجود یک تضاد منافع زیربنایی بین مشارکت کنندگان در هر یک از 3 طرف درگیر است</a:t>
            </a:r>
            <a:endParaRPr lang="fa-IR" sz="2400" b="1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571604" y="3000372"/>
            <a:ext cx="5643602" cy="1656184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لاجرم هر کاسبی</a:t>
            </a:r>
            <a:r>
              <a:rPr kumimoji="0" lang="fa-IR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اندر دکان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sz="2000" b="1" dirty="0" smtClean="0">
                <a:latin typeface="+mj-lt"/>
                <a:ea typeface="+mj-ea"/>
                <a:cs typeface="B Lotus" pitchFamily="2" charset="-78"/>
              </a:rPr>
              <a:t>                           فکر خویش باشد نه اصلاح جهان</a:t>
            </a:r>
            <a:endParaRPr kumimoji="0" lang="fa-IR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85852" y="5072074"/>
            <a:ext cx="5300642" cy="1143008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a-IR" sz="2800" b="1" dirty="0" smtClean="0">
                <a:solidFill>
                  <a:srgbClr val="FF0000"/>
                </a:solidFill>
                <a:latin typeface="+mj-lt"/>
                <a:ea typeface="+mj-ea"/>
                <a:cs typeface="B Lotus" pitchFamily="2" charset="-78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+mj-lt"/>
                <a:ea typeface="+mj-ea"/>
                <a:cs typeface="B Lotus" pitchFamily="2" charset="-78"/>
              </a:rPr>
              <a:t>Conflict Of Interest</a:t>
            </a:r>
            <a:endParaRPr lang="fa-IR" sz="2800" b="1" dirty="0" smtClean="0">
              <a:solidFill>
                <a:srgbClr val="FF0000"/>
              </a:solidFill>
              <a:latin typeface="+mj-lt"/>
              <a:ea typeface="+mj-ea"/>
              <a:cs typeface="B Lotus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a-IR" sz="2800" b="1" dirty="0" smtClean="0">
                <a:solidFill>
                  <a:srgbClr val="FF0000"/>
                </a:solidFill>
                <a:latin typeface="+mj-lt"/>
                <a:ea typeface="+mj-ea"/>
                <a:cs typeface="B Lotus" pitchFamily="2" charset="-78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+mj-lt"/>
                <a:ea typeface="+mj-ea"/>
                <a:cs typeface="B Lotus" pitchFamily="2" charset="-78"/>
              </a:rPr>
              <a:t>Agency Theory</a:t>
            </a:r>
            <a:endParaRPr kumimoji="0" lang="fa-IR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706090"/>
          </a:xfrm>
        </p:spPr>
        <p:txBody>
          <a:bodyPr>
            <a:noAutofit/>
          </a:bodyPr>
          <a:lstStyle/>
          <a:p>
            <a:pPr algn="r"/>
            <a:r>
              <a:rPr lang="fa-IR" sz="2400" b="1" dirty="0" smtClean="0">
                <a:cs typeface="B Lotus" pitchFamily="2" charset="-78"/>
              </a:rPr>
              <a:t>بر اساس بیانیه مفاهیم بنیادی حسابرسی انجمن حسابداری آمریکا (</a:t>
            </a:r>
            <a:r>
              <a:rPr lang="en-US" sz="2400" b="1" dirty="0" smtClean="0">
                <a:cs typeface="B Lotus" pitchFamily="2" charset="-78"/>
              </a:rPr>
              <a:t>AAA</a:t>
            </a:r>
            <a:r>
              <a:rPr lang="fa-IR" sz="2400" b="1" dirty="0" smtClean="0">
                <a:cs typeface="B Lotus" pitchFamily="2" charset="-78"/>
              </a:rPr>
              <a:t>) :</a:t>
            </a:r>
            <a:br>
              <a:rPr lang="fa-IR" sz="2400" b="1" dirty="0" smtClean="0">
                <a:cs typeface="B Lotus" pitchFamily="2" charset="-78"/>
              </a:rPr>
            </a:br>
            <a:endParaRPr lang="fa-IR" sz="2400" b="1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3861048"/>
            <a:ext cx="9144000" cy="2592288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457200" marR="0" lvl="0" indent="-457200" algn="just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fa-I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پیچیدگی</a:t>
            </a:r>
            <a:r>
              <a:rPr kumimoji="0" lang="fa-I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اطلاعت مالی که ارزیابی آن (ارزیابی کیفیت آن) توسط استفاده کنندگان دشوار است</a:t>
            </a:r>
          </a:p>
          <a:p>
            <a:pPr marL="457200" marR="0" lvl="0" indent="-45720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a-IR" sz="2400" b="1" dirty="0" smtClean="0">
                <a:solidFill>
                  <a:srgbClr val="0070C0"/>
                </a:solidFill>
                <a:latin typeface="+mj-lt"/>
                <a:ea typeface="+mj-ea"/>
                <a:cs typeface="B Lotus" pitchFamily="2" charset="-78"/>
              </a:rPr>
              <a:t>جدایی</a:t>
            </a:r>
            <a:r>
              <a:rPr lang="fa-IR" sz="2400" b="1" dirty="0" smtClean="0">
                <a:latin typeface="+mj-lt"/>
                <a:ea typeface="+mj-ea"/>
                <a:cs typeface="B Lotus" pitchFamily="2" charset="-78"/>
              </a:rPr>
              <a:t> حقوقی، مالی، فزیکی و سازمانی که باعث عدم دسترسی (فاصله) استفاده کننده می شود</a:t>
            </a:r>
            <a:endParaRPr kumimoji="0" lang="fa-I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47864" y="3068960"/>
            <a:ext cx="52838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cs typeface="B Lotus" pitchFamily="2" charset="-78"/>
              </a:rPr>
              <a:t>جدایی بین </a:t>
            </a:r>
            <a:r>
              <a:rPr lang="en-US" sz="2800" b="1" dirty="0" smtClean="0">
                <a:cs typeface="B Lotus" pitchFamily="2" charset="-78"/>
              </a:rPr>
              <a:t>u</a:t>
            </a:r>
            <a:r>
              <a:rPr lang="fa-IR" sz="2800" b="1" dirty="0" smtClean="0">
                <a:cs typeface="B Lotus" pitchFamily="2" charset="-78"/>
              </a:rPr>
              <a:t> و </a:t>
            </a:r>
            <a:r>
              <a:rPr lang="en-US" sz="2800" b="1" dirty="0" smtClean="0">
                <a:cs typeface="B Lotus" pitchFamily="2" charset="-78"/>
              </a:rPr>
              <a:t>c</a:t>
            </a:r>
            <a:r>
              <a:rPr lang="fa-IR" sz="2800" b="1" dirty="0" smtClean="0">
                <a:cs typeface="B Lotus" pitchFamily="2" charset="-78"/>
              </a:rPr>
              <a:t> به شرح زیر بیان می شود :</a:t>
            </a:r>
            <a:endParaRPr lang="fa-I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214422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fa-IR" sz="2400" b="1" dirty="0" smtClean="0">
                <a:cs typeface="B Lotus" pitchFamily="2" charset="-78"/>
              </a:rPr>
              <a:t>اسکندال حسابرسی را بر اساس ارزیابی انسانی تعریف می نماید :</a:t>
            </a:r>
            <a:endParaRPr lang="fa-IR" sz="2400" b="1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714348" y="3573016"/>
            <a:ext cx="7929618" cy="1728192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حسابرسی </a:t>
            </a: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ارزیابی انسانی </a:t>
            </a: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است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</a:t>
            </a: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برای پی ریزی </a:t>
            </a: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طرفداری</a:t>
            </a: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از برخی </a:t>
            </a: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نُرم ها</a:t>
            </a: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که منجر به یک </a:t>
            </a: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قضاوت یا اظهار نظر </a:t>
            </a: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می گردد </a:t>
            </a:r>
            <a:r>
              <a:rPr kumimoji="0" lang="fa-I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141</a:t>
            </a:r>
            <a:endParaRPr kumimoji="0" lang="fa-IR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4" name="Left-Up Arrow 3"/>
          <p:cNvSpPr/>
          <p:nvPr/>
        </p:nvSpPr>
        <p:spPr>
          <a:xfrm>
            <a:off x="6929454" y="5214950"/>
            <a:ext cx="857256" cy="785818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928926" y="5429264"/>
            <a:ext cx="3929090" cy="78581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نُرم هایی مورد توافق و قبول جامعه</a:t>
            </a:r>
            <a:endParaRPr kumimoji="0" lang="fa-I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3600" b="1" dirty="0" smtClean="0">
                <a:cs typeface="B Lotus" pitchFamily="2" charset="-78"/>
              </a:rPr>
              <a:t>والاس </a:t>
            </a:r>
            <a:r>
              <a:rPr lang="fa-IR" sz="2400" b="1" dirty="0" smtClean="0">
                <a:cs typeface="B Lotus" pitchFamily="2" charset="-78"/>
              </a:rPr>
              <a:t>(ص4)</a:t>
            </a:r>
            <a:endParaRPr lang="fa-IR" sz="2400" b="1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51520" y="1700808"/>
            <a:ext cx="8568952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sz="1900" b="1" dirty="0" smtClean="0">
                <a:latin typeface="+mj-lt"/>
                <a:ea typeface="+mj-ea"/>
                <a:cs typeface="B Lotus" pitchFamily="2" charset="-78"/>
              </a:rPr>
              <a:t>عوامل موثر بر تقاضای حسابرسی بر اساس بیانیه مفاهیم بنیادی حسابرسی انجمن حسابداری آمریکا (</a:t>
            </a:r>
            <a:r>
              <a:rPr lang="en-US" sz="1900" b="1" dirty="0" smtClean="0">
                <a:latin typeface="+mj-lt"/>
                <a:ea typeface="+mj-ea"/>
                <a:cs typeface="B Lotus" pitchFamily="2" charset="-78"/>
              </a:rPr>
              <a:t>AAA</a:t>
            </a:r>
            <a:r>
              <a:rPr lang="fa-IR" sz="1900" b="1" dirty="0" smtClean="0">
                <a:latin typeface="+mj-lt"/>
                <a:ea typeface="+mj-ea"/>
                <a:cs typeface="B Lotus" pitchFamily="2" charset="-78"/>
              </a:rPr>
              <a:t>) :</a:t>
            </a:r>
            <a:endParaRPr kumimoji="0" lang="fa-IR" sz="19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-32" y="3625644"/>
            <a:ext cx="8892480" cy="2232248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457200" marR="0" lvl="0" indent="-457200" defTabSz="914400" rtl="1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a-IR" sz="2400" b="1" dirty="0" smtClean="0">
                <a:latin typeface="+mj-lt"/>
                <a:ea typeface="+mj-ea"/>
                <a:cs typeface="B Lotus" pitchFamily="2" charset="-78"/>
              </a:rPr>
              <a:t>عدم دسترسی مستقیم استفاده کنندگان (در مقایسه با مدیریت) – جدایی بین </a:t>
            </a:r>
            <a:r>
              <a:rPr lang="en-US" sz="2400" b="1" dirty="0" smtClean="0">
                <a:latin typeface="+mj-lt"/>
                <a:ea typeface="+mj-ea"/>
                <a:cs typeface="B Lotus" pitchFamily="2" charset="-78"/>
              </a:rPr>
              <a:t>U , C</a:t>
            </a:r>
            <a:endParaRPr lang="fa-IR" sz="2400" b="1" dirty="0" smtClean="0">
              <a:latin typeface="+mj-lt"/>
              <a:ea typeface="+mj-ea"/>
              <a:cs typeface="B Lotus" pitchFamily="2" charset="-78"/>
            </a:endParaRPr>
          </a:p>
          <a:p>
            <a:pPr marL="457200" marR="0" lvl="0" indent="-457200" defTabSz="914400" rtl="1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a-IR" sz="2000" b="1" dirty="0" smtClean="0">
                <a:latin typeface="+mj-lt"/>
                <a:ea typeface="+mj-ea"/>
                <a:cs typeface="B Lotus" pitchFamily="2" charset="-78"/>
              </a:rPr>
              <a:t>پیامدهای اقتصادی (خطر اخلاقی و ...) – عمل </a:t>
            </a:r>
            <a:r>
              <a:rPr lang="en-US" sz="2000" b="1" dirty="0" smtClean="0">
                <a:latin typeface="+mj-lt"/>
                <a:ea typeface="+mj-ea"/>
                <a:cs typeface="B Lotus" pitchFamily="2" charset="-78"/>
              </a:rPr>
              <a:t>C</a:t>
            </a:r>
            <a:r>
              <a:rPr lang="fa-IR" sz="2000" b="1" dirty="0" smtClean="0">
                <a:latin typeface="+mj-lt"/>
                <a:ea typeface="+mj-ea"/>
                <a:cs typeface="B Lotus" pitchFamily="2" charset="-78"/>
              </a:rPr>
              <a:t> به زیان </a:t>
            </a:r>
            <a:r>
              <a:rPr lang="en-US" sz="2000" b="1" dirty="0" smtClean="0">
                <a:latin typeface="+mj-lt"/>
                <a:ea typeface="+mj-ea"/>
                <a:cs typeface="B Lotus" pitchFamily="2" charset="-78"/>
              </a:rPr>
              <a:t>U</a:t>
            </a:r>
            <a:endParaRPr lang="fa-IR" sz="2000" b="1" dirty="0" smtClean="0">
              <a:latin typeface="+mj-lt"/>
              <a:ea typeface="+mj-ea"/>
              <a:cs typeface="B Lotus" pitchFamily="2" charset="-78"/>
            </a:endParaRPr>
          </a:p>
          <a:p>
            <a:pPr marL="457200" marR="0" lvl="0" indent="-457200" defTabSz="914400" rtl="1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fa-I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پیچیدگی</a:t>
            </a:r>
            <a:r>
              <a:rPr kumimoji="0" lang="fa-IR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اطلاعات</a:t>
            </a:r>
          </a:p>
          <a:p>
            <a:pPr marL="457200" marR="0" lvl="0" indent="-457200" defTabSz="914400" rtl="1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a-IR" sz="2000" b="1" dirty="0" smtClean="0">
                <a:latin typeface="+mj-lt"/>
                <a:ea typeface="+mj-ea"/>
                <a:cs typeface="B Lotus" pitchFamily="2" charset="-78"/>
              </a:rPr>
              <a:t>تضاد منافع</a:t>
            </a:r>
            <a:endParaRPr kumimoji="0" lang="fa-IR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  <a:p>
            <a:pPr marL="457200" marR="0" lvl="0" indent="-457200" defTabSz="914400" rtl="1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fa-IR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23528" y="836713"/>
          <a:ext cx="8352928" cy="5050351"/>
        </p:xfrm>
        <a:graphic>
          <a:graphicData uri="http://schemas.openxmlformats.org/drawingml/2006/table">
            <a:tbl>
              <a:tblPr rtl="1"/>
              <a:tblGrid>
                <a:gridCol w="1044116"/>
                <a:gridCol w="833350"/>
                <a:gridCol w="1254882"/>
                <a:gridCol w="1044116"/>
                <a:gridCol w="1044116"/>
                <a:gridCol w="1169860"/>
                <a:gridCol w="918372"/>
                <a:gridCol w="1044116"/>
              </a:tblGrid>
              <a:tr h="544518"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 dirty="0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 dirty="0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rtl="1" fontAlgn="b"/>
                      <a:r>
                        <a:rPr lang="fa-IR" sz="1800" b="0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Titr" pitchFamily="2" charset="-78"/>
                        </a:rPr>
                        <a:t>جدایی بین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Titr" pitchFamily="2" charset="-78"/>
                        </a:rPr>
                        <a:t>U </a:t>
                      </a:r>
                      <a:r>
                        <a:rPr lang="fa-IR" sz="1800" b="0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Titr" pitchFamily="2" charset="-78"/>
                        </a:rPr>
                        <a:t>و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Titr" pitchFamily="2" charset="-78"/>
                        </a:rPr>
                        <a:t>C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321"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 dirty="0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6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6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6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6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6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600" b="0" i="0" u="none" strike="noStrike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321"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6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 dirty="0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6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908">
                <a:tc gridSpan="2">
                  <a:txBody>
                    <a:bodyPr/>
                    <a:lstStyle/>
                    <a:p>
                      <a:pPr algn="ctr" rtl="1" fontAlgn="b"/>
                      <a:r>
                        <a:rPr lang="fa-IR" sz="1600" b="0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Titr" pitchFamily="2" charset="-78"/>
                        </a:rPr>
                        <a:t>سطح </a:t>
                      </a:r>
                      <a:r>
                        <a:rPr lang="fa-IR" sz="1600" b="0" i="0" u="none" strike="noStrike" dirty="0">
                          <a:solidFill>
                            <a:srgbClr val="FF0000"/>
                          </a:solidFill>
                          <a:latin typeface="B Titr"/>
                          <a:cs typeface="B Titr" pitchFamily="2" charset="-78"/>
                        </a:rPr>
                        <a:t>فیزیکی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>
                        <a:solidFill>
                          <a:srgbClr val="000000"/>
                        </a:solidFill>
                        <a:latin typeface="B Titr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 dirty="0">
                        <a:solidFill>
                          <a:srgbClr val="000000"/>
                        </a:solidFill>
                        <a:latin typeface="B Titr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>
                        <a:solidFill>
                          <a:srgbClr val="000000"/>
                        </a:solidFill>
                        <a:latin typeface="B Titr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>
                        <a:solidFill>
                          <a:srgbClr val="000000"/>
                        </a:solidFill>
                        <a:latin typeface="B Titr"/>
                        <a:cs typeface="B Titr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 fontAlgn="b"/>
                      <a:r>
                        <a:rPr lang="fa-IR" sz="1600" b="0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Titr" pitchFamily="2" charset="-78"/>
                        </a:rPr>
                        <a:t>سطح </a:t>
                      </a:r>
                      <a:r>
                        <a:rPr lang="fa-IR" sz="1600" b="0" i="0" u="none" strike="noStrike" dirty="0">
                          <a:solidFill>
                            <a:srgbClr val="FF0000"/>
                          </a:solidFill>
                          <a:latin typeface="B Titr"/>
                          <a:cs typeface="B Titr" pitchFamily="2" charset="-78"/>
                        </a:rPr>
                        <a:t>ذهنی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361321"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600" b="0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600" b="0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7199">
                <a:tc rowSpan="4" gridSpan="2">
                  <a:txBody>
                    <a:bodyPr/>
                    <a:lstStyle/>
                    <a:p>
                      <a:pPr algn="ctr" rtl="1" fontAlgn="ctr"/>
                      <a:r>
                        <a:rPr lang="fa-IR" sz="2400" b="1" i="0" u="none" strike="noStrike" dirty="0">
                          <a:solidFill>
                            <a:srgbClr val="002060"/>
                          </a:solidFill>
                          <a:latin typeface="B Lotus"/>
                          <a:cs typeface="B Lotus" pitchFamily="2" charset="-78"/>
                        </a:rPr>
                        <a:t>ناتوانی فرد در دسترسی به کیفیت اطلاعات به دلیل دوری فیزیکی از حقیقت</a:t>
                      </a: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2000" b="0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2000" b="0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2000" b="0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2000" b="0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4" gridSpan="2">
                  <a:txBody>
                    <a:bodyPr/>
                    <a:lstStyle/>
                    <a:p>
                      <a:pPr algn="ctr" rtl="1" fontAlgn="ctr"/>
                      <a:r>
                        <a:rPr lang="fa-IR" sz="2400" b="1" i="0" u="none" strike="noStrike" dirty="0">
                          <a:solidFill>
                            <a:srgbClr val="002060"/>
                          </a:solidFill>
                          <a:latin typeface="B Lotus"/>
                          <a:cs typeface="B Lotus" pitchFamily="2" charset="-78"/>
                        </a:rPr>
                        <a:t>پیچیدگی موضوع که مستلزم ترکیبی از دانش و مهارت و تخصص است که مانع از رسیدگی توسط خودِ فرد می </a:t>
                      </a:r>
                      <a:r>
                        <a:rPr lang="fa-IR" sz="2400" b="1" i="0" u="none" strike="noStrike" dirty="0" smtClean="0">
                          <a:solidFill>
                            <a:srgbClr val="002060"/>
                          </a:solidFill>
                          <a:latin typeface="B Lotus"/>
                          <a:cs typeface="B Lotus" pitchFamily="2" charset="-78"/>
                        </a:rPr>
                        <a:t>شود </a:t>
                      </a:r>
                      <a:r>
                        <a:rPr lang="fa-IR" sz="1400" b="1" i="0" u="none" strike="noStrike" dirty="0" smtClean="0">
                          <a:solidFill>
                            <a:srgbClr val="002060"/>
                          </a:solidFill>
                          <a:latin typeface="B Lotus"/>
                          <a:cs typeface="B Lotus" pitchFamily="2" charset="-78"/>
                        </a:rPr>
                        <a:t>142</a:t>
                      </a:r>
                      <a:endParaRPr lang="fa-IR" sz="2400" b="1" i="0" u="none" strike="noStrike" dirty="0">
                        <a:solidFill>
                          <a:srgbClr val="00206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917199">
                <a:tc gridSpan="2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2000" b="0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2000" b="0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2000" b="0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2000" b="0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917199">
                <a:tc gridSpan="2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6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243576">
                <a:tc gridSpan="2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600" b="0" i="0" u="none" strike="noStrike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6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9525" marR="9525" marT="9525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b="1" dirty="0" smtClean="0">
                <a:cs typeface="B Lotus" pitchFamily="2" charset="-78"/>
              </a:rPr>
              <a:t>هدف حسابرسی :</a:t>
            </a:r>
            <a:endParaRPr lang="fa-IR" b="1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51520" y="1988840"/>
            <a:ext cx="8721030" cy="4032448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در زمینه نیاز به حاکمیت شرکتی و پاسخگوییِ</a:t>
            </a:r>
            <a:r>
              <a:rPr kumimoji="0" lang="fa-IR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مدیریت، رسیدگی و گزارش کردن در خصوص کیفیت صورتهای در جهت منافع افراد و سازمانها به طریقی دور از این شرکت ها اما با حقوق معقول دسترسی به اطلاعات منظور شده در گزارش ها </a:t>
            </a:r>
            <a:r>
              <a:rPr kumimoji="0" lang="fa-IR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143</a:t>
            </a:r>
            <a:endParaRPr kumimoji="0" lang="fa-IR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779" y="5805264"/>
            <a:ext cx="3790181" cy="706090"/>
          </a:xfrm>
        </p:spPr>
        <p:txBody>
          <a:bodyPr>
            <a:normAutofit/>
          </a:bodyPr>
          <a:lstStyle/>
          <a:p>
            <a:pPr algn="l"/>
            <a:r>
              <a:rPr lang="fa-IR" sz="2400" dirty="0" smtClean="0">
                <a:solidFill>
                  <a:srgbClr val="C00000"/>
                </a:solidFill>
                <a:cs typeface="B Titr" pitchFamily="2" charset="-78"/>
              </a:rPr>
              <a:t>بر اساس 3 عامل خاص و مرتبط</a:t>
            </a:r>
            <a:endParaRPr lang="fa-IR" sz="3200" dirty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67544" y="1772816"/>
            <a:ext cx="8229600" cy="3816424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در زمینه نیاز به </a:t>
            </a: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حاکمیت شرکتی </a:t>
            </a: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و </a:t>
            </a: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پاسخگویی مدیریت</a:t>
            </a: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، </a:t>
            </a: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رسیدگی</a:t>
            </a: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و </a:t>
            </a: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گزارش</a:t>
            </a: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کردن در خصوص </a:t>
            </a: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کیفیت</a:t>
            </a: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صورتهای مالی در جهت </a:t>
            </a: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منافع</a:t>
            </a: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افراد و سازمانها به طریقی دور از این شرکت ها اما با</a:t>
            </a:r>
            <a:r>
              <a:rPr kumimoji="0" lang="fa-IR" sz="3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حقوق معقول دسترسی به اطلاعات منظور شده در گزارش ها </a:t>
            </a:r>
            <a:r>
              <a:rPr kumimoji="0" lang="fa-IR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143</a:t>
            </a:r>
            <a:endParaRPr kumimoji="0" lang="fa-IR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4932040" y="5301208"/>
            <a:ext cx="1584176" cy="36004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/>
        </p:nvSpPr>
        <p:spPr>
          <a:xfrm>
            <a:off x="4355976" y="476672"/>
            <a:ext cx="3790181" cy="70609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هد ف حسابرسی :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Autofit/>
          </a:bodyPr>
          <a:lstStyle/>
          <a:p>
            <a:pPr marL="742950" indent="-742950" algn="just"/>
            <a:r>
              <a:rPr lang="fa-IR" sz="3200" b="1" dirty="0" smtClean="0">
                <a:cs typeface="B Lotus" pitchFamily="2" charset="-78"/>
              </a:rPr>
              <a:t>1 – (</a:t>
            </a:r>
            <a:r>
              <a:rPr lang="en-US" sz="2400" b="1" dirty="0" smtClean="0">
                <a:cs typeface="B Lotus" pitchFamily="2" charset="-78"/>
              </a:rPr>
              <a:t>remoteness</a:t>
            </a:r>
            <a:r>
              <a:rPr lang="fa-IR" sz="2400" b="1" dirty="0" smtClean="0">
                <a:cs typeface="B Lotus" pitchFamily="2" charset="-78"/>
              </a:rPr>
              <a:t>)جدایی ذهنی یا فیزیکی (یا هردو)استفاده کننده صورتهای مالی که باعث عدم توان و دسترسی آنها در ارزیابی محتوای کیفیت محتوای گزارشگری گردیده (لزوم پاسخگویی)</a:t>
            </a:r>
            <a:endParaRPr lang="fa-IR" sz="3200" b="1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67544" y="2420888"/>
            <a:ext cx="8229600" cy="2304256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742950" marR="0" lvl="0" indent="-74295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2 – (</a:t>
            </a:r>
            <a:r>
              <a:rPr lang="en-US" sz="2400" b="1" dirty="0" smtClean="0">
                <a:latin typeface="+mj-lt"/>
                <a:ea typeface="+mj-ea"/>
                <a:cs typeface="B Lotus" pitchFamily="2" charset="-78"/>
              </a:rPr>
              <a:t>between </a:t>
            </a:r>
            <a:r>
              <a:rPr lang="en-US" sz="2400" b="1" dirty="0" err="1" smtClean="0">
                <a:latin typeface="+mj-lt"/>
                <a:ea typeface="+mj-ea"/>
                <a:cs typeface="B Lotus" pitchFamily="2" charset="-78"/>
              </a:rPr>
              <a:t>u&amp;c</a:t>
            </a:r>
            <a:r>
              <a:rPr lang="fa-IR" sz="2400" b="1" dirty="0" smtClean="0">
                <a:latin typeface="+mj-lt"/>
                <a:ea typeface="+mj-ea"/>
                <a:cs typeface="B Lotus" pitchFamily="2" charset="-78"/>
              </a:rPr>
              <a:t> </a:t>
            </a:r>
            <a:r>
              <a:rPr lang="en-US" sz="2400" b="1" dirty="0" smtClean="0">
                <a:latin typeface="+mj-lt"/>
                <a:ea typeface="+mj-ea"/>
                <a:cs typeface="B Lotus" pitchFamily="2" charset="-78"/>
              </a:rPr>
              <a:t>conflict of interest</a:t>
            </a:r>
            <a:r>
              <a:rPr lang="fa-IR" sz="2400" b="1" dirty="0" smtClean="0">
                <a:latin typeface="+mj-lt"/>
                <a:ea typeface="+mj-ea"/>
                <a:cs typeface="B Lotus" pitchFamily="2" charset="-78"/>
              </a:rPr>
              <a:t>)</a:t>
            </a:r>
          </a:p>
          <a:p>
            <a:pPr marL="742950" marR="0" lvl="0" indent="-74295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a-I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منجر به بُروز نیاز اطلاعاتی می گردد</a:t>
            </a:r>
            <a:r>
              <a:rPr kumimoji="0" lang="fa-IR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</a:t>
            </a:r>
            <a:r>
              <a:rPr kumimoji="0" lang="fa-IR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(</a:t>
            </a:r>
            <a:r>
              <a:rPr lang="en-US" sz="1600" b="1" dirty="0" smtClean="0">
                <a:solidFill>
                  <a:srgbClr val="0070C0"/>
                </a:solidFill>
                <a:latin typeface="+mj-lt"/>
                <a:ea typeface="+mj-ea"/>
                <a:cs typeface="B Lotus" pitchFamily="2" charset="-78"/>
              </a:rPr>
              <a:t>Adverse Selection</a:t>
            </a:r>
            <a:r>
              <a:rPr lang="fa-IR" sz="1600" b="1" dirty="0" smtClean="0">
                <a:solidFill>
                  <a:srgbClr val="0070C0"/>
                </a:solidFill>
                <a:latin typeface="+mj-lt"/>
                <a:ea typeface="+mj-ea"/>
                <a:cs typeface="B Lotus" pitchFamily="2" charset="-78"/>
              </a:rPr>
              <a:t>&amp; </a:t>
            </a:r>
            <a:r>
              <a:rPr lang="en-US" sz="1600" b="1" dirty="0" smtClean="0">
                <a:solidFill>
                  <a:srgbClr val="0070C0"/>
                </a:solidFill>
                <a:latin typeface="+mj-lt"/>
                <a:ea typeface="+mj-ea"/>
                <a:cs typeface="B Lotus" pitchFamily="2" charset="-78"/>
              </a:rPr>
              <a:t>Moral </a:t>
            </a:r>
            <a:r>
              <a:rPr kumimoji="0" lang="en-US" sz="16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Hazard</a:t>
            </a:r>
            <a:r>
              <a:rPr kumimoji="0" lang="fa-IR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)</a:t>
            </a:r>
            <a:endParaRPr kumimoji="0" lang="fa-IR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67544" y="4797152"/>
            <a:ext cx="8229600" cy="1570186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742950" marR="0" lvl="0" indent="-74295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Cost – benefit -3</a:t>
            </a:r>
            <a:endParaRPr kumimoji="0" lang="fa-IR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cs typeface="B Lotus" pitchFamily="2" charset="-78"/>
              </a:rPr>
              <a:t>هدف خاص تر حسابرسی شرکت :</a:t>
            </a:r>
            <a:endParaRPr lang="fa-IR" b="1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395536" y="184482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در زمینه نیاز به حاکمیت شرکتی و پاسخگویی مدیریتی،</a:t>
            </a:r>
            <a:r>
              <a:rPr kumimoji="0" lang="fa-IR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نگرانی اولیه عبارتست از :</a:t>
            </a:r>
            <a:endParaRPr kumimoji="0" lang="fa-IR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58874" y="3429000"/>
            <a:ext cx="8748464" cy="2664296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گواهی (شهادت دهی) درباره</a:t>
            </a:r>
            <a:r>
              <a:rPr kumimoji="0" lang="fa-IR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Lotus" pitchFamily="2" charset="-78"/>
              </a:rPr>
              <a:t> مربوط بودن و قابلیت اعتماد صورتهای مالی از جانب افراد و سازمان هایی که حقوق معقولی از دسترسی به آن اطلاعات دارند و انتظار می رود در هنگام استفاده، به چنین خصلتهایی با توجه به چنین صورتهای مالی، اتکاء نمایند</a:t>
            </a:r>
            <a:endParaRPr kumimoji="0" lang="fa-IR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44018" y="1412777"/>
          <a:ext cx="8748462" cy="3441686"/>
        </p:xfrm>
        <a:graphic>
          <a:graphicData uri="http://schemas.openxmlformats.org/drawingml/2006/table">
            <a:tbl>
              <a:tblPr rtl="1"/>
              <a:tblGrid>
                <a:gridCol w="1551690"/>
                <a:gridCol w="1551690"/>
                <a:gridCol w="42302"/>
                <a:gridCol w="604235"/>
                <a:gridCol w="533393"/>
                <a:gridCol w="533393"/>
                <a:gridCol w="592977"/>
                <a:gridCol w="73766"/>
                <a:gridCol w="1632508"/>
                <a:gridCol w="1632508"/>
              </a:tblGrid>
              <a:tr h="864095"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rtl="1" fontAlgn="b"/>
                      <a:r>
                        <a:rPr lang="fa-IR" sz="18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نقش خاص تر حسابرسی</a:t>
                      </a:r>
                    </a:p>
                  </a:txBody>
                  <a:tcPr marL="8451" marR="8451" marT="8451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770911"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  <a:endParaRPr lang="fa-IR" sz="1100" b="1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8451" marR="8451" marT="8451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647444"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1100" b="1" i="0" u="none" strike="noStrike">
                          <a:solidFill>
                            <a:srgbClr val="000000"/>
                          </a:solidFill>
                          <a:latin typeface="B Lotus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159236">
                <a:tc gridSpan="2">
                  <a:txBody>
                    <a:bodyPr/>
                    <a:lstStyle/>
                    <a:p>
                      <a:pPr algn="ctr" rtl="1" fontAlgn="b"/>
                      <a:r>
                        <a:rPr lang="fa-IR" sz="2400" b="1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Lotus" pitchFamily="2" charset="-78"/>
                        </a:rPr>
                        <a:t>شهادت دهی در </a:t>
                      </a:r>
                      <a:r>
                        <a:rPr lang="fa-IR" sz="2400" b="1" i="0" u="none" strike="noStrike" dirty="0" smtClean="0">
                          <a:solidFill>
                            <a:srgbClr val="000000"/>
                          </a:solidFill>
                          <a:latin typeface="B Titr"/>
                          <a:cs typeface="B Lotus" pitchFamily="2" charset="-78"/>
                        </a:rPr>
                        <a:t>رابطه </a:t>
                      </a:r>
                      <a:r>
                        <a:rPr lang="fa-IR" sz="2400" b="1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Lotus" pitchFamily="2" charset="-78"/>
                        </a:rPr>
                        <a:t>با </a:t>
                      </a:r>
                      <a:r>
                        <a:rPr lang="fa-IR" sz="2400" b="1" i="0" u="none" strike="noStrike" dirty="0">
                          <a:solidFill>
                            <a:srgbClr val="FF0000"/>
                          </a:solidFill>
                          <a:latin typeface="B Titr"/>
                          <a:cs typeface="B Lotus" pitchFamily="2" charset="-78"/>
                        </a:rPr>
                        <a:t>مربوط</a:t>
                      </a:r>
                      <a:r>
                        <a:rPr lang="fa-IR" sz="2400" b="1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Lotus" pitchFamily="2" charset="-78"/>
                        </a:rPr>
                        <a:t> بودن اطلاعات</a:t>
                      </a:r>
                    </a:p>
                  </a:txBody>
                  <a:tcPr marL="8451" marR="8451" marT="8451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2800" b="1" i="0" u="none" strike="noStrike">
                          <a:solidFill>
                            <a:srgbClr val="000000"/>
                          </a:solidFill>
                          <a:latin typeface="B Titr"/>
                          <a:cs typeface="B Lotus" pitchFamily="2" charset="-78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2800" b="1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Lotus" pitchFamily="2" charset="-78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2800" b="1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Lotus" pitchFamily="2" charset="-78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2800" b="1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Lotus" pitchFamily="2" charset="-78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2800" b="1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Lotus" pitchFamily="2" charset="-78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fa-IR" sz="2800" b="1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Lotus" pitchFamily="2" charset="-78"/>
                        </a:rPr>
                        <a:t> </a:t>
                      </a:r>
                    </a:p>
                  </a:txBody>
                  <a:tcPr marL="8451" marR="8451" marT="8451" marB="0" anchor="ctr" anchorCtr="1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1" fontAlgn="b"/>
                      <a:r>
                        <a:rPr lang="fa-IR" sz="2400" b="1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Lotus" pitchFamily="2" charset="-78"/>
                        </a:rPr>
                        <a:t>شهادت دهی در </a:t>
                      </a:r>
                      <a:r>
                        <a:rPr lang="fa-IR" sz="2400" b="1" i="0" u="none" strike="noStrike" dirty="0" smtClean="0">
                          <a:solidFill>
                            <a:srgbClr val="000000"/>
                          </a:solidFill>
                          <a:latin typeface="B Titr"/>
                          <a:cs typeface="B Lotus" pitchFamily="2" charset="-78"/>
                        </a:rPr>
                        <a:t>رابطه </a:t>
                      </a:r>
                      <a:r>
                        <a:rPr lang="fa-IR" sz="2400" b="1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Lotus" pitchFamily="2" charset="-78"/>
                        </a:rPr>
                        <a:t>با قابل </a:t>
                      </a:r>
                      <a:r>
                        <a:rPr lang="fa-IR" sz="2400" b="1" i="0" u="none" strike="noStrike" dirty="0">
                          <a:solidFill>
                            <a:srgbClr val="FF0000"/>
                          </a:solidFill>
                          <a:latin typeface="B Titr"/>
                          <a:cs typeface="B Lotus" pitchFamily="2" charset="-78"/>
                        </a:rPr>
                        <a:t>اتکاء</a:t>
                      </a:r>
                      <a:r>
                        <a:rPr lang="fa-IR" sz="2400" b="1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Lotus" pitchFamily="2" charset="-78"/>
                        </a:rPr>
                        <a:t> بودن اطلاعات</a:t>
                      </a:r>
                    </a:p>
                  </a:txBody>
                  <a:tcPr marL="8451" marR="8451" marT="8451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600" b="1" dirty="0" smtClean="0">
                <a:cs typeface="B Lotus" pitchFamily="2" charset="-78"/>
              </a:rPr>
              <a:t>معیارهای کیفیت اطلاعات و حسابرسی :</a:t>
            </a:r>
            <a:endParaRPr lang="fa-IR" sz="3600" b="1" dirty="0">
              <a:cs typeface="B Lotus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67544" y="1500174"/>
            <a:ext cx="8229600" cy="1575048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استانداردهای حسابداری بر اساس الزام</a:t>
            </a:r>
            <a:endParaRPr kumimoji="0" lang="fa-IR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Titr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67544" y="4925786"/>
            <a:ext cx="8229600" cy="1575048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آیا استانداردهای حسابداری = واقعیات اقتصادی هستند    : </a:t>
            </a:r>
            <a:r>
              <a:rPr kumimoji="0" lang="fa-IR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؟</a:t>
            </a:r>
            <a:endParaRPr kumimoji="0" lang="fa-IR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B Titr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00034" y="3500438"/>
            <a:ext cx="8229600" cy="1575048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استانداردهای حسابداری تحت تاثیر :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           تئوری</a:t>
            </a:r>
            <a:r>
              <a:rPr kumimoji="0" lang="fa-IR" sz="20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 های اقتصادی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sz="2000" baseline="0" dirty="0" smtClean="0">
                <a:solidFill>
                  <a:srgbClr val="FF0000"/>
                </a:solidFill>
                <a:latin typeface="+mj-lt"/>
                <a:ea typeface="+mj-ea"/>
                <a:cs typeface="B Titr" pitchFamily="2" charset="-78"/>
              </a:rPr>
              <a:t>   مسایل</a:t>
            </a:r>
            <a:r>
              <a:rPr lang="fa-IR" sz="2000" dirty="0" smtClean="0">
                <a:solidFill>
                  <a:srgbClr val="FF0000"/>
                </a:solidFill>
                <a:latin typeface="+mj-lt"/>
                <a:ea typeface="+mj-ea"/>
                <a:cs typeface="B Titr" pitchFamily="2" charset="-78"/>
              </a:rPr>
              <a:t> اقتصادی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مسایل</a:t>
            </a:r>
            <a:r>
              <a:rPr kumimoji="0" lang="fa-IR" sz="20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 سیاسی</a:t>
            </a:r>
            <a:endParaRPr kumimoji="0" lang="fa-IR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600" dirty="0" smtClean="0">
                <a:cs typeface="B Titr" pitchFamily="2" charset="-78"/>
              </a:rPr>
              <a:t>اهداف </a:t>
            </a:r>
            <a:r>
              <a:rPr lang="fa-IR" sz="3600" dirty="0" smtClean="0">
                <a:solidFill>
                  <a:srgbClr val="0070C0"/>
                </a:solidFill>
                <a:cs typeface="B Titr" pitchFamily="2" charset="-78"/>
              </a:rPr>
              <a:t>پنهانی</a:t>
            </a:r>
            <a:r>
              <a:rPr lang="fa-IR" sz="3600" dirty="0" smtClean="0">
                <a:cs typeface="B Titr" pitchFamily="2" charset="-78"/>
              </a:rPr>
              <a:t> حسابرسی :</a:t>
            </a:r>
            <a:endParaRPr lang="fa-IR" sz="3600" dirty="0">
              <a:cs typeface="B Titr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67544" y="1844824"/>
            <a:ext cx="8229600" cy="3024336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742950" marR="0" lvl="0" indent="-742950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fa-IR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تاثیر بر نظام و سیستم حسابداری</a:t>
            </a:r>
          </a:p>
          <a:p>
            <a:pPr marL="742950" marR="0" lvl="0" indent="-742950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a-IR" dirty="0" smtClean="0">
                <a:latin typeface="+mj-lt"/>
                <a:ea typeface="+mj-ea"/>
                <a:cs typeface="B Titr" pitchFamily="2" charset="-78"/>
              </a:rPr>
              <a:t>تاثیر بر نظام کنترل داخلی (بواسطه نامه مدیریت و ...)</a:t>
            </a:r>
          </a:p>
          <a:p>
            <a:pPr marL="742950" marR="0" lvl="0" indent="-742950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a-IR" dirty="0" smtClean="0">
                <a:latin typeface="+mj-lt"/>
                <a:ea typeface="+mj-ea"/>
                <a:cs typeface="B Titr" pitchFamily="2" charset="-78"/>
              </a:rPr>
              <a:t>تاثیرات اجتماعی (حفظ آرامش و نظم در جامعه)</a:t>
            </a:r>
          </a:p>
          <a:p>
            <a:pPr marL="742950" marR="0" lvl="0" indent="-742950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fa-IR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تاثیر بر کفایت</a:t>
            </a:r>
            <a:r>
              <a:rPr kumimoji="0" lang="fa-IR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 گزارش دهی (کفایت افشاء)</a:t>
            </a:r>
            <a:r>
              <a:rPr kumimoji="0" lang="fa-IR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 </a:t>
            </a:r>
            <a:r>
              <a:rPr kumimoji="0" lang="fa-IR" sz="1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 Titr" pitchFamily="2" charset="-78"/>
              </a:rPr>
              <a:t>146</a:t>
            </a:r>
            <a:endParaRPr kumimoji="0" lang="fa-IR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80928"/>
            <a:ext cx="8064896" cy="634082"/>
          </a:xfrm>
        </p:spPr>
        <p:txBody>
          <a:bodyPr>
            <a:noAutofit/>
          </a:bodyPr>
          <a:lstStyle/>
          <a:p>
            <a:r>
              <a:rPr lang="fa-IR" sz="3600" b="1" dirty="0" smtClean="0">
                <a:cs typeface="B Lotus" pitchFamily="2" charset="-78"/>
              </a:rPr>
              <a:t>خلاصه ای از نقش های قابل تصور برای حسابرسی</a:t>
            </a:r>
            <a:endParaRPr lang="fa-IR" sz="6000" b="1" dirty="0"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95250" y="44624"/>
          <a:ext cx="8797230" cy="6423053"/>
        </p:xfrm>
        <a:graphic>
          <a:graphicData uri="http://schemas.openxmlformats.org/drawingml/2006/table">
            <a:tbl>
              <a:tblPr rtl="1"/>
              <a:tblGrid>
                <a:gridCol w="271536"/>
                <a:gridCol w="719528"/>
                <a:gridCol w="369250"/>
                <a:gridCol w="6928718"/>
                <a:gridCol w="508198"/>
              </a:tblGrid>
              <a:tr h="666995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0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0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ارزیابی بی طرفانه شواهد مرتبط با ادعاهای مدیریت، مربوط به رویدادهای اقتصادی به منظور تعیین میزان انطباق این ادعاها با معیارهای از پیش تعیین شده و گزارش نتایج به استفاده کنندگان ذینفع 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8242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2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0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استرلینگ  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0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1979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صورتهای مالی بایستی پدیده های تجربی را بیان نمایند. هدف اصلی باید حسابداری کردن برای پدیده های تجربی باشد 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65090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3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0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راد 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0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1989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گزارشگری مالی باید هدفی برای تشریح واقعیت اقتصادی </a:t>
                      </a:r>
                      <a:r>
                        <a:rPr lang="fa-IR" sz="16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برگزیند و </a:t>
                      </a:r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حسابرسی باید ابزار حصول اطمینان از شباهت اطلاعات به واقعیت های اقتصادی باشد 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66995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4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FASB , </a:t>
                      </a:r>
                      <a:endParaRPr lang="fa-IR" sz="1000" b="1" i="0" u="none" strike="noStrike" dirty="0" smtClean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  <a:p>
                      <a:pPr algn="ctr" rtl="1" fontAlgn="ctr"/>
                      <a:endParaRPr lang="fa-IR" sz="1000" b="1" i="0" u="none" strike="noStrike" dirty="0" smtClean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ASB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0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… 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حسابداری باید توصیفی از واقعیت های اقتصادی در قالب پدیده های قابل آزمون را انجام دهد و حسابرسی باید اجرای آزمون های مورد نیاز در این زمینه را بر عهده گیرد  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97633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5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0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استرلینگ  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0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1985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صورتهای مالی ابزاری برای ابلاغ پیام هایی در خصوص واقعیت رویدادها و پدیده های اقتصادیِ یک واحد گزارشگر هستند و آنجه برای استفاده کنند گان مهم است، مربوط بودن آنها و مشابهت آنها با پدیده ها و رویدادهای مربوطه است   -                       مربوط </a:t>
                      </a:r>
                      <a:r>
                        <a:rPr lang="fa-IR" sz="16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بودن   </a:t>
                      </a:r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و </a:t>
                      </a:r>
                      <a:r>
                        <a:rPr lang="fa-IR" sz="16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  قابلیت </a:t>
                      </a:r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اعتماد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8242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6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AAA  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0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1973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حسابرسی صورتهای مالی به ابلاغ اولیه اطلاعات مالی از واحد گزارشگر به ذینفعان برون سازمانی ارزش اضافه می </a:t>
                      </a:r>
                      <a:r>
                        <a:rPr lang="fa-IR" sz="16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کند</a:t>
                      </a:r>
                      <a:endParaRPr lang="fa-IR" sz="16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8242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7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0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 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0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........ 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پُل ارتباطی افراد و اطلاعات - فرایندی اطمینان بخش 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544"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8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rtl="1" fontAlgn="ctr"/>
                      <a:r>
                        <a:rPr lang="fa-IR" sz="10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 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rtl="1" fontAlgn="ctr"/>
                      <a:r>
                        <a:rPr lang="fa-IR" sz="10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 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اهداف پنهان :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54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indent="-2286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+mj-lt"/>
                        <a:buNone/>
                        <a:tabLst/>
                        <a:defRPr/>
                      </a:pPr>
                      <a:r>
                        <a:rPr lang="fa-IR" sz="16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  1-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  </a:t>
                      </a:r>
                      <a:r>
                        <a:rPr lang="fa-IR" sz="1600" b="1" dirty="0" smtClean="0">
                          <a:cs typeface="B Lotus" pitchFamily="2" charset="-78"/>
                        </a:rPr>
                        <a:t>تاثیر </a:t>
                      </a:r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Lotus" pitchFamily="2" charset="-78"/>
                        </a:rPr>
                        <a:t>بر </a:t>
                      </a:r>
                      <a:r>
                        <a:rPr lang="fa-IR" sz="1600" b="1" kern="1200" noProof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Lotus" pitchFamily="2" charset="-78"/>
                        </a:rPr>
                        <a:t>بر نظام و سیستم حسابداری </a:t>
                      </a:r>
                      <a:endParaRPr lang="fa-IR" sz="16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54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indent="-228600" algn="r" rtl="1" fontAlgn="ctr">
                        <a:buClr>
                          <a:srgbClr val="000000"/>
                        </a:buClr>
                        <a:buSzPts val="1200"/>
                        <a:buFont typeface="+mj-lt"/>
                        <a:buNone/>
                      </a:pPr>
                      <a:r>
                        <a:rPr lang="fa-IR" sz="16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  2 - </a:t>
                      </a:r>
                      <a:r>
                        <a:rPr lang="fa-IR" sz="1600" b="1" dirty="0" smtClean="0">
                          <a:cs typeface="B Lotus" pitchFamily="2" charset="-78"/>
                        </a:rPr>
                        <a:t>تاثیر </a:t>
                      </a:r>
                      <a:r>
                        <a:rPr lang="fa-IR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Lotus" pitchFamily="2" charset="-78"/>
                        </a:rPr>
                        <a:t>بر </a:t>
                      </a:r>
                      <a:r>
                        <a:rPr lang="fa-IR" sz="1600" b="1" kern="1200" noProof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Lotus" pitchFamily="2" charset="-78"/>
                        </a:rPr>
                        <a:t>بر نظام کنترل داخلی</a:t>
                      </a:r>
                      <a:endParaRPr lang="fa-IR" sz="16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54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indent="-2286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+mj-lt"/>
                        <a:buNone/>
                        <a:tabLst/>
                        <a:defRPr/>
                      </a:pPr>
                      <a:r>
                        <a:rPr lang="fa-IR" sz="16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  3 - </a:t>
                      </a:r>
                      <a:r>
                        <a:rPr lang="fa-IR" sz="1600" b="1" kern="1200" noProof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Lotus" pitchFamily="2" charset="-78"/>
                        </a:rPr>
                        <a:t>تاثیر بر نظام کنترل گزارشگری (افشاء</a:t>
                      </a:r>
                      <a:r>
                        <a:rPr lang="fa-IR" sz="16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Titr" pitchFamily="2" charset="-78"/>
                        </a:rPr>
                        <a:t>)</a:t>
                      </a:r>
                      <a:endParaRPr lang="fa-IR" sz="16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544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9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9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9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ایفای نقش اقتصادی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544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10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9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9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ایفای نقش اجتماعی (تثبیت روابط انسانی و ...)   140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95250" y="44624"/>
          <a:ext cx="8797230" cy="6480727"/>
        </p:xfrm>
        <a:graphic>
          <a:graphicData uri="http://schemas.openxmlformats.org/drawingml/2006/table">
            <a:tbl>
              <a:tblPr rtl="1"/>
              <a:tblGrid>
                <a:gridCol w="271536"/>
                <a:gridCol w="719528"/>
                <a:gridCol w="369250"/>
                <a:gridCol w="6928718"/>
                <a:gridCol w="508198"/>
              </a:tblGrid>
              <a:tr h="366229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11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ابزاری برای کاهش شک و تردید در خصوص انطباق شواهد با پدیده ها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4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229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12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آزمون واقعیات دنیای واقعی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4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229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13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مکانیزمی برای کنترل کلی برای بازنگری در موضوع مبادلات شرکت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4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229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14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تعیین میزان انطباق ادعاهای مدیریت با معیارهای از پیش تعیین شده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4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229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15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گزارشگری نتایج مباشرت مدیریت (برای ذینفعان)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4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229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16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مسئول گزارشگری در خصوص کیفیت کلی محتوای پیام حسابداری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4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3646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17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ایجاد ارزش افزوده برای اطلاعات (ارائه اطلاعات اضافی در خصوص اطلاعات)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4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3646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18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ارزیابی انسلنی(از عملکرد انسانی) و دفاع از برخی نُرم ها و نهایتا اظهار نظر یا قضاوت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4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6229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19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پاسخی به جدایی بین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u</a:t>
                      </a:r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و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c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4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229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20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تاثیر بر سیستم حسابداری شرکت ها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منبع : نقش اقتصادی حسابرسی در بازارهای آزاد و تحت </a:t>
                      </a:r>
                      <a:r>
                        <a:rPr lang="fa-IR" sz="16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نظارت</a:t>
                      </a:r>
                      <a:endParaRPr lang="fa-IR" sz="16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229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21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تاثیر بر نظام کنترل داخلی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366229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22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تاثیر بر گزارشگری (با تاکید بر کفایت و محتوای گزارشگری)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366229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23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پُل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 </a:t>
                      </a:r>
                      <a:r>
                        <a:rPr lang="fa-IR" sz="16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ارتباطی </a:t>
                      </a:r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بین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u</a:t>
                      </a:r>
                      <a:r>
                        <a:rPr lang="fa-IR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و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c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366229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24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kern="1200" dirty="0">
                          <a:solidFill>
                            <a:srgbClr val="000000"/>
                          </a:solidFill>
                          <a:latin typeface="B Lotus"/>
                          <a:ea typeface="+mn-ea"/>
                          <a:cs typeface="B Lotus" pitchFamily="2" charset="-78"/>
                        </a:rPr>
                        <a:t>کاهش سوء استفاده و تقلب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366229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100" b="0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25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kern="1200" dirty="0">
                          <a:solidFill>
                            <a:srgbClr val="000000"/>
                          </a:solidFill>
                          <a:latin typeface="B Lotus"/>
                          <a:ea typeface="+mn-ea"/>
                          <a:cs typeface="B Lotus" pitchFamily="2" charset="-78"/>
                        </a:rPr>
                        <a:t>تخصیص بخشی از هزینه ها به خدمات مکمل (کاهش در هزینه ها)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366229">
                <a:tc>
                  <a:txBody>
                    <a:bodyPr/>
                    <a:lstStyle/>
                    <a:p>
                      <a:pPr algn="ctr" rtl="0" fontAlgn="ctr"/>
                      <a:endParaRPr lang="fa-IR" sz="900" b="0" i="0" u="none" strike="noStrike" dirty="0">
                        <a:solidFill>
                          <a:srgbClr val="000000"/>
                        </a:solidFill>
                        <a:latin typeface="B Lotus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fa-IR" sz="14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fa-IR" sz="14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kern="1200" dirty="0" smtClean="0">
                          <a:solidFill>
                            <a:srgbClr val="000000"/>
                          </a:solidFill>
                          <a:latin typeface="B Lotus"/>
                          <a:ea typeface="+mn-ea"/>
                          <a:cs typeface="B Lotus" pitchFamily="2" charset="-78"/>
                        </a:rPr>
                        <a:t>دستیابی به طیف وسیعی از مشتریان</a:t>
                      </a:r>
                      <a:endParaRPr lang="fa-IR" sz="1600" b="1" i="0" u="none" strike="noStrike" kern="1200" dirty="0">
                        <a:solidFill>
                          <a:srgbClr val="000000"/>
                        </a:solidFill>
                        <a:latin typeface="B Lotus"/>
                        <a:ea typeface="+mn-ea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366229"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900" b="0" i="0" u="none" strike="noStrike" dirty="0">
                          <a:solidFill>
                            <a:srgbClr val="000000"/>
                          </a:solidFill>
                          <a:latin typeface="B Lotus"/>
                        </a:rPr>
                        <a:t>26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a-IR" sz="1400" b="1" i="0" u="none" strike="noStrike" dirty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....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600" b="1" i="0" u="none" strike="noStrike" kern="1200" dirty="0">
                          <a:solidFill>
                            <a:srgbClr val="000000"/>
                          </a:solidFill>
                          <a:latin typeface="B Lotus"/>
                          <a:ea typeface="+mn-ea"/>
                          <a:cs typeface="B Lotus" pitchFamily="2" charset="-78"/>
                        </a:rPr>
                        <a:t>بهبود کارایی عملیات</a:t>
                      </a: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66786" y="44624"/>
          <a:ext cx="8525694" cy="6788624"/>
        </p:xfrm>
        <a:graphic>
          <a:graphicData uri="http://schemas.openxmlformats.org/drawingml/2006/table">
            <a:tbl>
              <a:tblPr rtl="1"/>
              <a:tblGrid>
                <a:gridCol w="719528"/>
                <a:gridCol w="369250"/>
                <a:gridCol w="6928718"/>
                <a:gridCol w="508198"/>
              </a:tblGrid>
              <a:tr h="666995">
                <a:tc>
                  <a:txBody>
                    <a:bodyPr/>
                    <a:lstStyle/>
                    <a:p>
                      <a:pPr algn="ctr" rtl="1" fontAlgn="ctr"/>
                      <a:endParaRPr lang="fa-IR" sz="18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endParaRPr lang="fa-IR" sz="18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 بازنگری رویدادهای گذشته (تاریخ را ورق میزند) با هدف تاکیدی بر صحت ارائه آنها</a:t>
                      </a:r>
                      <a:endParaRPr lang="fa-IR" sz="18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8242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8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ولنایز</a:t>
                      </a:r>
                      <a:endParaRPr lang="fa-IR" sz="18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1987</a:t>
                      </a:r>
                      <a:endParaRPr lang="fa-IR" sz="14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1" i="0" u="none" strike="noStrike" kern="1200" baseline="0" dirty="0" smtClean="0">
                          <a:solidFill>
                            <a:srgbClr val="000000"/>
                          </a:solidFill>
                          <a:latin typeface="B Lotus"/>
                          <a:ea typeface="+mn-ea"/>
                          <a:cs typeface="B Lotus" pitchFamily="2" charset="-78"/>
                        </a:rPr>
                        <a:t> به ویژه حسابهای تاریخی .... باید شرحی از پدیده های تجربی باشند که صحت آنها </a:t>
                      </a:r>
                      <a:r>
                        <a:rPr lang="fa-IR" sz="1800" b="1" i="0" u="none" strike="noStrike" kern="1200" baseline="0" dirty="0" smtClean="0">
                          <a:solidFill>
                            <a:srgbClr val="FF0000"/>
                          </a:solidFill>
                          <a:latin typeface="B Lotus"/>
                          <a:ea typeface="+mn-ea"/>
                          <a:cs typeface="B Lotus" pitchFamily="2" charset="-78"/>
                        </a:rPr>
                        <a:t>ممکن</a:t>
                      </a:r>
                      <a:r>
                        <a:rPr lang="fa-IR" sz="1800" b="1" i="0" u="none" strike="noStrike" kern="1200" baseline="0" dirty="0" smtClean="0">
                          <a:solidFill>
                            <a:srgbClr val="000000"/>
                          </a:solidFill>
                          <a:latin typeface="B Lotus"/>
                          <a:ea typeface="+mn-ea"/>
                          <a:cs typeface="B Lotus" pitchFamily="2" charset="-78"/>
                        </a:rPr>
                        <a:t> است با مراجعه به شواهدی که از خارج از حوزه کنترل و تاثیر تهیه کنندگانِ آن است </a:t>
                      </a:r>
                      <a:r>
                        <a:rPr lang="fa-IR" sz="1800" b="1" i="0" u="none" strike="noStrike" kern="1200" baseline="0" dirty="0" smtClean="0">
                          <a:solidFill>
                            <a:srgbClr val="FF0000"/>
                          </a:solidFill>
                          <a:latin typeface="B Lotus"/>
                          <a:ea typeface="+mn-ea"/>
                          <a:cs typeface="B Lotus" pitchFamily="2" charset="-78"/>
                        </a:rPr>
                        <a:t>اطمینان</a:t>
                      </a:r>
                      <a:r>
                        <a:rPr lang="fa-IR" sz="1800" b="1" i="0" u="none" strike="noStrike" kern="1200" baseline="0" dirty="0" smtClean="0">
                          <a:solidFill>
                            <a:srgbClr val="000000"/>
                          </a:solidFill>
                          <a:latin typeface="B Lotus"/>
                          <a:ea typeface="+mn-ea"/>
                          <a:cs typeface="B Lotus" pitchFamily="2" charset="-78"/>
                        </a:rPr>
                        <a:t> داده می شود</a:t>
                      </a:r>
                      <a:endParaRPr lang="fa-IR" sz="1800" b="1" i="0" u="none" strike="noStrike" kern="1200" dirty="0">
                        <a:solidFill>
                          <a:srgbClr val="000000"/>
                        </a:solidFill>
                        <a:latin typeface="B Lotus"/>
                        <a:ea typeface="+mn-ea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38556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8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فلنیت</a:t>
                      </a:r>
                      <a:endParaRPr lang="fa-IR" sz="18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400" b="1" i="0" u="none" strike="noStrike" dirty="0" smtClean="0">
                          <a:solidFill>
                            <a:srgbClr val="000000"/>
                          </a:solidFill>
                          <a:latin typeface="B Lotus"/>
                          <a:cs typeface="B Lotus" pitchFamily="2" charset="-78"/>
                        </a:rPr>
                        <a:t>1988</a:t>
                      </a:r>
                      <a:endParaRPr lang="fa-IR" sz="18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fa-IR" sz="1800" b="1" i="0" u="none" strike="noStrike" kern="1200" dirty="0" smtClean="0">
                          <a:solidFill>
                            <a:srgbClr val="000000"/>
                          </a:solidFill>
                          <a:latin typeface="B Lotus"/>
                          <a:ea typeface="+mn-ea"/>
                          <a:cs typeface="B Lotus" pitchFamily="2" charset="-78"/>
                        </a:rPr>
                        <a:t>مسئولیت حسابرس منتقل کردن ماهیت و حدی از اطمینانِ دوباره است</a:t>
                      </a:r>
                      <a:endParaRPr lang="fa-IR" sz="1800" b="1" i="0" u="none" strike="noStrike" kern="1200" dirty="0">
                        <a:solidFill>
                          <a:srgbClr val="000000"/>
                        </a:solidFill>
                        <a:latin typeface="B Lotus"/>
                        <a:ea typeface="+mn-ea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66995">
                <a:tc>
                  <a:txBody>
                    <a:bodyPr/>
                    <a:lstStyle/>
                    <a:p>
                      <a:pPr algn="ctr" rtl="1" fontAlgn="ctr"/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endParaRPr lang="fa-IR" sz="18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800" b="1" i="0" u="none" strike="noStrike" kern="1200" dirty="0">
                        <a:solidFill>
                          <a:srgbClr val="000000"/>
                        </a:solidFill>
                        <a:latin typeface="B Lotus"/>
                        <a:ea typeface="+mn-ea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97633">
                <a:tc>
                  <a:txBody>
                    <a:bodyPr/>
                    <a:lstStyle/>
                    <a:p>
                      <a:pPr algn="ctr" rtl="1" fontAlgn="ctr"/>
                      <a:endParaRPr lang="fa-IR" sz="18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endParaRPr lang="fa-IR" sz="18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800" b="1" i="0" u="none" strike="noStrike" kern="1200" dirty="0">
                        <a:solidFill>
                          <a:srgbClr val="000000"/>
                        </a:solidFill>
                        <a:latin typeface="B Lotus"/>
                        <a:ea typeface="+mn-ea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8242">
                <a:tc>
                  <a:txBody>
                    <a:bodyPr/>
                    <a:lstStyle/>
                    <a:p>
                      <a:pPr algn="ctr" rtl="1" fontAlgn="ctr"/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endParaRPr lang="fa-IR" sz="18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800" b="1" i="0" u="none" strike="noStrike" kern="1200" dirty="0">
                        <a:solidFill>
                          <a:srgbClr val="000000"/>
                        </a:solidFill>
                        <a:latin typeface="B Lotus"/>
                        <a:ea typeface="+mn-ea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8242">
                <a:tc>
                  <a:txBody>
                    <a:bodyPr/>
                    <a:lstStyle/>
                    <a:p>
                      <a:pPr algn="ctr" rtl="1" fontAlgn="ctr"/>
                      <a:endParaRPr lang="fa-IR" sz="18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endParaRPr lang="fa-IR" sz="18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800" b="1" i="0" u="none" strike="noStrike" kern="1200" dirty="0">
                        <a:solidFill>
                          <a:srgbClr val="000000"/>
                        </a:solidFill>
                        <a:latin typeface="B Lotus"/>
                        <a:ea typeface="+mn-ea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544">
                <a:tc rowSpan="4">
                  <a:txBody>
                    <a:bodyPr/>
                    <a:lstStyle/>
                    <a:p>
                      <a:pPr algn="ctr" rtl="1" fontAlgn="ctr"/>
                      <a:endParaRPr lang="fa-IR" sz="18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rtl="1" fontAlgn="ctr"/>
                      <a:endParaRPr lang="fa-IR" sz="18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800" b="1" i="0" u="none" strike="noStrike" kern="1200" dirty="0">
                        <a:solidFill>
                          <a:srgbClr val="000000"/>
                        </a:solidFill>
                        <a:latin typeface="B Lotus"/>
                        <a:ea typeface="+mn-ea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54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indent="-2286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+mj-lt"/>
                        <a:buNone/>
                        <a:tabLst/>
                        <a:defRPr/>
                      </a:pPr>
                      <a:endParaRPr lang="fa-IR" sz="1800" b="1" i="0" u="none" strike="noStrike" kern="1200" dirty="0">
                        <a:solidFill>
                          <a:srgbClr val="000000"/>
                        </a:solidFill>
                        <a:latin typeface="B Lotus"/>
                        <a:ea typeface="+mn-ea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54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indent="-228600" algn="r" rtl="1" fontAlgn="ctr">
                        <a:buClr>
                          <a:srgbClr val="000000"/>
                        </a:buClr>
                        <a:buSzPts val="1200"/>
                        <a:buFont typeface="+mj-lt"/>
                        <a:buNone/>
                      </a:pPr>
                      <a:endParaRPr lang="fa-IR" sz="1800" b="1" i="0" u="none" strike="noStrike" kern="1200" dirty="0">
                        <a:solidFill>
                          <a:srgbClr val="000000"/>
                        </a:solidFill>
                        <a:latin typeface="B Lotus"/>
                        <a:ea typeface="+mn-ea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54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indent="-228600" algn="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+mj-lt"/>
                        <a:buNone/>
                        <a:tabLst/>
                        <a:defRPr/>
                      </a:pPr>
                      <a:endParaRPr lang="fa-IR" sz="1800" b="1" i="0" u="none" strike="noStrike" kern="1200" dirty="0">
                        <a:solidFill>
                          <a:srgbClr val="000000"/>
                        </a:solidFill>
                        <a:latin typeface="B Lotus"/>
                        <a:ea typeface="+mn-ea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544">
                <a:tc>
                  <a:txBody>
                    <a:bodyPr/>
                    <a:lstStyle/>
                    <a:p>
                      <a:pPr algn="ctr" rtl="0" fontAlgn="ctr"/>
                      <a:endParaRPr lang="fa-IR" sz="18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fa-IR" sz="18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800" b="1" i="0" u="none" strike="noStrike" kern="1200" dirty="0">
                        <a:solidFill>
                          <a:srgbClr val="000000"/>
                        </a:solidFill>
                        <a:latin typeface="B Lotus"/>
                        <a:ea typeface="+mn-ea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544">
                <a:tc>
                  <a:txBody>
                    <a:bodyPr/>
                    <a:lstStyle/>
                    <a:p>
                      <a:pPr algn="ctr" rtl="0" fontAlgn="ctr"/>
                      <a:endParaRPr lang="fa-IR" sz="1800" b="1" i="0" u="none" strike="noStrike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fa-IR" sz="18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endParaRPr lang="fa-IR" sz="1800" b="1" i="0" u="none" strike="noStrike" kern="1200" dirty="0">
                        <a:solidFill>
                          <a:srgbClr val="000000"/>
                        </a:solidFill>
                        <a:latin typeface="B Lotus"/>
                        <a:ea typeface="+mn-ea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100" b="1" i="0" u="none" strike="noStrike" dirty="0">
                        <a:solidFill>
                          <a:srgbClr val="000000"/>
                        </a:solidFill>
                        <a:latin typeface="B Lotus"/>
                        <a:cs typeface="B Lotus" pitchFamily="2" charset="-78"/>
                      </a:endParaRPr>
                    </a:p>
                  </a:txBody>
                  <a:tcPr marL="3737" marR="3737" marT="37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2080" y="274638"/>
            <a:ext cx="3394720" cy="562074"/>
          </a:xfrm>
        </p:spPr>
        <p:txBody>
          <a:bodyPr>
            <a:normAutofit/>
          </a:bodyPr>
          <a:lstStyle/>
          <a:p>
            <a:pPr algn="r"/>
            <a:r>
              <a:rPr lang="fa-IR" sz="1800" b="1" dirty="0" smtClean="0">
                <a:cs typeface="B Lotus" pitchFamily="2" charset="-78"/>
              </a:rPr>
              <a:t>اهداف حسابرسی (دیدگاه خانم والاس) :</a:t>
            </a:r>
            <a:endParaRPr lang="fa-IR" sz="1800" b="1" dirty="0">
              <a:cs typeface="B Lotus" pitchFamily="2" charset="-78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55576" y="1844824"/>
          <a:ext cx="7704856" cy="4320480"/>
        </p:xfrm>
        <a:graphic>
          <a:graphicData uri="http://schemas.openxmlformats.org/drawingml/2006/table">
            <a:tbl>
              <a:tblPr rtl="1"/>
              <a:tblGrid>
                <a:gridCol w="957508"/>
                <a:gridCol w="957508"/>
                <a:gridCol w="655136"/>
                <a:gridCol w="2329376"/>
                <a:gridCol w="655136"/>
                <a:gridCol w="1075096"/>
                <a:gridCol w="1075096"/>
              </a:tblGrid>
              <a:tr h="727993">
                <a:tc gridSpan="2">
                  <a:txBody>
                    <a:bodyPr/>
                    <a:lstStyle/>
                    <a:p>
                      <a:pPr algn="ctr" rtl="1" fontAlgn="ctr"/>
                      <a:r>
                        <a:rPr lang="fa-IR" sz="2400" b="1" i="0" u="none" strike="noStrike" dirty="0">
                          <a:solidFill>
                            <a:srgbClr val="FF0000"/>
                          </a:solidFill>
                          <a:latin typeface="B Lotus"/>
                          <a:cs typeface="B Titr" pitchFamily="2" charset="-78"/>
                        </a:rPr>
                        <a:t>آشکار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200" b="1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200" b="1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200" b="1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 fontAlgn="ctr"/>
                      <a:r>
                        <a:rPr lang="fa-IR" sz="2400" b="1" i="0" u="none" strike="noStrike">
                          <a:solidFill>
                            <a:srgbClr val="0070C0"/>
                          </a:solidFill>
                          <a:latin typeface="B Lotus"/>
                          <a:cs typeface="B Titr" pitchFamily="2" charset="-78"/>
                        </a:rPr>
                        <a:t>کنترلی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727993">
                <a:tc>
                  <a:txBody>
                    <a:bodyPr/>
                    <a:lstStyle/>
                    <a:p>
                      <a:pPr algn="l" rtl="0" fontAlgn="ctr"/>
                      <a:endParaRPr lang="fa-IR" sz="2400" b="1" i="0" u="none" strike="noStrike">
                        <a:solidFill>
                          <a:srgbClr val="FF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a-IR" sz="2400" b="1" i="0" u="none" strike="noStrike">
                          <a:solidFill>
                            <a:srgbClr val="FF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200" b="1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200" b="1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200" b="1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a-IR" sz="2400" b="1" i="0" u="none" strike="noStrike">
                          <a:solidFill>
                            <a:srgbClr val="0070C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2400" b="1" i="0" u="none" strike="noStrike">
                        <a:solidFill>
                          <a:srgbClr val="0070C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27993">
                <a:tc>
                  <a:txBody>
                    <a:bodyPr/>
                    <a:lstStyle/>
                    <a:p>
                      <a:pPr algn="l" rtl="0" fontAlgn="ctr"/>
                      <a:endParaRPr lang="fa-IR" sz="2400" b="1" i="0" u="none" strike="noStrike">
                        <a:solidFill>
                          <a:srgbClr val="FF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a-IR" sz="2400" b="1" i="0" u="none" strike="noStrike">
                          <a:solidFill>
                            <a:srgbClr val="FF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200" b="1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fa-IR" sz="2400" b="1" i="0" u="none" strike="noStrike" dirty="0">
                          <a:solidFill>
                            <a:srgbClr val="000000"/>
                          </a:solidFill>
                          <a:latin typeface="B Titr"/>
                          <a:cs typeface="B Titr" pitchFamily="2" charset="-78"/>
                        </a:rPr>
                        <a:t>اهداف حسابرسی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200" b="1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a-IR" sz="2400" b="1" i="0" u="none" strike="noStrike">
                          <a:solidFill>
                            <a:srgbClr val="0070C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2400" b="1" i="0" u="none" strike="noStrike">
                        <a:solidFill>
                          <a:srgbClr val="0070C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0515">
                <a:tc>
                  <a:txBody>
                    <a:bodyPr/>
                    <a:lstStyle/>
                    <a:p>
                      <a:pPr algn="l" rtl="0" fontAlgn="ctr"/>
                      <a:endParaRPr lang="fa-IR" sz="2400" b="1" i="0" u="none" strike="noStrike">
                        <a:solidFill>
                          <a:srgbClr val="FF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a-IR" sz="2400" b="1" i="0" u="none" strike="noStrike">
                          <a:solidFill>
                            <a:srgbClr val="FF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a-IR" sz="1200" b="1" i="0" u="none" strike="noStrike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a-IR" sz="1200" b="1" i="0" u="none" strike="noStrike">
                          <a:solidFill>
                            <a:srgbClr val="00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a-IR" sz="2400" b="1" i="0" u="none" strike="noStrike">
                          <a:solidFill>
                            <a:srgbClr val="0070C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2400" b="1" i="0" u="none" strike="noStrike">
                        <a:solidFill>
                          <a:srgbClr val="0070C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7993">
                <a:tc>
                  <a:txBody>
                    <a:bodyPr/>
                    <a:lstStyle/>
                    <a:p>
                      <a:pPr algn="l" rtl="0" fontAlgn="ctr"/>
                      <a:endParaRPr lang="fa-IR" sz="2400" b="1" i="0" u="none" strike="noStrike">
                        <a:solidFill>
                          <a:srgbClr val="FF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a-IR" sz="2400" b="1" i="0" u="none" strike="noStrike">
                          <a:solidFill>
                            <a:srgbClr val="FF000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200" b="1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200" b="1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200" b="1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a-IR" sz="2400" b="1" i="0" u="none" strike="noStrike">
                          <a:solidFill>
                            <a:srgbClr val="0070C0"/>
                          </a:solidFill>
                          <a:latin typeface="B Lotus"/>
                          <a:cs typeface="B Titr" pitchFamily="2" charset="-78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2400" b="1" i="0" u="none" strike="noStrike">
                        <a:solidFill>
                          <a:srgbClr val="0070C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7993">
                <a:tc gridSpan="2">
                  <a:txBody>
                    <a:bodyPr/>
                    <a:lstStyle/>
                    <a:p>
                      <a:pPr algn="ctr" rtl="1" fontAlgn="ctr"/>
                      <a:r>
                        <a:rPr lang="fa-IR" sz="2400" b="1" i="0" u="none" strike="noStrike">
                          <a:solidFill>
                            <a:srgbClr val="FF0000"/>
                          </a:solidFill>
                          <a:latin typeface="B Lotus"/>
                          <a:cs typeface="B Titr" pitchFamily="2" charset="-78"/>
                        </a:rPr>
                        <a:t>پنهان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200" b="1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200" b="1" i="0" u="none" strike="noStrike" dirty="0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fa-IR" sz="1200" b="1" i="0" u="none" strike="noStrike">
                        <a:solidFill>
                          <a:srgbClr val="000000"/>
                        </a:solidFill>
                        <a:latin typeface="B Lotus"/>
                        <a:cs typeface="B Titr" pitchFamily="2" charset="-78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 fontAlgn="ctr"/>
                      <a:r>
                        <a:rPr lang="fa-IR" sz="2400" b="1" i="0" u="none" strike="noStrike" dirty="0">
                          <a:solidFill>
                            <a:srgbClr val="0070C0"/>
                          </a:solidFill>
                          <a:latin typeface="B Lotus"/>
                          <a:cs typeface="B Titr" pitchFamily="2" charset="-78"/>
                        </a:rPr>
                        <a:t>اعتبار بخشی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7944" y="274638"/>
            <a:ext cx="4618856" cy="1066130"/>
          </a:xfrm>
        </p:spPr>
        <p:txBody>
          <a:bodyPr>
            <a:noAutofit/>
          </a:bodyPr>
          <a:lstStyle/>
          <a:p>
            <a:pPr algn="r"/>
            <a:r>
              <a:rPr lang="fa-IR" sz="2400" dirty="0" smtClean="0">
                <a:cs typeface="B Lotus" pitchFamily="2" charset="-78"/>
              </a:rPr>
              <a:t>عوامل توجیه کننده تقاضا برای حسابرسی :</a:t>
            </a:r>
            <a:endParaRPr lang="fa-IR" sz="2400" dirty="0">
              <a:cs typeface="B Lotus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9552" y="2636912"/>
            <a:ext cx="8229600" cy="338437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1" anchor="ctr">
            <a:noAutofit/>
          </a:bodyPr>
          <a:lstStyle/>
          <a:p>
            <a:pPr marL="449263" marR="0" lvl="0" indent="-449263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Conflict of interest</a:t>
            </a:r>
          </a:p>
          <a:p>
            <a:pPr marL="449263" marR="0" lvl="0" indent="-449263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28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Complexity</a:t>
            </a:r>
          </a:p>
          <a:p>
            <a:pPr marL="449263" marR="0" lvl="0" indent="-449263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28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Economic consequence</a:t>
            </a:r>
          </a:p>
          <a:p>
            <a:pPr marL="449263" marR="0" lvl="0" indent="-449263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28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Remoteness  </a:t>
            </a:r>
            <a:r>
              <a:rPr lang="en-US" sz="1050" b="1" dirty="0" smtClean="0">
                <a:latin typeface="+mj-lt"/>
                <a:ea typeface="+mj-ea"/>
                <a:cs typeface="+mj-cs"/>
              </a:rPr>
              <a:t>- 6</a:t>
            </a:r>
            <a:endParaRPr kumimoji="0" lang="fa-IR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1988840"/>
            <a:ext cx="7416824" cy="1143000"/>
          </a:xfrm>
        </p:spPr>
        <p:txBody>
          <a:bodyPr>
            <a:normAutofit/>
          </a:bodyPr>
          <a:lstStyle/>
          <a:p>
            <a:r>
              <a:rPr lang="fa-IR" sz="3200" b="1" dirty="0" smtClean="0">
                <a:cs typeface="B Lotus" pitchFamily="2" charset="-78"/>
              </a:rPr>
              <a:t>پایان</a:t>
            </a:r>
            <a:endParaRPr lang="fa-IR" sz="3200" b="1" dirty="0"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1248</TotalTime>
  <Words>1931</Words>
  <Application>Microsoft Office PowerPoint</Application>
  <PresentationFormat>On-screen Show (4:3)</PresentationFormat>
  <Paragraphs>342</Paragraphs>
  <Slides>51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Office Theme</vt:lpstr>
      <vt:lpstr>بنام خدا</vt:lpstr>
      <vt:lpstr> </vt:lpstr>
      <vt:lpstr> </vt:lpstr>
      <vt:lpstr>Auditing rules</vt:lpstr>
      <vt:lpstr>موضوع ها و پدیده های تجربی</vt:lpstr>
      <vt:lpstr>PowerPoint Presentation</vt:lpstr>
      <vt:lpstr>حسابرس با واقعیتهای گوناگون سروکار دارد</vt:lpstr>
      <vt:lpstr>حسابرس را می توان به عنوان بخشی از مکانیزم کنترل کلی برای بازنگری موضوع مبادلات شرکت در نظر گرفت 135</vt:lpstr>
      <vt:lpstr>حسابرسی، واقعیت اقتصادی، تقریر ادبیات</vt:lpstr>
      <vt:lpstr>تعریف AAA – 1973 :</vt:lpstr>
      <vt:lpstr>بر اساس این تعریف :</vt:lpstr>
      <vt:lpstr>استرلینگ (1979) :</vt:lpstr>
      <vt:lpstr>در حوزه حسابرسی سوالی مطرح می شود :</vt:lpstr>
      <vt:lpstr>راد (1989) :</vt:lpstr>
      <vt:lpstr>FASB , ASB</vt:lpstr>
      <vt:lpstr>استرلینگ (1985) :</vt:lpstr>
      <vt:lpstr>بر این اساس، وظیفه حسابرسی تعیین دو موضوع است :</vt:lpstr>
      <vt:lpstr>کیفیت اطلاعات و حسابرسی</vt:lpstr>
      <vt:lpstr>موضوع حسابرسی</vt:lpstr>
      <vt:lpstr>1</vt:lpstr>
      <vt:lpstr>پدیده های دنیای واقعی جنبه های متفاوتی دارند :</vt:lpstr>
      <vt:lpstr>حسابرسی و ارزش افزوده</vt:lpstr>
      <vt:lpstr>کمیته مفاهیم بنیادی انجمن حسابداری (1973)</vt:lpstr>
      <vt:lpstr>PowerPoint Presentation</vt:lpstr>
      <vt:lpstr>ابعاد اطلاعاتی حسابرسی</vt:lpstr>
      <vt:lpstr>آیا حسابرسی کارکرد اطلاعاتی دارد ؟</vt:lpstr>
      <vt:lpstr>آنچه گزارش حسابرسی فراهم می آورد یک اظهار نظر کارشناسانه در خصوص کیفیت اطلاعات مالی است که به وسیله آن :   اطلاعات اضافی برای دریافت کنندگان گزارش فراهم می شود</vt:lpstr>
      <vt:lpstr>حسابرسی نوعی نظام و فرایند اطلاعاتی و اطلاع رسانی است چرا که :</vt:lpstr>
      <vt:lpstr>PowerPoint Presentation</vt:lpstr>
      <vt:lpstr>وظایف انسانی، تضاد و حسابرسی</vt:lpstr>
      <vt:lpstr>ابزاری (فعالیتی) برای تثبیت روابط انسانی</vt:lpstr>
      <vt:lpstr>PowerPoint Presentation</vt:lpstr>
      <vt:lpstr>دلیل ارزیابی انسانی (توسط حسابرس) که دائما صورت می گیرد، وجود یک تضاد منافع زیربنایی بین مشارکت کنندگان در هر یک از 3 طرف درگیر است</vt:lpstr>
      <vt:lpstr>بر اساس بیانیه مفاهیم بنیادی حسابرسی انجمن حسابداری آمریکا (AAA) : </vt:lpstr>
      <vt:lpstr>اسکندال حسابرسی را بر اساس ارزیابی انسانی تعریف می نماید :</vt:lpstr>
      <vt:lpstr>والاس (ص4)</vt:lpstr>
      <vt:lpstr>PowerPoint Presentation</vt:lpstr>
      <vt:lpstr>هدف حسابرسی :</vt:lpstr>
      <vt:lpstr>بر اساس 3 عامل خاص و مرتبط</vt:lpstr>
      <vt:lpstr>1 – (remoteness)جدایی ذهنی یا فیزیکی (یا هردو)استفاده کننده صورتهای مالی که باعث عدم توان و دسترسی آنها در ارزیابی محتوای کیفیت محتوای گزارشگری گردیده (لزوم پاسخگویی)</vt:lpstr>
      <vt:lpstr>هدف خاص تر حسابرسی شرکت :</vt:lpstr>
      <vt:lpstr>PowerPoint Presentation</vt:lpstr>
      <vt:lpstr>معیارهای کیفیت اطلاعات و حسابرسی :</vt:lpstr>
      <vt:lpstr>اهداف پنهانی حسابرسی :</vt:lpstr>
      <vt:lpstr>خلاصه ای از نقش های قابل تصور برای حسابرسی</vt:lpstr>
      <vt:lpstr>PowerPoint Presentation</vt:lpstr>
      <vt:lpstr>PowerPoint Presentation</vt:lpstr>
      <vt:lpstr>PowerPoint Presentation</vt:lpstr>
      <vt:lpstr>اهداف حسابرسی (دیدگاه خانم والاس) :</vt:lpstr>
      <vt:lpstr>عوامل توجیه کننده تقاضا برای حسابرسی :</vt:lpstr>
      <vt:lpstr>پایان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7576</dc:creator>
  <cp:lastModifiedBy>Windows User</cp:lastModifiedBy>
  <cp:revision>212</cp:revision>
  <dcterms:created xsi:type="dcterms:W3CDTF">2014-10-11T08:34:42Z</dcterms:created>
  <dcterms:modified xsi:type="dcterms:W3CDTF">2020-05-21T01:40:58Z</dcterms:modified>
</cp:coreProperties>
</file>