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7" r:id="rId1"/>
  </p:sldMasterIdLst>
  <p:sldIdLst>
    <p:sldId id="29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91" r:id="rId31"/>
    <p:sldId id="292" r:id="rId32"/>
    <p:sldId id="293" r:id="rId33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26022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80380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69179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63707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96597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0469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27791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650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48877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01293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3864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493AB-F467-458F-A82D-81F477B2285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7C961-AF3E-4707-BA69-F33EEE39965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67789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48167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pPr eaLnBrk="1" hangingPunct="1">
              <a:defRPr/>
            </a:pPr>
            <a:r>
              <a:rPr lang="fa-IR" sz="3600" b="1" dirty="0"/>
              <a:t>فصل </a:t>
            </a:r>
            <a:r>
              <a:rPr lang="fa-IR" sz="3600" b="1" dirty="0" smtClean="0"/>
              <a:t>5- خازنها </a:t>
            </a:r>
            <a:r>
              <a:rPr lang="fa-IR" sz="3600" b="1" dirty="0"/>
              <a:t>و دی الکتریکها</a:t>
            </a:r>
            <a:endParaRPr lang="en-US" sz="3600" b="1" dirty="0"/>
          </a:p>
        </p:txBody>
      </p:sp>
      <p:sp>
        <p:nvSpPr>
          <p:cNvPr id="138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dirty="0" smtClean="0"/>
              <a:t>تعریف و محاسبه ظرفیت خازن</a:t>
            </a:r>
          </a:p>
          <a:p>
            <a:pPr eaLnBrk="1" hangingPunct="1"/>
            <a:r>
              <a:rPr lang="fa-IR" altLang="fa-IR" dirty="0" smtClean="0"/>
              <a:t>هم بندی خازن های متوالی و موازی</a:t>
            </a:r>
          </a:p>
          <a:p>
            <a:pPr eaLnBrk="1" hangingPunct="1"/>
            <a:r>
              <a:rPr lang="fa-IR" altLang="fa-IR" dirty="0" smtClean="0"/>
              <a:t>انرژی پتانسیل ذخیره شده در خازن</a:t>
            </a:r>
          </a:p>
          <a:p>
            <a:pPr eaLnBrk="1" hangingPunct="1"/>
            <a:r>
              <a:rPr lang="fa-IR" altLang="fa-IR" dirty="0" smtClean="0"/>
              <a:t>چگالی انرژی التریکی در فضای بین صفحات خازن</a:t>
            </a:r>
          </a:p>
          <a:p>
            <a:pPr eaLnBrk="1" hangingPunct="1"/>
            <a:r>
              <a:rPr lang="fa-IR" altLang="fa-IR" dirty="0" smtClean="0"/>
              <a:t>خازن مسطح با دی الکتریک</a:t>
            </a:r>
          </a:p>
          <a:p>
            <a:pPr eaLnBrk="1" hangingPunct="1"/>
            <a:r>
              <a:rPr lang="fa-IR" altLang="fa-IR" dirty="0" smtClean="0"/>
              <a:t>دی الکتریکها و قانون گاوس</a:t>
            </a:r>
            <a:endParaRPr lang="en-US" altLang="fa-IR" dirty="0" smtClean="0"/>
          </a:p>
        </p:txBody>
      </p:sp>
    </p:spTree>
    <p:extLst>
      <p:ext uri="{BB962C8B-B14F-4D97-AF65-F5344CB8AC3E}">
        <p14:creationId xmlns:p14="http://schemas.microsoft.com/office/powerpoint/2010/main" val="3647919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ظرفیت</a:t>
            </a:r>
            <a:endParaRPr lang="en-US" altLang="fa-IR" smtClean="0"/>
          </a:p>
        </p:txBody>
      </p:sp>
      <p:sp>
        <p:nvSpPr>
          <p:cNvPr id="139267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 یک </a:t>
            </a:r>
            <a:r>
              <a:rPr lang="fa-IR" altLang="fa-IR" smtClean="0">
                <a:solidFill>
                  <a:srgbClr val="FF3399"/>
                </a:solidFill>
              </a:rPr>
              <a:t>خازن</a:t>
            </a:r>
            <a:r>
              <a:rPr lang="fa-IR" altLang="fa-IR" smtClean="0"/>
              <a:t>  تشکیل شده ا ز  دو صفحه  رسانای عایق بندی شده که حامل </a:t>
            </a:r>
            <a:r>
              <a:rPr lang="fa-IR" altLang="fa-IR" smtClean="0">
                <a:solidFill>
                  <a:srgbClr val="FF3399"/>
                </a:solidFill>
              </a:rPr>
              <a:t>بار های مسا وی  و مخا لف  </a:t>
            </a:r>
            <a:r>
              <a:rPr lang="en-US" altLang="fa-IR" sz="2000">
                <a:solidFill>
                  <a:srgbClr val="FF3399"/>
                </a:solidFill>
              </a:rPr>
              <a:t>q</a:t>
            </a:r>
            <a:r>
              <a:rPr lang="fa-IR" altLang="fa-IR" smtClean="0">
                <a:solidFill>
                  <a:srgbClr val="FF3399"/>
                </a:solidFill>
              </a:rPr>
              <a:t> و </a:t>
            </a:r>
            <a:r>
              <a:rPr lang="en-US" altLang="fa-IR" sz="2000">
                <a:solidFill>
                  <a:srgbClr val="FF3399"/>
                </a:solidFill>
              </a:rPr>
              <a:t>-q</a:t>
            </a:r>
            <a:r>
              <a:rPr lang="en-US" altLang="fa-IR" smtClean="0"/>
              <a:t> </a:t>
            </a:r>
            <a:r>
              <a:rPr lang="fa-IR" altLang="fa-IR" smtClean="0"/>
              <a:t> اند. </a:t>
            </a:r>
            <a:endParaRPr lang="en-US" altLang="fa-IR" smtClean="0"/>
          </a:p>
        </p:txBody>
      </p:sp>
      <p:pic>
        <p:nvPicPr>
          <p:cNvPr id="13926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6" y="3284538"/>
            <a:ext cx="4176713" cy="24558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473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ظرفیت</a:t>
            </a:r>
            <a:endParaRPr lang="en-US" altLang="fa-IR" smtClean="0"/>
          </a:p>
        </p:txBody>
      </p:sp>
      <p:sp>
        <p:nvSpPr>
          <p:cNvPr id="140291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اگر بار هر صفحه </a:t>
            </a:r>
            <a:r>
              <a:rPr lang="en-US" altLang="fa-IR" smtClean="0"/>
              <a:t>q</a:t>
            </a:r>
            <a:r>
              <a:rPr lang="fa-IR" altLang="fa-IR" smtClean="0"/>
              <a:t> و اختلاف پتانسیل  آنها </a:t>
            </a:r>
            <a:r>
              <a:rPr lang="en-US" altLang="fa-IR" smtClean="0"/>
              <a:t>v</a:t>
            </a:r>
            <a:r>
              <a:rPr lang="fa-IR" altLang="fa-IR" smtClean="0"/>
              <a:t> باشد: 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en-US" altLang="fa-IR" sz="2000"/>
              <a:t>C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rgbClr val="FF3399"/>
                </a:solidFill>
              </a:rPr>
              <a:t>ظرفیت خازن</a:t>
            </a:r>
            <a:r>
              <a:rPr lang="fa-IR" altLang="fa-IR" smtClean="0"/>
              <a:t> است که به </a:t>
            </a:r>
            <a:r>
              <a:rPr lang="fa-IR" altLang="fa-IR" smtClean="0">
                <a:solidFill>
                  <a:srgbClr val="FF3399"/>
                </a:solidFill>
              </a:rPr>
              <a:t>شکل هندسی</a:t>
            </a:r>
            <a:r>
              <a:rPr lang="fa-IR" altLang="fa-IR" smtClean="0"/>
              <a:t> آن بستگی دارد و واحد آن </a:t>
            </a:r>
            <a:r>
              <a:rPr lang="fa-IR" altLang="fa-IR" smtClean="0">
                <a:solidFill>
                  <a:srgbClr val="FF3399"/>
                </a:solidFill>
              </a:rPr>
              <a:t>فاراد</a:t>
            </a:r>
            <a:r>
              <a:rPr lang="fa-IR" altLang="fa-IR" smtClean="0"/>
              <a:t> است  که مساوی یک </a:t>
            </a:r>
            <a:r>
              <a:rPr lang="fa-IR" altLang="fa-IR" smtClean="0">
                <a:solidFill>
                  <a:srgbClr val="FF3399"/>
                </a:solidFill>
              </a:rPr>
              <a:t>کولن بر یک ولت</a:t>
            </a:r>
            <a:r>
              <a:rPr lang="fa-IR" altLang="fa-IR" smtClean="0"/>
              <a:t> است </a:t>
            </a:r>
            <a:endParaRPr lang="en-US" altLang="fa-IR" smtClean="0"/>
          </a:p>
        </p:txBody>
      </p:sp>
      <p:pic>
        <p:nvPicPr>
          <p:cNvPr id="1402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3068638"/>
            <a:ext cx="2952750" cy="99536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314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ظرفیت</a:t>
            </a:r>
            <a:endParaRPr lang="en-US" altLang="fa-IR" smtClean="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طریقه </a:t>
            </a:r>
            <a:r>
              <a:rPr lang="fa-IR" altLang="fa-IR" smtClean="0">
                <a:solidFill>
                  <a:srgbClr val="3333FF"/>
                </a:solidFill>
              </a:rPr>
              <a:t>باردار کردن</a:t>
            </a:r>
            <a:r>
              <a:rPr lang="fa-IR" altLang="fa-IR" smtClean="0"/>
              <a:t> خازن</a:t>
            </a:r>
            <a:endParaRPr lang="en-US" altLang="fa-IR" smtClean="0"/>
          </a:p>
        </p:txBody>
      </p:sp>
      <p:pic>
        <p:nvPicPr>
          <p:cNvPr id="141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2349500"/>
            <a:ext cx="3240088" cy="387350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819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42339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شکلی از یک </a:t>
            </a:r>
            <a:r>
              <a:rPr lang="fa-IR" altLang="fa-IR" smtClean="0">
                <a:solidFill>
                  <a:srgbClr val="3333FF"/>
                </a:solidFill>
              </a:rPr>
              <a:t>خازن مسطح و خطوط میدان</a:t>
            </a:r>
            <a:r>
              <a:rPr lang="fa-IR" altLang="fa-IR" smtClean="0"/>
              <a:t> آن</a:t>
            </a:r>
            <a:endParaRPr lang="en-US" altLang="fa-IR" smtClean="0"/>
          </a:p>
        </p:txBody>
      </p:sp>
      <p:pic>
        <p:nvPicPr>
          <p:cNvPr id="142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2708276"/>
            <a:ext cx="4392612" cy="3808413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574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43363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r>
              <a:rPr lang="fa-IR" altLang="fa-IR" smtClean="0">
                <a:solidFill>
                  <a:srgbClr val="FF3399"/>
                </a:solidFill>
              </a:rPr>
              <a:t>خازن مسطح</a:t>
            </a:r>
            <a:r>
              <a:rPr lang="fa-IR" altLang="fa-IR" smtClean="0"/>
              <a:t> با فرض اینکه بین صفحات  </a:t>
            </a:r>
            <a:r>
              <a:rPr lang="fa-IR" altLang="fa-IR" smtClean="0">
                <a:solidFill>
                  <a:srgbClr val="FF3399"/>
                </a:solidFill>
              </a:rPr>
              <a:t>خلاء یا هوا</a:t>
            </a:r>
            <a:r>
              <a:rPr lang="fa-IR" altLang="fa-IR" smtClean="0"/>
              <a:t> باشد:</a:t>
            </a:r>
            <a:endParaRPr lang="en-US" altLang="fa-IR" smtClean="0"/>
          </a:p>
        </p:txBody>
      </p:sp>
      <p:pic>
        <p:nvPicPr>
          <p:cNvPr id="14336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3716338"/>
            <a:ext cx="4392612" cy="16049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6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6" y="2924176"/>
            <a:ext cx="2957513" cy="3052763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40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44387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1773238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فاصله صفحات موازی یک خازن ، که هوا میان آنها است ، </a:t>
            </a:r>
            <a:r>
              <a:rPr lang="en-US" altLang="fa-IR" sz="1800">
                <a:solidFill>
                  <a:schemeClr val="accent1"/>
                </a:solidFill>
              </a:rPr>
              <a:t>mm</a:t>
            </a:r>
            <a:r>
              <a:rPr lang="fa-IR" altLang="fa-IR" sz="1800">
                <a:solidFill>
                  <a:schemeClr val="accent1"/>
                </a:solidFill>
              </a:rPr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1 است  اگر ظر فیت خازن </a:t>
            </a:r>
            <a:r>
              <a:rPr lang="en-US" altLang="fa-IR" smtClean="0">
                <a:solidFill>
                  <a:schemeClr val="accent1"/>
                </a:solidFill>
              </a:rPr>
              <a:t> </a:t>
            </a:r>
            <a:r>
              <a:rPr lang="en-US" altLang="fa-IR" sz="2000">
                <a:solidFill>
                  <a:schemeClr val="accent1"/>
                </a:solidFill>
              </a:rPr>
              <a:t>F</a:t>
            </a:r>
            <a:r>
              <a:rPr lang="fa-IR" altLang="fa-IR" sz="2000">
                <a:solidFill>
                  <a:schemeClr val="accent1"/>
                </a:solidFill>
              </a:rPr>
              <a:t>1 </a:t>
            </a:r>
            <a:r>
              <a:rPr lang="fa-IR" altLang="fa-IR" smtClean="0">
                <a:solidFill>
                  <a:schemeClr val="accent1"/>
                </a:solidFill>
              </a:rPr>
              <a:t> باشد ، مساحت هر یک از صفحات چقدر است؟</a:t>
            </a:r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r>
              <a:rPr lang="fa-IR" altLang="fa-IR" smtClean="0">
                <a:solidFill>
                  <a:schemeClr val="accent1"/>
                </a:solidFill>
              </a:rPr>
              <a:t> 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pic>
        <p:nvPicPr>
          <p:cNvPr id="144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3860800"/>
            <a:ext cx="5184775" cy="1830388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46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45411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یک </a:t>
            </a:r>
            <a:r>
              <a:rPr lang="fa-IR" altLang="fa-IR" smtClean="0">
                <a:solidFill>
                  <a:srgbClr val="FF66FF"/>
                </a:solidFill>
              </a:rPr>
              <a:t>خازن استوانه ای</a:t>
            </a:r>
            <a:r>
              <a:rPr lang="fa-IR" altLang="fa-IR" smtClean="0">
                <a:solidFill>
                  <a:schemeClr val="accent1"/>
                </a:solidFill>
              </a:rPr>
              <a:t> شامل دواستوانه هم محور به شعاع های </a:t>
            </a:r>
            <a:r>
              <a:rPr lang="en-US" altLang="fa-IR" sz="1800">
                <a:solidFill>
                  <a:schemeClr val="accent1"/>
                </a:solidFill>
              </a:rPr>
              <a:t>a,b</a:t>
            </a:r>
            <a:r>
              <a:rPr lang="fa-IR" altLang="fa-IR" smtClean="0">
                <a:solidFill>
                  <a:schemeClr val="accent1"/>
                </a:solidFill>
              </a:rPr>
              <a:t> به طول </a:t>
            </a:r>
            <a:r>
              <a:rPr lang="en-US" altLang="fa-IR" sz="1800">
                <a:solidFill>
                  <a:schemeClr val="accent1"/>
                </a:solidFill>
              </a:rPr>
              <a:t>L</a:t>
            </a:r>
            <a:r>
              <a:rPr lang="fa-IR" altLang="fa-IR" smtClean="0">
                <a:solidFill>
                  <a:schemeClr val="accent1"/>
                </a:solidFill>
              </a:rPr>
              <a:t> است . با فرض اینکه خازن طویل باشد،  ظرفیت آن را بدست آورید</a:t>
            </a:r>
            <a:r>
              <a:rPr lang="fa-IR" altLang="fa-IR" smtClean="0"/>
              <a:t> </a:t>
            </a:r>
            <a:endParaRPr lang="en-US" altLang="fa-IR" smtClean="0"/>
          </a:p>
        </p:txBody>
      </p:sp>
      <p:pic>
        <p:nvPicPr>
          <p:cNvPr id="145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3184802"/>
            <a:ext cx="3804473" cy="3133448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738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</a:t>
            </a:r>
            <a:endParaRPr lang="en-US" altLang="fa-IR" smtClean="0"/>
          </a:p>
        </p:txBody>
      </p:sp>
      <p:sp>
        <p:nvSpPr>
          <p:cNvPr id="146435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4643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2060575"/>
            <a:ext cx="5113337" cy="4548188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408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0637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یک </a:t>
            </a:r>
            <a:r>
              <a:rPr lang="fa-IR" altLang="fa-IR" smtClean="0">
                <a:solidFill>
                  <a:srgbClr val="FF66FF"/>
                </a:solidFill>
              </a:rPr>
              <a:t>خازن کروی</a:t>
            </a:r>
            <a:r>
              <a:rPr lang="fa-IR" altLang="fa-IR" smtClean="0">
                <a:solidFill>
                  <a:schemeClr val="accent1"/>
                </a:solidFill>
              </a:rPr>
              <a:t> شامل دو پوسته رسانای کروی هم مرکز به شعا ع های </a:t>
            </a:r>
            <a:r>
              <a:rPr lang="en-US" altLang="fa-IR" sz="1800">
                <a:solidFill>
                  <a:schemeClr val="accent1"/>
                </a:solidFill>
              </a:rPr>
              <a:t>b , a</a:t>
            </a:r>
            <a:r>
              <a:rPr lang="fa-IR" altLang="fa-IR" smtClean="0">
                <a:solidFill>
                  <a:schemeClr val="accent1"/>
                </a:solidFill>
              </a:rPr>
              <a:t> است الف) ظرفیت آن را محاسبه کنید.</a:t>
            </a:r>
            <a:endParaRPr lang="en-US" altLang="fa-IR" smtClean="0"/>
          </a:p>
        </p:txBody>
      </p:sp>
      <p:pic>
        <p:nvPicPr>
          <p:cNvPr id="147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39" y="2989264"/>
            <a:ext cx="4752975" cy="3032125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562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chemeClr val="accent1"/>
                </a:solidFill>
              </a:rPr>
              <a:t>ب) اگر </a:t>
            </a:r>
            <a:r>
              <a:rPr lang="en-US" altLang="fa-IR" sz="2000">
                <a:solidFill>
                  <a:schemeClr val="accent1"/>
                </a:solidFill>
              </a:rPr>
              <a:t>b→∞</a:t>
            </a:r>
            <a:r>
              <a:rPr lang="fa-IR" altLang="fa-IR" smtClean="0">
                <a:solidFill>
                  <a:schemeClr val="accent1"/>
                </a:solidFill>
              </a:rPr>
              <a:t>  یک کره منزوی به شعاع </a:t>
            </a:r>
            <a:r>
              <a:rPr lang="en-US" altLang="fa-IR" sz="2000">
                <a:solidFill>
                  <a:schemeClr val="accent1"/>
                </a:solidFill>
              </a:rPr>
              <a:t>R=a</a:t>
            </a:r>
            <a:r>
              <a:rPr lang="fa-IR" altLang="fa-IR" smtClean="0">
                <a:solidFill>
                  <a:schemeClr val="accent1"/>
                </a:solidFill>
              </a:rPr>
              <a:t> خواهیم داشت  د راین صورت ظرفیت چقدر است ؟</a:t>
            </a:r>
            <a:r>
              <a:rPr lang="fa-IR" altLang="fa-IR" smtClean="0"/>
              <a:t> </a:t>
            </a:r>
            <a:endParaRPr lang="en-US" altLang="fa-IR" smtClean="0"/>
          </a:p>
          <a:p>
            <a:pPr eaLnBrk="1" hangingPunct="1"/>
            <a:endParaRPr lang="en-US" altLang="fa-IR" smtClean="0"/>
          </a:p>
        </p:txBody>
      </p:sp>
      <p:pic>
        <p:nvPicPr>
          <p:cNvPr id="148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2924176"/>
            <a:ext cx="4248150" cy="3332163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070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49507" name="Rectangle 7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شکل زیر سه خازن را نشان می دهد که در </a:t>
            </a:r>
            <a:r>
              <a:rPr lang="fa-IR" altLang="fa-IR" smtClean="0">
                <a:solidFill>
                  <a:srgbClr val="FF66FF"/>
                </a:solidFill>
              </a:rPr>
              <a:t>حالت موازی</a:t>
            </a:r>
            <a:r>
              <a:rPr lang="fa-IR" altLang="fa-IR" smtClean="0">
                <a:solidFill>
                  <a:schemeClr val="accent1"/>
                </a:solidFill>
              </a:rPr>
              <a:t> بسته شده اند ظرفیت معادل این مجموعه چقدر است ؟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pic>
        <p:nvPicPr>
          <p:cNvPr id="14950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6" y="3159126"/>
            <a:ext cx="5616575" cy="2125663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380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محاسبه ظرفیت </a:t>
            </a:r>
            <a:endParaRPr lang="en-US" altLang="fa-IR" smtClean="0"/>
          </a:p>
        </p:txBody>
      </p:sp>
      <p:sp>
        <p:nvSpPr>
          <p:cNvPr id="150531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505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2714625"/>
            <a:ext cx="6408737" cy="3136900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743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محاسبه ظرفیت</a:t>
            </a:r>
            <a:endParaRPr lang="en-US" altLang="fa-IR" smtClean="0"/>
          </a:p>
        </p:txBody>
      </p:sp>
      <p:sp>
        <p:nvSpPr>
          <p:cNvPr id="151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>
                <a:solidFill>
                  <a:schemeClr val="accent1"/>
                </a:solidFill>
              </a:rPr>
              <a:t>. شکل زیر  سه خازن را نشان میدهد که بطور</a:t>
            </a:r>
            <a:r>
              <a:rPr lang="fa-IR" altLang="fa-IR" smtClean="0">
                <a:solidFill>
                  <a:srgbClr val="FF3399"/>
                </a:solidFill>
              </a:rPr>
              <a:t> متوالی</a:t>
            </a:r>
            <a:r>
              <a:rPr lang="fa-IR" altLang="fa-IR" smtClean="0">
                <a:solidFill>
                  <a:schemeClr val="accent1"/>
                </a:solidFill>
              </a:rPr>
              <a:t> بسته شدهاند ظرفیت تک خازن هم ارز با این مجموعه چقدر است؟ 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pic>
        <p:nvPicPr>
          <p:cNvPr id="151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2924175"/>
            <a:ext cx="4321175" cy="3348038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4419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محاسبه ظرفیت</a:t>
            </a:r>
            <a:endParaRPr lang="en-US" altLang="fa-IR" smtClean="0"/>
          </a:p>
        </p:txBody>
      </p:sp>
      <p:sp>
        <p:nvSpPr>
          <p:cNvPr id="152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52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2352675"/>
            <a:ext cx="5616575" cy="3468688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637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انباشت انرژی در میدان الکتریکی </a:t>
            </a:r>
            <a:endParaRPr lang="en-US" altLang="fa-IR" smtClean="0"/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تمام پیکر بندی های بار الکتریکی دارای </a:t>
            </a:r>
            <a:r>
              <a:rPr lang="fa-IR" altLang="fa-IR" smtClean="0">
                <a:solidFill>
                  <a:srgbClr val="A50021"/>
                </a:solidFill>
              </a:rPr>
              <a:t>انرژی پتانسیل الکتریکی </a:t>
            </a:r>
            <a:r>
              <a:rPr lang="en-US" altLang="fa-IR" sz="2000">
                <a:solidFill>
                  <a:srgbClr val="A50021"/>
                </a:solidFill>
              </a:rPr>
              <a:t>U</a:t>
            </a:r>
            <a:r>
              <a:rPr lang="fa-IR" altLang="fa-IR" smtClean="0">
                <a:solidFill>
                  <a:srgbClr val="A50021"/>
                </a:solidFill>
              </a:rPr>
              <a:t> </a:t>
            </a:r>
            <a:r>
              <a:rPr lang="fa-IR" altLang="fa-IR" smtClean="0"/>
              <a:t>هستند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انرژی پتانسیل الکتریکی </a:t>
            </a:r>
            <a:r>
              <a:rPr lang="en-US" altLang="fa-IR" sz="2000">
                <a:solidFill>
                  <a:srgbClr val="A50021"/>
                </a:solidFill>
              </a:rPr>
              <a:t>U</a:t>
            </a:r>
            <a:r>
              <a:rPr lang="fa-IR" altLang="fa-IR" smtClean="0">
                <a:solidFill>
                  <a:srgbClr val="A50021"/>
                </a:solidFill>
              </a:rPr>
              <a:t> یک خازن برابر با </a:t>
            </a:r>
            <a:r>
              <a:rPr lang="fa-IR" altLang="fa-IR" smtClean="0">
                <a:solidFill>
                  <a:srgbClr val="FF66FF"/>
                </a:solidFill>
              </a:rPr>
              <a:t>کار </a:t>
            </a:r>
            <a:r>
              <a:rPr lang="en-US" altLang="fa-IR" sz="2000">
                <a:solidFill>
                  <a:srgbClr val="FF66FF"/>
                </a:solidFill>
              </a:rPr>
              <a:t>w</a:t>
            </a:r>
            <a:r>
              <a:rPr lang="fa-IR" altLang="fa-IR" smtClean="0">
                <a:solidFill>
                  <a:srgbClr val="FF66FF"/>
                </a:solidFill>
              </a:rPr>
              <a:t>  که باید برای بار دار کردن آن انجام داد.</a:t>
            </a:r>
          </a:p>
          <a:p>
            <a:pPr eaLnBrk="1" hangingPunct="1"/>
            <a:endParaRPr lang="en-US" altLang="fa-IR" smtClean="0"/>
          </a:p>
        </p:txBody>
      </p:sp>
    </p:spTree>
    <p:extLst>
      <p:ext uri="{BB962C8B-B14F-4D97-AF65-F5344CB8AC3E}">
        <p14:creationId xmlns:p14="http://schemas.microsoft.com/office/powerpoint/2010/main" val="37756329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انباشت انرژی در میدان الکتریکی</a:t>
            </a:r>
            <a:endParaRPr lang="en-US" altLang="fa-IR" smtClean="0"/>
          </a:p>
        </p:txBody>
      </p:sp>
      <p:sp>
        <p:nvSpPr>
          <p:cNvPr id="154627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>
                <a:solidFill>
                  <a:srgbClr val="A50021"/>
                </a:solidFill>
              </a:rPr>
              <a:t>محاسبه انرژی پتانسیل ذخیره شده  در خازن با بار </a:t>
            </a:r>
            <a:r>
              <a:rPr lang="en-US" altLang="fa-IR" sz="2000" dirty="0">
                <a:solidFill>
                  <a:srgbClr val="A50021"/>
                </a:solidFill>
              </a:rPr>
              <a:t>q</a:t>
            </a:r>
            <a:r>
              <a:rPr lang="fa-IR" altLang="fa-IR" dirty="0" smtClean="0">
                <a:solidFill>
                  <a:srgbClr val="A50021"/>
                </a:solidFill>
              </a:rPr>
              <a:t> :</a:t>
            </a:r>
            <a:r>
              <a:rPr lang="fa-IR" altLang="fa-IR" dirty="0" smtClean="0"/>
              <a:t>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dirty="0" smtClean="0"/>
              <a:t>    </a:t>
            </a:r>
            <a:r>
              <a:rPr lang="fa-IR" altLang="fa-IR" dirty="0" smtClean="0">
                <a:solidFill>
                  <a:schemeClr val="folHlink"/>
                </a:solidFill>
              </a:rPr>
              <a:t>اگر فرض شود در زمان</a:t>
            </a:r>
            <a:r>
              <a:rPr lang="en-US" altLang="fa-IR" sz="2000" dirty="0">
                <a:solidFill>
                  <a:schemeClr val="folHlink"/>
                </a:solidFill>
              </a:rPr>
              <a:t>t</a:t>
            </a:r>
            <a:r>
              <a:rPr lang="en-US" altLang="fa-IR" dirty="0" smtClean="0">
                <a:solidFill>
                  <a:schemeClr val="folHlink"/>
                </a:solidFill>
              </a:rPr>
              <a:t> </a:t>
            </a:r>
            <a:r>
              <a:rPr lang="fa-IR" altLang="fa-IR" dirty="0" smtClean="0">
                <a:solidFill>
                  <a:schemeClr val="folHlink"/>
                </a:solidFill>
              </a:rPr>
              <a:t>  بار از یک صفحه به صفحه دیگر منتقل گردد اختلاف پتانسیل </a:t>
            </a:r>
            <a:r>
              <a:rPr lang="en-US" altLang="fa-IR" sz="2000" dirty="0">
                <a:solidFill>
                  <a:schemeClr val="folHlink"/>
                </a:solidFill>
              </a:rPr>
              <a:t>v(t)</a:t>
            </a:r>
            <a:r>
              <a:rPr lang="fa-IR" altLang="fa-IR" dirty="0" smtClean="0">
                <a:solidFill>
                  <a:schemeClr val="folHlink"/>
                </a:solidFill>
              </a:rPr>
              <a:t>  در این لحظه  خواهد بود . اگر اضافه  بار ی   منقل شود کار انجام شده :</a:t>
            </a:r>
            <a:r>
              <a:rPr lang="fa-IR" altLang="fa-IR" sz="2000" dirty="0">
                <a:solidFill>
                  <a:schemeClr val="folHlink"/>
                </a:solidFill>
              </a:rPr>
              <a:t>  </a:t>
            </a:r>
            <a:endParaRPr lang="en-US" altLang="fa-IR" sz="2000" dirty="0">
              <a:solidFill>
                <a:schemeClr val="folHlink"/>
              </a:solidFill>
            </a:endParaRPr>
          </a:p>
          <a:p>
            <a:pPr eaLnBrk="1" hangingPunct="1"/>
            <a:endParaRPr lang="en-US" altLang="fa-IR" dirty="0" smtClean="0"/>
          </a:p>
        </p:txBody>
      </p:sp>
      <p:pic>
        <p:nvPicPr>
          <p:cNvPr id="154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3672538"/>
            <a:ext cx="3662181" cy="2761599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68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انباشت انرژی در میدان الکتریکی</a:t>
            </a:r>
            <a:endParaRPr lang="en-US" altLang="fa-IR" smtClean="0"/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fa-IR" altLang="fa-IR" smtClean="0">
                <a:solidFill>
                  <a:srgbClr val="A50021"/>
                </a:solidFill>
              </a:rPr>
              <a:t>محاسبه چگالی انرژ ی  الکتریکی  د رفضای بین صفحات خازن مسطح  ایده آل : </a:t>
            </a:r>
          </a:p>
          <a:p>
            <a:pPr eaLnBrk="1" hangingPunct="1">
              <a:lnSpc>
                <a:spcPct val="90000"/>
              </a:lnSpc>
            </a:pPr>
            <a:endParaRPr lang="fa-IR" altLang="fa-IR" smtClean="0">
              <a:solidFill>
                <a:srgbClr val="A5002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fa-IR" altLang="fa-IR" smtClean="0">
              <a:solidFill>
                <a:srgbClr val="A5002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fa-IR" altLang="fa-IR" smtClean="0">
              <a:solidFill>
                <a:srgbClr val="A5002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fa-IR" altLang="fa-IR" smtClean="0">
              <a:solidFill>
                <a:srgbClr val="A5002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fa-IR" altLang="fa-IR" smtClean="0">
              <a:solidFill>
                <a:srgbClr val="A5002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fa-IR" altLang="fa-IR" smtClean="0">
              <a:solidFill>
                <a:srgbClr val="A50021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r>
              <a:rPr lang="fa-IR" altLang="fa-IR" smtClean="0">
                <a:solidFill>
                  <a:srgbClr val="FF3399"/>
                </a:solidFill>
              </a:rPr>
              <a:t>فرمول فوق برای هر نقطه در فضا که در آن میدان </a:t>
            </a:r>
            <a:r>
              <a:rPr lang="en-US" altLang="fa-IR" sz="2000">
                <a:solidFill>
                  <a:srgbClr val="FF3399"/>
                </a:solidFill>
              </a:rPr>
              <a:t>E</a:t>
            </a:r>
            <a:r>
              <a:rPr lang="fa-IR" altLang="fa-IR" smtClean="0">
                <a:solidFill>
                  <a:srgbClr val="FF3399"/>
                </a:solidFill>
              </a:rPr>
              <a:t> باشد صادق است </a:t>
            </a:r>
            <a:endParaRPr lang="en-US" altLang="fa-IR" smtClean="0">
              <a:solidFill>
                <a:srgbClr val="FF3399"/>
              </a:solidFill>
            </a:endParaRPr>
          </a:p>
        </p:txBody>
      </p:sp>
      <p:pic>
        <p:nvPicPr>
          <p:cNvPr id="155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8" y="2636838"/>
            <a:ext cx="3384550" cy="2722562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6506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انباشت انرژی در میدان الکتریکی</a:t>
            </a:r>
            <a:endParaRPr lang="en-US" altLang="fa-IR" smtClean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خازن </a:t>
            </a:r>
            <a:r>
              <a:rPr lang="en-US" altLang="fa-IR" sz="2000">
                <a:solidFill>
                  <a:schemeClr val="accent1"/>
                </a:solidFill>
              </a:rPr>
              <a:t>c</a:t>
            </a:r>
            <a:r>
              <a:rPr lang="en-US" altLang="fa-IR" sz="2000" baseline="-25000">
                <a:solidFill>
                  <a:schemeClr val="accent1"/>
                </a:solidFill>
              </a:rPr>
              <a:t>1</a:t>
            </a:r>
            <a:r>
              <a:rPr lang="en-US" altLang="fa-IR" sz="2000">
                <a:solidFill>
                  <a:schemeClr val="accent1"/>
                </a:solidFill>
              </a:rPr>
              <a:t>=</a:t>
            </a:r>
            <a:r>
              <a:rPr lang="en-US" altLang="fa-IR" sz="1800">
                <a:solidFill>
                  <a:schemeClr val="accent1"/>
                </a:solidFill>
              </a:rPr>
              <a:t>3.55</a:t>
            </a:r>
            <a:r>
              <a:rPr lang="en-US" altLang="fa-IR" sz="2000">
                <a:solidFill>
                  <a:schemeClr val="accent1"/>
                </a:solidFill>
              </a:rPr>
              <a:t> </a:t>
            </a:r>
            <a:r>
              <a:rPr lang="el-GR" altLang="fa-IR" sz="2000">
                <a:solidFill>
                  <a:schemeClr val="accent1"/>
                </a:solidFill>
                <a:latin typeface="Trebuchet MS" panose="020B0603020202020204" pitchFamily="34" charset="0"/>
              </a:rPr>
              <a:t>μ</a:t>
            </a:r>
            <a:r>
              <a:rPr lang="en-US" altLang="fa-IR" sz="2000">
                <a:solidFill>
                  <a:schemeClr val="accent1"/>
                </a:solidFill>
                <a:latin typeface="Trebuchet MS" panose="020B0603020202020204" pitchFamily="34" charset="0"/>
              </a:rPr>
              <a:t>F</a:t>
            </a:r>
            <a:r>
              <a:rPr lang="fa-IR" altLang="fa-IR" smtClean="0">
                <a:solidFill>
                  <a:schemeClr val="accent1"/>
                </a:solidFill>
              </a:rPr>
              <a:t> را تا اختلاف پتانسیل </a:t>
            </a:r>
            <a:r>
              <a:rPr lang="en-US" altLang="fa-IR" sz="1800">
                <a:solidFill>
                  <a:schemeClr val="accent1"/>
                </a:solidFill>
              </a:rPr>
              <a:t>V</a:t>
            </a:r>
            <a:r>
              <a:rPr lang="en-US" altLang="fa-IR" sz="1800" baseline="-25000">
                <a:solidFill>
                  <a:schemeClr val="accent1"/>
                </a:solidFill>
              </a:rPr>
              <a:t>0</a:t>
            </a:r>
            <a:r>
              <a:rPr lang="en-US" altLang="fa-IR" sz="1800">
                <a:solidFill>
                  <a:schemeClr val="accent1"/>
                </a:solidFill>
              </a:rPr>
              <a:t>=6.3 V</a:t>
            </a:r>
            <a:r>
              <a:rPr lang="fa-IR" altLang="fa-IR" smtClean="0">
                <a:solidFill>
                  <a:schemeClr val="accent1"/>
                </a:solidFill>
              </a:rPr>
              <a:t>پر می کنیم سپس  باتری را بر می داریم  و خازن را مطابق  شکل به خازن پر نشده </a:t>
            </a:r>
            <a:r>
              <a:rPr lang="en-US" altLang="fa-IR" sz="2000">
                <a:solidFill>
                  <a:schemeClr val="accent1"/>
                </a:solidFill>
              </a:rPr>
              <a:t>c</a:t>
            </a:r>
            <a:r>
              <a:rPr lang="en-US" altLang="fa-IR" sz="2000" baseline="-25000">
                <a:solidFill>
                  <a:schemeClr val="accent1"/>
                </a:solidFill>
              </a:rPr>
              <a:t>2</a:t>
            </a:r>
            <a:r>
              <a:rPr lang="en-US" altLang="fa-IR" sz="1600">
                <a:solidFill>
                  <a:schemeClr val="accent1"/>
                </a:solidFill>
              </a:rPr>
              <a:t>=8.95</a:t>
            </a:r>
            <a:r>
              <a:rPr lang="en-US" altLang="fa-IR" sz="2000">
                <a:solidFill>
                  <a:schemeClr val="accent1"/>
                </a:solidFill>
              </a:rPr>
              <a:t> </a:t>
            </a:r>
            <a:r>
              <a:rPr lang="el-GR" altLang="fa-IR" sz="2000">
                <a:solidFill>
                  <a:schemeClr val="accent1"/>
                </a:solidFill>
                <a:latin typeface="Trebuchet MS" panose="020B0603020202020204" pitchFamily="34" charset="0"/>
              </a:rPr>
              <a:t>μ</a:t>
            </a:r>
            <a:r>
              <a:rPr lang="en-US" altLang="fa-IR" sz="2000">
                <a:solidFill>
                  <a:schemeClr val="accent1"/>
                </a:solidFill>
                <a:latin typeface="Trebuchet MS" panose="020B0603020202020204" pitchFamily="34" charset="0"/>
              </a:rPr>
              <a:t>F</a:t>
            </a:r>
            <a:r>
              <a:rPr lang="fa-IR" altLang="fa-IR" smtClean="0">
                <a:solidFill>
                  <a:schemeClr val="accent1"/>
                </a:solidFill>
              </a:rPr>
              <a:t> وصل می کنیم الف) اختلاف پتانسیل نهایی دو سر این ترکیب چقدر است ؟ ب) انرژی انباشته شده قبل  و بعد از بستن کلید چقدر است</a:t>
            </a:r>
            <a:r>
              <a:rPr lang="fa-IR" altLang="fa-IR" smtClean="0"/>
              <a:t> </a:t>
            </a:r>
            <a:endParaRPr lang="en-US" altLang="fa-IR" smtClean="0"/>
          </a:p>
        </p:txBody>
      </p:sp>
      <p:pic>
        <p:nvPicPr>
          <p:cNvPr id="1566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4" y="3681413"/>
            <a:ext cx="3817937" cy="2146300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016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انباشت انرژی در میدان الکتریکی</a:t>
            </a:r>
            <a:endParaRPr lang="en-US" altLang="fa-IR" smtClean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chemeClr val="accent1"/>
                </a:solidFill>
              </a:rPr>
              <a:t>الف) اختلاف پتانسیل نهایی دو سر این ترکیب چقدر است ؟ ب) انرژی انباشته شده قبل  و بعد از بستن کلید چقدر است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>
                <a:solidFill>
                  <a:srgbClr val="A50021"/>
                </a:solidFill>
              </a:rPr>
              <a:t>حل:</a:t>
            </a:r>
            <a:r>
              <a:rPr lang="fa-IR" altLang="fa-IR" smtClean="0"/>
              <a:t> </a:t>
            </a:r>
            <a:endParaRPr lang="en-US" altLang="fa-IR" smtClean="0"/>
          </a:p>
          <a:p>
            <a:pPr eaLnBrk="1" hangingPunct="1"/>
            <a:endParaRPr lang="en-US" altLang="fa-IR" smtClean="0"/>
          </a:p>
        </p:txBody>
      </p:sp>
      <p:pic>
        <p:nvPicPr>
          <p:cNvPr id="15770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1" y="3322638"/>
            <a:ext cx="4968875" cy="237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04819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انباشت انرژی در میدان الکتریکی</a:t>
            </a:r>
            <a:endParaRPr lang="en-US" altLang="fa-IR" smtClean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chemeClr val="accent1"/>
                </a:solidFill>
              </a:rPr>
              <a:t>ب) انرژی انباشته شده قبل  و بعد از بستن کلید چقدر است؟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>
                <a:solidFill>
                  <a:srgbClr val="A50021"/>
                </a:solidFill>
              </a:rPr>
              <a:t>حل:</a:t>
            </a:r>
            <a:r>
              <a:rPr lang="fa-IR" altLang="fa-IR" smtClean="0"/>
              <a:t> </a:t>
            </a:r>
            <a:endParaRPr lang="en-US" altLang="fa-IR" smtClean="0"/>
          </a:p>
          <a:p>
            <a:pPr eaLnBrk="1" hangingPunct="1"/>
            <a:endParaRPr lang="en-US" altLang="fa-IR" smtClean="0"/>
          </a:p>
        </p:txBody>
      </p:sp>
      <p:pic>
        <p:nvPicPr>
          <p:cNvPr id="1587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4" y="2854326"/>
            <a:ext cx="5400675" cy="2593975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8212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انباشت انرژی در میدان الکتریکی</a:t>
            </a:r>
            <a:endParaRPr lang="en-US" altLang="fa-IR" smtClean="0"/>
          </a:p>
        </p:txBody>
      </p:sp>
      <p:sp>
        <p:nvSpPr>
          <p:cNvPr id="159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 </a:t>
            </a:r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یک کره رسا نا منزوی به شعاع </a:t>
            </a:r>
            <a:r>
              <a:rPr lang="en-US" altLang="fa-IR" sz="2000">
                <a:solidFill>
                  <a:schemeClr val="accent1"/>
                </a:solidFill>
              </a:rPr>
              <a:t>R</a:t>
            </a:r>
            <a:r>
              <a:rPr lang="fa-IR" altLang="fa-IR" smtClean="0">
                <a:solidFill>
                  <a:schemeClr val="accent1"/>
                </a:solidFill>
              </a:rPr>
              <a:t> در خلاء حامل بار </a:t>
            </a:r>
            <a:r>
              <a:rPr lang="en-US" altLang="fa-IR" sz="2000">
                <a:solidFill>
                  <a:schemeClr val="accent1"/>
                </a:solidFill>
              </a:rPr>
              <a:t>q</a:t>
            </a:r>
            <a:r>
              <a:rPr lang="fa-IR" altLang="fa-IR" smtClean="0">
                <a:solidFill>
                  <a:schemeClr val="accent1"/>
                </a:solidFill>
              </a:rPr>
              <a:t> است الف) انرژی الکتروستاتیکی  کل انباشته در فضای اطراف را محاسبه کنید 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>
                <a:solidFill>
                  <a:schemeClr val="accent1"/>
                </a:solidFill>
              </a:rPr>
              <a:t>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>
                <a:solidFill>
                  <a:srgbClr val="A50021"/>
                </a:solidFill>
              </a:rPr>
              <a:t>حل: الف)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59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9" y="3789363"/>
            <a:ext cx="2376487" cy="1160462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3875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خازن مسطح با دی الکتریک </a:t>
            </a:r>
            <a:endParaRPr lang="en-US" altLang="fa-IR" smtClean="0"/>
          </a:p>
        </p:txBody>
      </p:sp>
      <p:sp>
        <p:nvSpPr>
          <p:cNvPr id="161795" name="Rectangle 3"/>
          <p:cNvSpPr>
            <a:spLocks noGrp="1" noChangeArrowheads="1"/>
          </p:cNvSpPr>
          <p:nvPr>
            <p:ph idx="1"/>
          </p:nvPr>
        </p:nvSpPr>
        <p:spPr>
          <a:xfrm>
            <a:off x="20637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 نخستین بار میکل</a:t>
            </a:r>
            <a:r>
              <a:rPr lang="fa-IR" altLang="fa-IR" smtClean="0">
                <a:solidFill>
                  <a:srgbClr val="FF66FF"/>
                </a:solidFill>
              </a:rPr>
              <a:t> فاراده </a:t>
            </a:r>
            <a:r>
              <a:rPr lang="fa-IR" altLang="fa-IR" smtClean="0"/>
              <a:t>تغییرات </a:t>
            </a:r>
            <a:r>
              <a:rPr lang="fa-IR" altLang="fa-IR" smtClean="0">
                <a:solidFill>
                  <a:srgbClr val="FF66FF"/>
                </a:solidFill>
              </a:rPr>
              <a:t>ظرفیت خازن با دی الکتریک</a:t>
            </a:r>
            <a:r>
              <a:rPr lang="fa-IR" altLang="fa-IR" smtClean="0"/>
              <a:t> را تحقیق کرد </a:t>
            </a:r>
          </a:p>
          <a:p>
            <a:pPr eaLnBrk="1" hangingPunct="1"/>
            <a:r>
              <a:rPr lang="fa-IR" altLang="fa-IR" smtClean="0"/>
              <a:t> فاراده نشان داد که اگر دو خازن یکی با دی الکتریکی و دیگری بدون دی الکتریک تا </a:t>
            </a:r>
            <a:r>
              <a:rPr lang="fa-IR" altLang="fa-IR" smtClean="0">
                <a:solidFill>
                  <a:srgbClr val="FF66FF"/>
                </a:solidFill>
              </a:rPr>
              <a:t>اختلاف پتانسیل یکسان</a:t>
            </a:r>
            <a:r>
              <a:rPr lang="fa-IR" altLang="fa-IR" smtClean="0"/>
              <a:t> پر شوند . بار خازن با </a:t>
            </a:r>
            <a:r>
              <a:rPr lang="fa-IR" altLang="fa-IR" smtClean="0">
                <a:solidFill>
                  <a:srgbClr val="FF66FF"/>
                </a:solidFill>
              </a:rPr>
              <a:t>دی الکتریک بیشتر</a:t>
            </a:r>
            <a:r>
              <a:rPr lang="fa-IR" altLang="fa-IR" smtClean="0"/>
              <a:t> است : </a:t>
            </a:r>
            <a:endParaRPr lang="en-US" altLang="fa-IR" smtClean="0"/>
          </a:p>
        </p:txBody>
      </p:sp>
      <p:pic>
        <p:nvPicPr>
          <p:cNvPr id="161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789363"/>
            <a:ext cx="1758950" cy="250666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5064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خازن مسطح با دی الکتریک </a:t>
            </a:r>
            <a:endParaRPr lang="en-US" altLang="fa-IR" smtClean="0"/>
          </a:p>
        </p:txBody>
      </p:sp>
      <p:sp>
        <p:nvSpPr>
          <p:cNvPr id="162819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/>
              <a:t>اگر بار </a:t>
            </a:r>
            <a:r>
              <a:rPr lang="fa-IR" altLang="fa-IR" dirty="0" smtClean="0">
                <a:solidFill>
                  <a:srgbClr val="FF66FF"/>
                </a:solidFill>
              </a:rPr>
              <a:t>خازن را ثابت</a:t>
            </a:r>
            <a:r>
              <a:rPr lang="fa-IR" altLang="fa-IR" dirty="0" smtClean="0"/>
              <a:t> نگه داریم و دی الکتریک  به بین آن وارد  کنیم . </a:t>
            </a:r>
            <a:r>
              <a:rPr lang="fa-IR" altLang="fa-IR" dirty="0" smtClean="0">
                <a:solidFill>
                  <a:srgbClr val="FF66FF"/>
                </a:solidFill>
              </a:rPr>
              <a:t>اختلاف پتانسیل</a:t>
            </a:r>
            <a:r>
              <a:rPr lang="fa-IR" altLang="fa-IR" dirty="0" smtClean="0"/>
              <a:t> در سر آن </a:t>
            </a:r>
            <a:r>
              <a:rPr lang="fa-IR" altLang="fa-IR" dirty="0" smtClean="0">
                <a:solidFill>
                  <a:srgbClr val="FF66FF"/>
                </a:solidFill>
              </a:rPr>
              <a:t>کاهش</a:t>
            </a:r>
            <a:r>
              <a:rPr lang="fa-IR" altLang="fa-IR" dirty="0" smtClean="0"/>
              <a:t> می یابد. </a:t>
            </a:r>
            <a:endParaRPr lang="en-US" altLang="fa-IR" dirty="0" smtClean="0"/>
          </a:p>
        </p:txBody>
      </p:sp>
      <p:pic>
        <p:nvPicPr>
          <p:cNvPr id="1628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1" y="2882608"/>
            <a:ext cx="2327555" cy="339913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6" y="3644900"/>
            <a:ext cx="1368425" cy="12446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285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خازن مسطح با دی الکتریک </a:t>
            </a:r>
            <a:endParaRPr lang="en-US" altLang="fa-IR" smtClean="0"/>
          </a:p>
        </p:txBody>
      </p:sp>
      <p:sp>
        <p:nvSpPr>
          <p:cNvPr id="163843" name="Rectangle 3"/>
          <p:cNvSpPr>
            <a:spLocks noGrp="1" noChangeArrowheads="1"/>
          </p:cNvSpPr>
          <p:nvPr>
            <p:ph idx="1"/>
          </p:nvPr>
        </p:nvSpPr>
        <p:spPr>
          <a:xfrm>
            <a:off x="2208213" y="2017713"/>
            <a:ext cx="7772400" cy="41148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fa-IR" altLang="fa-IR" smtClean="0"/>
              <a:t>نسبت ظرفیت خازن با دی الکتریک  (</a:t>
            </a:r>
            <a:r>
              <a:rPr lang="en-US" altLang="fa-IR" smtClean="0"/>
              <a:t>c</a:t>
            </a:r>
            <a:r>
              <a:rPr lang="fa-IR" altLang="fa-IR" smtClean="0"/>
              <a:t>) به ظرفیت آن بدون دی الکتریک (</a:t>
            </a:r>
            <a:r>
              <a:rPr lang="en-US" altLang="fa-IR" smtClean="0"/>
              <a:t>c</a:t>
            </a:r>
            <a:r>
              <a:rPr lang="en-US" altLang="fa-IR" baseline="-25000" smtClean="0"/>
              <a:t>0</a:t>
            </a:r>
            <a:r>
              <a:rPr lang="fa-IR" altLang="fa-IR" smtClean="0"/>
              <a:t> ) را ثابت </a:t>
            </a:r>
            <a:r>
              <a:rPr lang="fa-IR" altLang="fa-IR" smtClean="0">
                <a:solidFill>
                  <a:srgbClr val="FF66FF"/>
                </a:solidFill>
              </a:rPr>
              <a:t>دی الکتریک </a:t>
            </a:r>
            <a:r>
              <a:rPr lang="en-US" altLang="fa-IR" sz="2000">
                <a:solidFill>
                  <a:srgbClr val="FF66FF"/>
                </a:solidFill>
              </a:rPr>
              <a:t>k</a:t>
            </a:r>
            <a:r>
              <a:rPr lang="fa-IR" altLang="fa-IR" smtClean="0">
                <a:solidFill>
                  <a:srgbClr val="FF66FF"/>
                </a:solidFill>
              </a:rPr>
              <a:t> نامند</a:t>
            </a:r>
            <a:r>
              <a:rPr lang="fa-IR" altLang="fa-IR" smtClean="0"/>
              <a:t>. 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 اگر میان صفحات یک خازن یک عایق  با ثابت </a:t>
            </a:r>
            <a:r>
              <a:rPr lang="en-US" altLang="fa-IR" sz="2000"/>
              <a:t>k</a:t>
            </a:r>
            <a:r>
              <a:rPr lang="fa-IR" altLang="fa-IR" smtClean="0"/>
              <a:t> قرار  داشته باشد ظرفیت آن </a:t>
            </a:r>
            <a:r>
              <a:rPr lang="en-US" altLang="fa-IR" sz="2000"/>
              <a:t>k</a:t>
            </a:r>
            <a:r>
              <a:rPr lang="fa-IR" altLang="fa-IR" smtClean="0"/>
              <a:t> برابر می شود </a:t>
            </a:r>
            <a:r>
              <a:rPr lang="fa-IR" altLang="fa-IR" smtClean="0">
                <a:solidFill>
                  <a:srgbClr val="FF66FF"/>
                </a:solidFill>
              </a:rPr>
              <a:t>مثلا ظرفیت خازن مسطح با عایق</a:t>
            </a:r>
            <a:r>
              <a:rPr lang="fa-IR" altLang="fa-IR" smtClean="0"/>
              <a:t> :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/>
              <a:t> </a:t>
            </a:r>
            <a:endParaRPr lang="en-US" altLang="fa-IR" smtClean="0"/>
          </a:p>
        </p:txBody>
      </p:sp>
      <p:pic>
        <p:nvPicPr>
          <p:cNvPr id="16384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8" y="2852739"/>
            <a:ext cx="976312" cy="992187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4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5084763"/>
            <a:ext cx="1511300" cy="1041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3716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خازن مسطح با دی الکتریک </a:t>
            </a:r>
            <a:endParaRPr lang="en-US" altLang="fa-IR" smtClean="0"/>
          </a:p>
        </p:txBody>
      </p:sp>
      <p:sp>
        <p:nvSpPr>
          <p:cNvPr id="164867" name="Rectangle 3"/>
          <p:cNvSpPr>
            <a:spLocks noGrp="1" noChangeArrowheads="1"/>
          </p:cNvSpPr>
          <p:nvPr>
            <p:ph idx="1"/>
          </p:nvPr>
        </p:nvSpPr>
        <p:spPr>
          <a:xfrm>
            <a:off x="22082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 بطور کلی در ناحیه ای که بطور کامل با یک دی الکتریک پر شده </a:t>
            </a:r>
            <a:r>
              <a:rPr lang="fa-IR" altLang="fa-IR" smtClean="0">
                <a:solidFill>
                  <a:srgbClr val="FF66FF"/>
                </a:solidFill>
              </a:rPr>
              <a:t>معادلات الکترو استاتیک با تبدیل </a:t>
            </a:r>
            <a:r>
              <a:rPr lang="el-GR" altLang="fa-IR" smtClean="0">
                <a:solidFill>
                  <a:srgbClr val="FF66FF"/>
                </a:solidFill>
              </a:rPr>
              <a:t>ε</a:t>
            </a:r>
            <a:r>
              <a:rPr lang="en-US" altLang="fa-IR" baseline="-25000" smtClean="0">
                <a:solidFill>
                  <a:srgbClr val="FF66FF"/>
                </a:solidFill>
              </a:rPr>
              <a:t>0</a:t>
            </a:r>
            <a:r>
              <a:rPr lang="fa-IR" altLang="fa-IR" smtClean="0">
                <a:solidFill>
                  <a:srgbClr val="FF66FF"/>
                </a:solidFill>
              </a:rPr>
              <a:t> به </a:t>
            </a:r>
            <a:r>
              <a:rPr lang="el-GR" altLang="fa-IR" sz="2000">
                <a:solidFill>
                  <a:srgbClr val="FF66FF"/>
                </a:solidFill>
              </a:rPr>
              <a:t>ε</a:t>
            </a:r>
            <a:r>
              <a:rPr lang="en-US" altLang="fa-IR" sz="2000" baseline="-25000">
                <a:solidFill>
                  <a:srgbClr val="FF66FF"/>
                </a:solidFill>
              </a:rPr>
              <a:t>0</a:t>
            </a:r>
            <a:r>
              <a:rPr lang="en-US" altLang="fa-IR" sz="2000">
                <a:solidFill>
                  <a:srgbClr val="FF66FF"/>
                </a:solidFill>
              </a:rPr>
              <a:t>k</a:t>
            </a:r>
            <a:r>
              <a:rPr lang="fa-IR" altLang="fa-IR" smtClean="0">
                <a:solidFill>
                  <a:srgbClr val="FF66FF"/>
                </a:solidFill>
              </a:rPr>
              <a:t>  تغییر می یابند.</a:t>
            </a:r>
          </a:p>
          <a:p>
            <a:pPr eaLnBrk="1" hangingPunct="1"/>
            <a:endParaRPr lang="fa-IR" altLang="fa-IR" smtClean="0">
              <a:solidFill>
                <a:srgbClr val="FF66FF"/>
              </a:solidFill>
            </a:endParaRPr>
          </a:p>
          <a:p>
            <a:pPr eaLnBrk="1" hangingPunct="1"/>
            <a:r>
              <a:rPr lang="fa-IR" altLang="fa-IR" smtClean="0"/>
              <a:t>مثلا </a:t>
            </a:r>
            <a:r>
              <a:rPr lang="fa-IR" altLang="fa-IR" smtClean="0">
                <a:solidFill>
                  <a:srgbClr val="FF3399"/>
                </a:solidFill>
              </a:rPr>
              <a:t>میدان الکتریکی با ر نقطه ای</a:t>
            </a:r>
            <a:r>
              <a:rPr lang="fa-IR" altLang="fa-IR" smtClean="0"/>
              <a:t>:  </a:t>
            </a:r>
            <a:endParaRPr lang="en-US" altLang="fa-IR" smtClean="0"/>
          </a:p>
        </p:txBody>
      </p:sp>
      <p:pic>
        <p:nvPicPr>
          <p:cNvPr id="16486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4" y="4365625"/>
            <a:ext cx="2592387" cy="9477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2364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خازن مسطح با دی الکتریک </a:t>
            </a:r>
            <a:endParaRPr lang="en-US" altLang="fa-IR" smtClean="0"/>
          </a:p>
        </p:txBody>
      </p:sp>
      <p:sp>
        <p:nvSpPr>
          <p:cNvPr id="165891" name="Rectangle 3"/>
          <p:cNvSpPr>
            <a:spLocks noGrp="1" noChangeArrowheads="1"/>
          </p:cNvSpPr>
          <p:nvPr>
            <p:ph idx="1"/>
          </p:nvPr>
        </p:nvSpPr>
        <p:spPr>
          <a:xfrm>
            <a:off x="2063750" y="19161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:</a:t>
            </a:r>
            <a:r>
              <a:rPr lang="fa-IR" altLang="fa-IR" smtClean="0"/>
              <a:t> </a:t>
            </a:r>
            <a:r>
              <a:rPr lang="fa-IR" altLang="fa-IR" sz="1800">
                <a:solidFill>
                  <a:schemeClr val="accent1"/>
                </a:solidFill>
              </a:rPr>
              <a:t>خازن مسطحی</a:t>
            </a:r>
            <a:r>
              <a:rPr lang="en-US" altLang="fa-IR" sz="1800">
                <a:solidFill>
                  <a:schemeClr val="accent1"/>
                </a:solidFill>
              </a:rPr>
              <a:t>  </a:t>
            </a:r>
            <a:r>
              <a:rPr lang="fa-IR" altLang="fa-IR" sz="1800">
                <a:solidFill>
                  <a:schemeClr val="accent1"/>
                </a:solidFill>
              </a:rPr>
              <a:t>با ظرفیت</a:t>
            </a:r>
            <a:r>
              <a:rPr lang="en-US" altLang="fa-IR" sz="1800">
                <a:solidFill>
                  <a:schemeClr val="accent1"/>
                </a:solidFill>
              </a:rPr>
              <a:t> </a:t>
            </a:r>
            <a:r>
              <a:rPr lang="en-US" altLang="fa-IR" sz="1400">
                <a:solidFill>
                  <a:schemeClr val="accent1"/>
                </a:solidFill>
              </a:rPr>
              <a:t>c</a:t>
            </a:r>
            <a:r>
              <a:rPr lang="en-US" altLang="fa-IR" sz="1400" baseline="-25000">
                <a:solidFill>
                  <a:schemeClr val="accent1"/>
                </a:solidFill>
              </a:rPr>
              <a:t>0</a:t>
            </a:r>
            <a:r>
              <a:rPr lang="en-US" altLang="fa-IR" sz="1400">
                <a:solidFill>
                  <a:schemeClr val="accent1"/>
                </a:solidFill>
              </a:rPr>
              <a:t>=13.5 </a:t>
            </a:r>
            <a:r>
              <a:rPr lang="en-US" altLang="fa-IR" sz="1400">
                <a:solidFill>
                  <a:schemeClr val="accent1"/>
                </a:solidFill>
                <a:latin typeface="Trebuchet MS" panose="020B0603020202020204" pitchFamily="34" charset="0"/>
              </a:rPr>
              <a:t>pF</a:t>
            </a:r>
            <a:r>
              <a:rPr lang="fa-IR" altLang="fa-IR" sz="1800">
                <a:solidFill>
                  <a:schemeClr val="accent1"/>
                </a:solidFill>
                <a:latin typeface="Trebuchet MS" panose="020B0603020202020204" pitchFamily="34" charset="0"/>
              </a:rPr>
              <a:t>که </a:t>
            </a:r>
            <a:r>
              <a:rPr lang="fa-IR" altLang="fa-IR" sz="1800">
                <a:solidFill>
                  <a:schemeClr val="accent1"/>
                </a:solidFill>
              </a:rPr>
              <a:t>مساحت صفحات  خازن مسطحی </a:t>
            </a:r>
            <a:r>
              <a:rPr lang="en-US" altLang="fa-IR" sz="1800">
                <a:solidFill>
                  <a:schemeClr val="accent1"/>
                </a:solidFill>
              </a:rPr>
              <a:t>A</a:t>
            </a:r>
            <a:r>
              <a:rPr lang="fa-IR" altLang="fa-IR" sz="1800">
                <a:solidFill>
                  <a:schemeClr val="accent1"/>
                </a:solidFill>
              </a:rPr>
              <a:t> و فاصله آنها  از هم </a:t>
            </a:r>
            <a:r>
              <a:rPr lang="en-US" altLang="fa-IR" sz="1800">
                <a:solidFill>
                  <a:schemeClr val="accent1"/>
                </a:solidFill>
              </a:rPr>
              <a:t>d</a:t>
            </a:r>
            <a:r>
              <a:rPr lang="fa-IR" altLang="fa-IR" sz="1800">
                <a:solidFill>
                  <a:schemeClr val="accent1"/>
                </a:solidFill>
              </a:rPr>
              <a:t> است</a:t>
            </a:r>
            <a:r>
              <a:rPr lang="fa-IR" altLang="fa-IR" sz="1800"/>
              <a:t> </a:t>
            </a:r>
            <a:r>
              <a:rPr lang="fa-IR" altLang="fa-IR" sz="1800">
                <a:solidFill>
                  <a:schemeClr val="accent1"/>
                </a:solidFill>
              </a:rPr>
              <a:t> . اگر با یک باتری  خازن را تا اختلاف پتانسیل </a:t>
            </a:r>
            <a:r>
              <a:rPr lang="en-US" altLang="fa-IR" sz="1400">
                <a:solidFill>
                  <a:schemeClr val="accent1"/>
                </a:solidFill>
              </a:rPr>
              <a:t>v</a:t>
            </a:r>
            <a:r>
              <a:rPr lang="en-US" altLang="fa-IR" sz="1400" baseline="-25000">
                <a:solidFill>
                  <a:schemeClr val="accent1"/>
                </a:solidFill>
              </a:rPr>
              <a:t>0</a:t>
            </a:r>
            <a:r>
              <a:rPr lang="en-US" altLang="fa-IR" sz="1400">
                <a:solidFill>
                  <a:schemeClr val="accent1"/>
                </a:solidFill>
              </a:rPr>
              <a:t>=12.5 V</a:t>
            </a:r>
            <a:r>
              <a:rPr lang="fa-IR" altLang="fa-IR" sz="1800">
                <a:solidFill>
                  <a:schemeClr val="accent1"/>
                </a:solidFill>
              </a:rPr>
              <a:t> پر کنیم  و سپس باتری را قطع کرده و یک بره  دی الکتریک  به ضخامت </a:t>
            </a:r>
            <a:r>
              <a:rPr lang="en-US" altLang="fa-IR" sz="1800">
                <a:solidFill>
                  <a:schemeClr val="accent1"/>
                </a:solidFill>
              </a:rPr>
              <a:t>d</a:t>
            </a:r>
            <a:r>
              <a:rPr lang="fa-IR" altLang="fa-IR" sz="1800">
                <a:solidFill>
                  <a:schemeClr val="accent1"/>
                </a:solidFill>
              </a:rPr>
              <a:t>  میان صفحات  قرار داده شود.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z="1800">
                <a:solidFill>
                  <a:srgbClr val="A50021"/>
                </a:solidFill>
              </a:rPr>
              <a:t>      .الف)</a:t>
            </a:r>
            <a:r>
              <a:rPr lang="fa-IR" altLang="fa-IR" sz="1800">
                <a:solidFill>
                  <a:schemeClr val="accent1"/>
                </a:solidFill>
              </a:rPr>
              <a:t> انرژی انباشته شده را قبل و بعد ا زقرار دادن بره بدست آورید </a:t>
            </a:r>
          </a:p>
        </p:txBody>
      </p:sp>
      <p:pic>
        <p:nvPicPr>
          <p:cNvPr id="1658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3573464"/>
            <a:ext cx="6192838" cy="2649537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6071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خازن مسطح با دی الکتریک</a:t>
            </a:r>
            <a:endParaRPr lang="en-US" altLang="fa-IR" smtClean="0"/>
          </a:p>
        </p:txBody>
      </p:sp>
      <p:sp>
        <p:nvSpPr>
          <p:cNvPr id="166915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chemeClr val="accent1"/>
                </a:solidFill>
              </a:rPr>
              <a:t>ب) کار لازم برای قرار دادن بره چقد راست؟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pic>
        <p:nvPicPr>
          <p:cNvPr id="166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3284539"/>
            <a:ext cx="4176712" cy="1044575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568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>
                <a:solidFill>
                  <a:srgbClr val="A50021"/>
                </a:solidFill>
              </a:rPr>
              <a:t>مثال :</a:t>
            </a:r>
            <a:r>
              <a:rPr lang="fa-IR" altLang="fa-IR" dirty="0" smtClean="0"/>
              <a:t> </a:t>
            </a:r>
            <a:r>
              <a:rPr lang="fa-IR" altLang="fa-IR" dirty="0" smtClean="0">
                <a:solidFill>
                  <a:schemeClr val="accent1"/>
                </a:solidFill>
              </a:rPr>
              <a:t>دی الکتریکی به ضخامت </a:t>
            </a:r>
            <a:r>
              <a:rPr lang="en-US" altLang="fa-IR" sz="1800" dirty="0">
                <a:solidFill>
                  <a:schemeClr val="accent1"/>
                </a:solidFill>
              </a:rPr>
              <a:t>b=0.78cm</a:t>
            </a:r>
            <a:r>
              <a:rPr lang="en-US" altLang="fa-IR" dirty="0" smtClean="0">
                <a:solidFill>
                  <a:schemeClr val="accent1"/>
                </a:solidFill>
              </a:rPr>
              <a:t> </a:t>
            </a:r>
            <a:r>
              <a:rPr lang="fa-IR" altLang="fa-IR" dirty="0" smtClean="0">
                <a:solidFill>
                  <a:schemeClr val="accent1"/>
                </a:solidFill>
              </a:rPr>
              <a:t>  و ثابت دی الکتریک </a:t>
            </a:r>
            <a:r>
              <a:rPr lang="en-US" altLang="fa-IR" sz="1800" dirty="0">
                <a:solidFill>
                  <a:schemeClr val="accent1"/>
                </a:solidFill>
              </a:rPr>
              <a:t>k=2.61</a:t>
            </a:r>
            <a:r>
              <a:rPr lang="fa-IR" altLang="fa-IR" dirty="0" smtClean="0">
                <a:solidFill>
                  <a:schemeClr val="accent1"/>
                </a:solidFill>
              </a:rPr>
              <a:t>  میان  صفحات خازنی به مساحت </a:t>
            </a:r>
            <a:r>
              <a:rPr lang="en-US" altLang="fa-IR" sz="1800" dirty="0">
                <a:solidFill>
                  <a:schemeClr val="accent1"/>
                </a:solidFill>
              </a:rPr>
              <a:t>A=115cm</a:t>
            </a:r>
            <a:r>
              <a:rPr lang="en-US" altLang="fa-IR" sz="1800" baseline="30000" dirty="0">
                <a:solidFill>
                  <a:schemeClr val="accent1"/>
                </a:solidFill>
              </a:rPr>
              <a:t>2</a:t>
            </a:r>
            <a:r>
              <a:rPr lang="fa-IR" altLang="fa-IR" dirty="0" smtClean="0">
                <a:solidFill>
                  <a:schemeClr val="accent1"/>
                </a:solidFill>
              </a:rPr>
              <a:t> و فاصله جدائی </a:t>
            </a:r>
            <a:r>
              <a:rPr lang="en-US" altLang="fa-IR" sz="1800" dirty="0">
                <a:solidFill>
                  <a:schemeClr val="accent1"/>
                </a:solidFill>
              </a:rPr>
              <a:t>d=1.24 cm</a:t>
            </a:r>
            <a:r>
              <a:rPr lang="en-US" altLang="fa-IR" dirty="0" smtClean="0">
                <a:solidFill>
                  <a:schemeClr val="accent1"/>
                </a:solidFill>
              </a:rPr>
              <a:t> </a:t>
            </a:r>
            <a:r>
              <a:rPr lang="fa-IR" altLang="fa-IR" dirty="0" smtClean="0">
                <a:solidFill>
                  <a:schemeClr val="accent1"/>
                </a:solidFill>
              </a:rPr>
              <a:t> قرار گرفته است  در غیاب دی الکتریک  اختلاف  پتانسیل </a:t>
            </a:r>
            <a:r>
              <a:rPr lang="en-US" altLang="fa-IR" sz="1800" dirty="0">
                <a:solidFill>
                  <a:schemeClr val="accent1"/>
                </a:solidFill>
              </a:rPr>
              <a:t>v</a:t>
            </a:r>
            <a:r>
              <a:rPr lang="en-US" altLang="fa-IR" sz="1800" baseline="-25000" dirty="0">
                <a:solidFill>
                  <a:schemeClr val="accent1"/>
                </a:solidFill>
              </a:rPr>
              <a:t>0</a:t>
            </a:r>
            <a:r>
              <a:rPr lang="en-US" altLang="fa-IR" sz="1800" dirty="0">
                <a:solidFill>
                  <a:schemeClr val="accent1"/>
                </a:solidFill>
              </a:rPr>
              <a:t>=85/57 </a:t>
            </a:r>
            <a:r>
              <a:rPr lang="fa-IR" altLang="fa-IR" dirty="0" smtClean="0">
                <a:solidFill>
                  <a:schemeClr val="accent1"/>
                </a:solidFill>
              </a:rPr>
              <a:t>  را به دو سر خازن می بندیم . سپس  باتری را بر می داریم و دی الکتریک را میان صفحات  قرار می دهیم</a:t>
            </a:r>
            <a:endParaRPr lang="fa-IR" altLang="fa-IR" dirty="0" smtClean="0"/>
          </a:p>
        </p:txBody>
      </p:sp>
      <p:pic>
        <p:nvPicPr>
          <p:cNvPr id="17408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39" y="4190035"/>
            <a:ext cx="4105275" cy="2071869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103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7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>
                <a:solidFill>
                  <a:schemeClr val="accent1"/>
                </a:solidFill>
              </a:rPr>
              <a:t>الف)  ظرفیت </a:t>
            </a:r>
            <a:r>
              <a:rPr lang="en-US" altLang="fa-IR" sz="1800" dirty="0">
                <a:solidFill>
                  <a:schemeClr val="accent1"/>
                </a:solidFill>
              </a:rPr>
              <a:t>c</a:t>
            </a:r>
            <a:r>
              <a:rPr lang="en-US" altLang="fa-IR" sz="1800" baseline="-25000" dirty="0">
                <a:solidFill>
                  <a:schemeClr val="accent1"/>
                </a:solidFill>
              </a:rPr>
              <a:t>0</a:t>
            </a:r>
            <a:r>
              <a:rPr lang="en-US" altLang="fa-IR" sz="1800" dirty="0">
                <a:solidFill>
                  <a:schemeClr val="accent1"/>
                </a:solidFill>
              </a:rPr>
              <a:t> </a:t>
            </a:r>
            <a:r>
              <a:rPr lang="fa-IR" altLang="fa-IR" dirty="0" smtClean="0">
                <a:solidFill>
                  <a:schemeClr val="accent1"/>
                </a:solidFill>
              </a:rPr>
              <a:t>  قبل از قرار دادن دی الکتریک</a:t>
            </a:r>
            <a:r>
              <a:rPr lang="fa-IR" altLang="fa-IR" dirty="0" smtClean="0"/>
              <a:t> ؟</a:t>
            </a:r>
            <a:endParaRPr lang="fa-IR" altLang="fa-IR" dirty="0" smtClean="0">
              <a:solidFill>
                <a:srgbClr val="A50021"/>
              </a:solidFill>
            </a:endParaRPr>
          </a:p>
          <a:p>
            <a:pPr eaLnBrk="1" hangingPunct="1"/>
            <a:r>
              <a:rPr lang="fa-IR" altLang="fa-IR" dirty="0" smtClean="0">
                <a:solidFill>
                  <a:schemeClr val="accent1"/>
                </a:solidFill>
              </a:rPr>
              <a:t>ب)</a:t>
            </a:r>
            <a:r>
              <a:rPr lang="fa-IR" altLang="fa-IR" dirty="0" smtClean="0"/>
              <a:t> </a:t>
            </a:r>
            <a:r>
              <a:rPr lang="fa-IR" altLang="fa-IR" dirty="0" smtClean="0">
                <a:solidFill>
                  <a:schemeClr val="accent1"/>
                </a:solidFill>
              </a:rPr>
              <a:t>بار آزاد روی صفحات خازن چقدر است ؟ </a:t>
            </a:r>
          </a:p>
          <a:p>
            <a:pPr eaLnBrk="1" hangingPunct="1"/>
            <a:r>
              <a:rPr lang="fa-IR" altLang="fa-IR" dirty="0" smtClean="0">
                <a:solidFill>
                  <a:srgbClr val="A50021"/>
                </a:solidFill>
              </a:rPr>
              <a:t>حل:</a:t>
            </a:r>
            <a:endParaRPr lang="en-US" altLang="fa-IR" dirty="0" smtClean="0"/>
          </a:p>
          <a:p>
            <a:pPr eaLnBrk="1" hangingPunct="1"/>
            <a:endParaRPr lang="en-US" altLang="fa-IR" dirty="0" smtClean="0"/>
          </a:p>
        </p:txBody>
      </p:sp>
      <p:pic>
        <p:nvPicPr>
          <p:cNvPr id="17510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9" y="4652963"/>
            <a:ext cx="4321175" cy="995362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10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3213101"/>
            <a:ext cx="5113337" cy="1160463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92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>
                <a:solidFill>
                  <a:schemeClr val="accent1"/>
                </a:solidFill>
              </a:rPr>
              <a:t>ج) میدان الکتریکی خازن قبل از قرار گرفتن دی الکتریک چقدر است؟</a:t>
            </a:r>
          </a:p>
          <a:p>
            <a:pPr eaLnBrk="1" hangingPunct="1"/>
            <a:r>
              <a:rPr lang="fa-IR" altLang="fa-IR" dirty="0" smtClean="0">
                <a:solidFill>
                  <a:schemeClr val="accent1"/>
                </a:solidFill>
              </a:rPr>
              <a:t>د) میدان الکتریکی بعد از قراردادن دی الکتریک چقدر است ؟</a:t>
            </a:r>
          </a:p>
          <a:p>
            <a:pPr eaLnBrk="1" hangingPunct="1"/>
            <a:r>
              <a:rPr lang="fa-IR" altLang="fa-IR" dirty="0" smtClean="0">
                <a:solidFill>
                  <a:srgbClr val="A50021"/>
                </a:solidFill>
              </a:rPr>
              <a:t>حل:</a:t>
            </a:r>
            <a:endParaRPr lang="en-US" altLang="fa-IR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dirty="0" smtClean="0">
                <a:solidFill>
                  <a:schemeClr val="accent1"/>
                </a:solidFill>
              </a:rPr>
              <a:t> </a:t>
            </a:r>
          </a:p>
          <a:p>
            <a:pPr eaLnBrk="1" hangingPunct="1"/>
            <a:endParaRPr lang="en-US" altLang="fa-IR" dirty="0" smtClean="0"/>
          </a:p>
        </p:txBody>
      </p:sp>
      <p:pic>
        <p:nvPicPr>
          <p:cNvPr id="176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8" y="4076700"/>
            <a:ext cx="3744912" cy="2292350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61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3379304"/>
            <a:ext cx="4179115" cy="1789044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0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993</Words>
  <Application>Microsoft Office PowerPoint</Application>
  <PresentationFormat>Custom</PresentationFormat>
  <Paragraphs>103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بنام خدا</vt:lpstr>
      <vt:lpstr>فصل 5- خازنها و دی الکتریکها</vt:lpstr>
      <vt:lpstr>ظرفیت</vt:lpstr>
      <vt:lpstr>ظرفیت</vt:lpstr>
      <vt:lpstr>ظرفیت</vt:lpstr>
      <vt:lpstr>محاسبه ظرفیت </vt:lpstr>
      <vt:lpstr>محاسبه ظرفیت </vt:lpstr>
      <vt:lpstr>محاسبه ظرفیت </vt:lpstr>
      <vt:lpstr>محاسبه ظرفیت </vt:lpstr>
      <vt:lpstr>محاسبه ظرفیت</vt:lpstr>
      <vt:lpstr>محاسبه ظرفیت </vt:lpstr>
      <vt:lpstr>محاسبه ظرفیت </vt:lpstr>
      <vt:lpstr>محاسبه ظرفیت </vt:lpstr>
      <vt:lpstr>محاسبه ظرفیت </vt:lpstr>
      <vt:lpstr>محاسبه ظرفیت</vt:lpstr>
      <vt:lpstr>محاسبه ظرفیت</vt:lpstr>
      <vt:lpstr>انباشت انرژی در میدان الکتریکی </vt:lpstr>
      <vt:lpstr>انباشت انرژی در میدان الکتریکی</vt:lpstr>
      <vt:lpstr>انباشت انرژی در میدان الکتریکی</vt:lpstr>
      <vt:lpstr>انباشت انرژی در میدان الکتریکی</vt:lpstr>
      <vt:lpstr>انباشت انرژی در میدان الکتریکی</vt:lpstr>
      <vt:lpstr>انباشت انرژی در میدان الکتریکی</vt:lpstr>
      <vt:lpstr>انباشت انرژی در میدان الکتریکی</vt:lpstr>
      <vt:lpstr>خازن مسطح با دی الکتریک </vt:lpstr>
      <vt:lpstr>خازن مسطح با دی الکتریک </vt:lpstr>
      <vt:lpstr>خازن مسطح با دی الکتریک </vt:lpstr>
      <vt:lpstr>خازن مسطح با دی الکتریک </vt:lpstr>
      <vt:lpstr>خازن مسطح با دی الکتریک </vt:lpstr>
      <vt:lpstr>خازن مسطح با دی الکتریک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30- خازنها و دی الکتریکها</dc:title>
  <dc:creator>foad</dc:creator>
  <cp:lastModifiedBy>Windows User</cp:lastModifiedBy>
  <cp:revision>10</cp:revision>
  <dcterms:created xsi:type="dcterms:W3CDTF">2020-04-22T05:56:35Z</dcterms:created>
  <dcterms:modified xsi:type="dcterms:W3CDTF">2020-06-01T21:43:18Z</dcterms:modified>
</cp:coreProperties>
</file>