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notesMasterIdLst>
    <p:notesMasterId r:id="rId27"/>
  </p:notesMasterIdLst>
  <p:sldIdLst>
    <p:sldId id="278" r:id="rId2"/>
    <p:sldId id="256" r:id="rId3"/>
    <p:sldId id="297" r:id="rId4"/>
    <p:sldId id="257" r:id="rId5"/>
    <p:sldId id="258" r:id="rId6"/>
    <p:sldId id="285" r:id="rId7"/>
    <p:sldId id="287" r:id="rId8"/>
    <p:sldId id="288" r:id="rId9"/>
    <p:sldId id="289" r:id="rId10"/>
    <p:sldId id="259" r:id="rId11"/>
    <p:sldId id="279" r:id="rId12"/>
    <p:sldId id="280" r:id="rId13"/>
    <p:sldId id="260" r:id="rId14"/>
    <p:sldId id="261" r:id="rId15"/>
    <p:sldId id="281" r:id="rId16"/>
    <p:sldId id="284" r:id="rId17"/>
    <p:sldId id="283" r:id="rId18"/>
    <p:sldId id="296" r:id="rId19"/>
    <p:sldId id="282" r:id="rId20"/>
    <p:sldId id="291" r:id="rId21"/>
    <p:sldId id="290" r:id="rId22"/>
    <p:sldId id="293" r:id="rId23"/>
    <p:sldId id="292" r:id="rId24"/>
    <p:sldId id="295" r:id="rId25"/>
    <p:sldId id="294"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F71720-B28D-4440-9CD7-ABEF968208E8}" type="datetimeFigureOut">
              <a:rPr lang="en-US" smtClean="0"/>
              <a:pPr/>
              <a:t>5/11/2020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582E1D-EADB-4479-8858-3D87CB3375DC}" type="slidenum">
              <a:rPr lang="en-US" smtClean="0"/>
              <a:pPr/>
              <a:t>‹#›</a:t>
            </a:fld>
            <a:endParaRPr lang="en-US"/>
          </a:p>
        </p:txBody>
      </p:sp>
    </p:spTree>
    <p:extLst>
      <p:ext uri="{BB962C8B-B14F-4D97-AF65-F5344CB8AC3E}">
        <p14:creationId xmlns:p14="http://schemas.microsoft.com/office/powerpoint/2010/main" val="581692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9582E1D-EADB-4479-8858-3D87CB3375DC}"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5/11/2020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5/11/2020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5/11/2020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ic.pcri.ir/Files/BE/1.jpg"/>
          <p:cNvPicPr>
            <a:picLocks noChangeAspect="1" noChangeArrowheads="1"/>
          </p:cNvPicPr>
          <p:nvPr/>
        </p:nvPicPr>
        <p:blipFill>
          <a:blip r:embed="rId2" cstate="print"/>
          <a:srcRect/>
          <a:stretch>
            <a:fillRect/>
          </a:stretch>
        </p:blipFill>
        <p:spPr bwMode="auto">
          <a:xfrm>
            <a:off x="1600200" y="838200"/>
            <a:ext cx="6096001" cy="4572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0"/>
            <a:ext cx="7772400" cy="4191000"/>
          </a:xfrm>
        </p:spPr>
        <p:txBody>
          <a:bodyPr>
            <a:normAutofit/>
          </a:bodyPr>
          <a:lstStyle/>
          <a:p>
            <a:pPr algn="ctr" rtl="1"/>
            <a:r>
              <a:rPr lang="fa-IR" b="1" dirty="0" smtClean="0">
                <a:cs typeface="B Nazanin" pitchFamily="2" charset="-78"/>
              </a:rPr>
              <a:t>امکان سنجی، برنامه ریزي فضایی و کاربري اراضی</a:t>
            </a:r>
            <a:br>
              <a:rPr lang="fa-IR" b="1" dirty="0" smtClean="0">
                <a:cs typeface="B Nazanin" pitchFamily="2" charset="-78"/>
              </a:rPr>
            </a:br>
            <a:r>
              <a:rPr lang="fa-IR" b="1" dirty="0" smtClean="0">
                <a:cs typeface="B Nazanin" pitchFamily="2" charset="-78"/>
              </a:rPr>
              <a:t>مجتمع هاي ایستگاهی مترو</a:t>
            </a:r>
            <a:br>
              <a:rPr lang="fa-IR" b="1" dirty="0" smtClean="0">
                <a:cs typeface="B Nazanin" pitchFamily="2" charset="-78"/>
              </a:rPr>
            </a:br>
            <a:r>
              <a:rPr lang="fa-IR" b="1" dirty="0" smtClean="0">
                <a:cs typeface="B Nazanin" pitchFamily="2" charset="-78"/>
              </a:rPr>
              <a:t/>
            </a:r>
            <a:br>
              <a:rPr lang="fa-IR" b="1" dirty="0" smtClean="0">
                <a:cs typeface="B Nazanin" pitchFamily="2" charset="-78"/>
              </a:rPr>
            </a:br>
            <a:endParaRPr lang="fa-IR" sz="2400" dirty="0" smtClean="0">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buNone/>
            </a:pPr>
            <a:r>
              <a:rPr lang="fa-IR" sz="2800" dirty="0" smtClean="0">
                <a:cs typeface="B Nazanin" pitchFamily="2" charset="-78"/>
              </a:rPr>
              <a:t>فصل اول: کلیات تحقیق</a:t>
            </a:r>
          </a:p>
          <a:p>
            <a:pPr algn="just" rtl="1">
              <a:buNone/>
            </a:pPr>
            <a:r>
              <a:rPr lang="fa-IR" sz="2800" dirty="0" smtClean="0">
                <a:cs typeface="B Nazanin" pitchFamily="2" charset="-78"/>
              </a:rPr>
              <a:t>فصل دوم: تعاريف، انگاره ها، مفاهيم و تجربيات جهاني</a:t>
            </a:r>
            <a:endParaRPr lang="en-US" sz="2800" dirty="0" smtClean="0">
              <a:cs typeface="B Nazanin" pitchFamily="2" charset="-78"/>
            </a:endParaRPr>
          </a:p>
          <a:p>
            <a:pPr algn="just" rtl="1">
              <a:buNone/>
            </a:pPr>
            <a:r>
              <a:rPr lang="fa-IR" sz="2800" dirty="0" smtClean="0">
                <a:cs typeface="B Nazanin" pitchFamily="2" charset="-78"/>
              </a:rPr>
              <a:t>فصل سوم: مباني مطالعات نظري و ميداني</a:t>
            </a:r>
            <a:endParaRPr lang="en-US" dirty="0" smtClean="0"/>
          </a:p>
          <a:p>
            <a:pPr algn="just" rtl="1">
              <a:buNone/>
            </a:pPr>
            <a:r>
              <a:rPr lang="fa-IR" sz="2800" dirty="0" smtClean="0">
                <a:cs typeface="B Nazanin" pitchFamily="2" charset="-78"/>
              </a:rPr>
              <a:t>فصل چهارم: امكان سنجي، برنامه ريزي فضايي و كاربري اراضي مطالعات موردي</a:t>
            </a:r>
            <a:endParaRPr lang="en-US" sz="2800" dirty="0" smtClean="0">
              <a:cs typeface="B Nazanin" pitchFamily="2" charset="-78"/>
            </a:endParaRPr>
          </a:p>
          <a:p>
            <a:pPr algn="just" rtl="1">
              <a:buNone/>
            </a:pPr>
            <a:r>
              <a:rPr lang="fa-IR" sz="2800" dirty="0" smtClean="0">
                <a:cs typeface="B Nazanin" pitchFamily="2" charset="-78"/>
              </a:rPr>
              <a:t>فصل پنجم: بحث، پيشنهادات و نتايج تحقيق</a:t>
            </a:r>
            <a:endParaRPr lang="en-US" sz="2800" dirty="0" smtClean="0">
              <a:cs typeface="B Nazanin" pitchFamily="2" charset="-78"/>
            </a:endParaRPr>
          </a:p>
          <a:p>
            <a:pPr algn="just" rtl="1">
              <a:buNone/>
            </a:pPr>
            <a:endParaRPr lang="en-US" dirty="0"/>
          </a:p>
        </p:txBody>
      </p:sp>
      <p:sp>
        <p:nvSpPr>
          <p:cNvPr id="7" name="Title 6"/>
          <p:cNvSpPr>
            <a:spLocks noGrp="1"/>
          </p:cNvSpPr>
          <p:nvPr>
            <p:ph type="title"/>
          </p:nvPr>
        </p:nvSpPr>
        <p:spPr/>
        <p:txBody>
          <a:bodyPr/>
          <a:lstStyle/>
          <a:p>
            <a:pPr algn="r" rtl="1"/>
            <a:r>
              <a:rPr lang="fa-IR" dirty="0" smtClean="0"/>
              <a:t>فهرست مطالب:</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r" rtl="0"/>
            <a:r>
              <a:rPr lang="fa-IR" dirty="0" smtClean="0">
                <a:cs typeface="B Nazanin" pitchFamily="2" charset="-78"/>
              </a:rPr>
              <a:t>واژگان کلیدي:</a:t>
            </a:r>
            <a:endParaRPr lang="fa-IR" dirty="0">
              <a:cs typeface="B Nazanin" pitchFamily="2" charset="-78"/>
            </a:endParaRPr>
          </a:p>
        </p:txBody>
      </p:sp>
      <p:sp>
        <p:nvSpPr>
          <p:cNvPr id="2" name="Content Placeholder 1"/>
          <p:cNvSpPr>
            <a:spLocks noGrp="1"/>
          </p:cNvSpPr>
          <p:nvPr>
            <p:ph idx="1"/>
          </p:nvPr>
        </p:nvSpPr>
        <p:spPr/>
        <p:txBody>
          <a:bodyPr>
            <a:normAutofit/>
          </a:bodyPr>
          <a:lstStyle/>
          <a:p>
            <a:pPr algn="ctr">
              <a:buNone/>
            </a:pPr>
            <a:r>
              <a:rPr lang="fa-IR" sz="3600" dirty="0" smtClean="0">
                <a:cs typeface="B Nazanin" pitchFamily="2" charset="-78"/>
              </a:rPr>
              <a:t>ایستگاه مترو، مجتمع هاي ایستگاهی، برنامه ریزي فضایی، برنامه ریزي کاربري اراضی</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944562"/>
          </a:xfrm>
        </p:spPr>
        <p:txBody>
          <a:bodyPr>
            <a:normAutofit/>
          </a:bodyPr>
          <a:lstStyle/>
          <a:p>
            <a:pPr algn="r"/>
            <a:r>
              <a:rPr lang="fa-IR" sz="3200" dirty="0" smtClean="0">
                <a:cs typeface="B Nazanin" pitchFamily="2" charset="-78"/>
              </a:rPr>
              <a:t>فصل اول: كليات تحقيق</a:t>
            </a:r>
            <a:endParaRPr lang="fa-IR" sz="3200" dirty="0">
              <a:cs typeface="B Nazanin" pitchFamily="2" charset="-78"/>
            </a:endParaRPr>
          </a:p>
        </p:txBody>
      </p:sp>
      <p:sp>
        <p:nvSpPr>
          <p:cNvPr id="2" name="Content Placeholder 1"/>
          <p:cNvSpPr>
            <a:spLocks noGrp="1"/>
          </p:cNvSpPr>
          <p:nvPr>
            <p:ph idx="1"/>
          </p:nvPr>
        </p:nvSpPr>
        <p:spPr>
          <a:xfrm>
            <a:off x="457200" y="1143000"/>
            <a:ext cx="8229600" cy="4864291"/>
          </a:xfrm>
        </p:spPr>
        <p:txBody>
          <a:bodyPr vert="horz">
            <a:normAutofit fontScale="85000" lnSpcReduction="10000"/>
          </a:bodyPr>
          <a:lstStyle/>
          <a:p>
            <a:pPr algn="just" rtl="1">
              <a:buNone/>
            </a:pPr>
            <a:r>
              <a:rPr lang="fa-IR" sz="2800" dirty="0" smtClean="0">
                <a:cs typeface="B Nazanin" pitchFamily="2" charset="-78"/>
              </a:rPr>
              <a:t>يكي از موارد مهمي كه در برنامه ريزي "توسعه با محوريت حمل ونقل عمومي " بايد در نظر داشت، موضوع تغييرات لازم در كاربري هاي اطراف ايستگاه ها است . با توجه به موارد مذكور، لازم است كه در كاربري زمين هايي كه در اطراف ايستگاه هاي مترو قرار گرفته و مستقيماً با اجراي روش هاي متناسب شهرسازي مي تواند به ايستگاه ها متصل شود و عملكرد يكپارچه داشته باشد، تغييرات لازم را اعمال نمود.</a:t>
            </a:r>
          </a:p>
          <a:p>
            <a:pPr algn="just" rtl="1">
              <a:buNone/>
            </a:pPr>
            <a:r>
              <a:rPr lang="fa-IR" sz="2800" dirty="0" smtClean="0">
                <a:cs typeface="B Nazanin" pitchFamily="2" charset="-78"/>
              </a:rPr>
              <a:t>با ايجاد اين نوع تمركز در بخشي از فعاليت هاي روزمره در يك ايستگاه از طريق ايجاد مجتمع هاي ايستگاهي، از تعداد مراجعات به مكان هاي مختلف جلوگيري کرد و وجود تمركز باعث آزاد سازي فضاهاي متعددي در اطراف شده و تناسبات كاربري را ساماندهي مي نمايد.</a:t>
            </a:r>
            <a:r>
              <a:rPr lang="en-US" sz="2800" dirty="0" smtClean="0">
                <a:cs typeface="B Nazanin" pitchFamily="2" charset="-78"/>
              </a:rPr>
              <a:t> </a:t>
            </a:r>
            <a:r>
              <a:rPr lang="fa-IR" sz="2800" dirty="0" smtClean="0">
                <a:cs typeface="B Nazanin" pitchFamily="2" charset="-78"/>
              </a:rPr>
              <a:t>به عبارتي برنامه ريزي جهت پيش بيني نيازهاي حاصل از افزايش تقاضا منجر به ساماندهي فضاهاي اطراف ايستگاه ها، ارتقاي هويت شهري ا ين فضاها، مطلوبيت بيشتر در اين مناطق، بهبود كيفيت محيط شهري، افزايش ميزان استفاده از مترو، ايمني و راحتي بيشتر، صرفه جويي در زمان و مصرف انرژي و در نهايت اثرات مثبت اقتصادي از طريق ايجاد مجتمع هاي ايستگاهي مي شود.</a:t>
            </a:r>
            <a:endParaRPr lang="fa-IR" sz="2800" dirty="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a:spLocks noGrp="1"/>
          </p:cNvSpPr>
          <p:nvPr>
            <p:ph idx="1"/>
          </p:nvPr>
        </p:nvSpPr>
        <p:spPr/>
        <p:txBody>
          <a:bodyPr>
            <a:normAutofit/>
          </a:bodyPr>
          <a:lstStyle/>
          <a:p>
            <a:pPr algn="just" rtl="1"/>
            <a:r>
              <a:rPr lang="fa-IR" sz="2800" dirty="0" smtClean="0">
                <a:cs typeface="B Nazanin" pitchFamily="2" charset="-78"/>
              </a:rPr>
              <a:t>۱. آيا كاربري اراضي و تراكم وضع موجود در محدوده هاي پيرامون ايستگاه هاي مترو مي تواند جوابگوي افزايش تقاضاي ناشي از راه اندازي مترو باشد؟</a:t>
            </a:r>
          </a:p>
          <a:p>
            <a:pPr algn="just" rtl="1"/>
            <a:r>
              <a:rPr lang="fa-IR" sz="2800" dirty="0" smtClean="0">
                <a:cs typeface="B Nazanin" pitchFamily="2" charset="-78"/>
              </a:rPr>
              <a:t>۲. مجتمع هاي ايستگاهي مترو براي كارآيي بهينه چه شرايطي را بايد دارا باشند؟</a:t>
            </a:r>
          </a:p>
          <a:p>
            <a:pPr algn="just" rtl="1"/>
            <a:r>
              <a:rPr lang="fa-IR" sz="2800" dirty="0" smtClean="0">
                <a:cs typeface="B Nazanin" pitchFamily="2" charset="-78"/>
              </a:rPr>
              <a:t>۳. با توجه به وضع موجود، آيا ميدان تجريش مي تواند پذيرای ايستگاه مترو باشد؟</a:t>
            </a:r>
            <a:endParaRPr lang="fa-IR" sz="2800" dirty="0">
              <a:cs typeface="B Nazanin" pitchFamily="2" charset="-78"/>
            </a:endParaRPr>
          </a:p>
        </p:txBody>
      </p:sp>
      <p:sp>
        <p:nvSpPr>
          <p:cNvPr id="5" name="Title 1"/>
          <p:cNvSpPr>
            <a:spLocks noGrp="1"/>
          </p:cNvSpPr>
          <p:nvPr>
            <p:ph type="title"/>
          </p:nvPr>
        </p:nvSpPr>
        <p:spPr/>
        <p:txBody>
          <a:bodyPr>
            <a:noAutofit/>
          </a:bodyPr>
          <a:lstStyle/>
          <a:p>
            <a:pPr algn="r" rtl="1"/>
            <a:r>
              <a:rPr lang="fa-IR" sz="3600" dirty="0" smtClean="0">
                <a:cs typeface="B Nazanin" pitchFamily="2" charset="-78"/>
              </a:rPr>
              <a:t>سؤالات اصلي تحقيق</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a:spLocks noGrp="1"/>
          </p:cNvSpPr>
          <p:nvPr>
            <p:ph idx="1"/>
          </p:nvPr>
        </p:nvSpPr>
        <p:spPr/>
        <p:txBody>
          <a:bodyPr>
            <a:noAutofit/>
          </a:bodyPr>
          <a:lstStyle/>
          <a:p>
            <a:pPr algn="just" rtl="1"/>
            <a:r>
              <a:rPr lang="fa-IR" sz="2400" dirty="0" smtClean="0">
                <a:cs typeface="B Nazanin" pitchFamily="2" charset="-78"/>
              </a:rPr>
              <a:t>1</a:t>
            </a:r>
            <a:r>
              <a:rPr lang="fa-IR" sz="2800" dirty="0" smtClean="0">
                <a:cs typeface="B Nazanin" pitchFamily="2" charset="-78"/>
              </a:rPr>
              <a:t>. برخي از ايستگاه ها، فاقد پتانسيل فضايي لازم هستند.</a:t>
            </a:r>
          </a:p>
          <a:p>
            <a:pPr algn="just" rtl="1"/>
            <a:r>
              <a:rPr lang="fa-IR" sz="2800" dirty="0" smtClean="0">
                <a:cs typeface="B Nazanin" pitchFamily="2" charset="-78"/>
              </a:rPr>
              <a:t>٢. به نظر مي رسد، احداث ايستگاه مترو براي ميد ان تجريش با توجه به وضع موجودمناسب نمي باشد.</a:t>
            </a:r>
          </a:p>
          <a:p>
            <a:pPr algn="just" rtl="1"/>
            <a:r>
              <a:rPr lang="fa-IR" sz="2800" dirty="0" smtClean="0">
                <a:cs typeface="B Nazanin" pitchFamily="2" charset="-78"/>
              </a:rPr>
              <a:t>٣. وضعيت كاربري اراضي موجود در محدوده پيرامون ايستگاه ها، در راستاي تقاضا و نياز يك ايستگاه مترو و جمعيت استفاده كننده از آن، نيست.</a:t>
            </a:r>
          </a:p>
          <a:p>
            <a:pPr algn="just" rtl="1"/>
            <a:r>
              <a:rPr lang="fa-IR" sz="2800" dirty="0" smtClean="0">
                <a:cs typeface="B Nazanin" pitchFamily="2" charset="-78"/>
              </a:rPr>
              <a:t>٤. به نظر مي رسد مجتمع هاي ايستگاهي براي رسيدن به سطح مقبوليت و بهره وري ،به مطالعات جامع كه به تدوين الزامات و تعاريف و در نهايت شرح خدمات در اين مورد برسد، نيازمند است.</a:t>
            </a:r>
            <a:endParaRPr lang="fa-IR" sz="2800" dirty="0">
              <a:cs typeface="B Nazanin" pitchFamily="2" charset="-78"/>
            </a:endParaRPr>
          </a:p>
        </p:txBody>
      </p:sp>
      <p:sp>
        <p:nvSpPr>
          <p:cNvPr id="5" name="Title 1"/>
          <p:cNvSpPr>
            <a:spLocks noGrp="1"/>
          </p:cNvSpPr>
          <p:nvPr>
            <p:ph type="title"/>
          </p:nvPr>
        </p:nvSpPr>
        <p:spPr/>
        <p:txBody>
          <a:bodyPr>
            <a:normAutofit/>
          </a:bodyPr>
          <a:lstStyle/>
          <a:p>
            <a:pPr algn="just" rtl="1"/>
            <a:r>
              <a:rPr lang="fa-IR" sz="3600" dirty="0" smtClean="0">
                <a:cs typeface="B Nazanin" pitchFamily="2" charset="-78"/>
              </a:rPr>
              <a:t>فرضيه هاي تحقيق</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a:spLocks noGrp="1"/>
          </p:cNvSpPr>
          <p:nvPr>
            <p:ph idx="1"/>
          </p:nvPr>
        </p:nvSpPr>
        <p:spPr>
          <a:xfrm>
            <a:off x="457200" y="2468880"/>
            <a:ext cx="8229600" cy="4389120"/>
          </a:xfrm>
        </p:spPr>
        <p:txBody>
          <a:bodyPr>
            <a:noAutofit/>
          </a:bodyPr>
          <a:lstStyle/>
          <a:p>
            <a:pPr algn="just" rtl="1"/>
            <a:r>
              <a:rPr lang="fa-IR" sz="2800" dirty="0" smtClean="0">
                <a:cs typeface="B Nazanin" pitchFamily="2" charset="-78"/>
              </a:rPr>
              <a:t>1.مطالعه و ارزيابي مسائل مختلف ناشي از پيدايش ايستگاه هاي مترو در بافت هاي شهري</a:t>
            </a:r>
          </a:p>
          <a:p>
            <a:pPr algn="just" rtl="1"/>
            <a:r>
              <a:rPr lang="fa-IR" sz="2800" dirty="0" smtClean="0">
                <a:cs typeface="B Nazanin" pitchFamily="2" charset="-78"/>
              </a:rPr>
              <a:t>٢. رسيدن به شرح خدمات ساختاري  راهبردي، به همراه الزامات و توصيه ها در زمينه برنامه ريزي فضايي و كاربري اراضي اطراف ايستگاه ها و مجتمع ها ي ايستگاهي مترو</a:t>
            </a:r>
          </a:p>
          <a:p>
            <a:pPr algn="just" rtl="1"/>
            <a:r>
              <a:rPr lang="fa-IR" sz="2800" dirty="0" smtClean="0">
                <a:cs typeface="B Nazanin" pitchFamily="2" charset="-78"/>
              </a:rPr>
              <a:t>٣. رسيدن به تعريفي بهينه از مجتمع هاي ايستگاهي در راستاي افزايش كارآيي و مقبوليت آنها</a:t>
            </a:r>
          </a:p>
        </p:txBody>
      </p:sp>
      <p:sp>
        <p:nvSpPr>
          <p:cNvPr id="5" name="Title 1"/>
          <p:cNvSpPr>
            <a:spLocks noGrp="1"/>
          </p:cNvSpPr>
          <p:nvPr>
            <p:ph type="title"/>
          </p:nvPr>
        </p:nvSpPr>
        <p:spPr/>
        <p:txBody>
          <a:bodyPr>
            <a:normAutofit/>
          </a:bodyPr>
          <a:lstStyle/>
          <a:p>
            <a:pPr algn="just" rtl="1"/>
            <a:r>
              <a:rPr lang="fa-IR" sz="3600" dirty="0" smtClean="0">
                <a:cs typeface="B Nazanin" pitchFamily="2" charset="-78"/>
              </a:rPr>
              <a:t>اهداف تحقيق</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p:cNvSpPr>
            <a:spLocks noGrp="1"/>
          </p:cNvSpPr>
          <p:nvPr>
            <p:ph idx="1"/>
          </p:nvPr>
        </p:nvSpPr>
        <p:spPr/>
        <p:txBody>
          <a:bodyPr>
            <a:noAutofit/>
          </a:bodyPr>
          <a:lstStyle/>
          <a:p>
            <a:pPr algn="just" rtl="1">
              <a:buNone/>
            </a:pPr>
            <a:r>
              <a:rPr lang="fa-IR" sz="2800" dirty="0" smtClean="0">
                <a:cs typeface="B Nazanin" pitchFamily="2" charset="-78"/>
              </a:rPr>
              <a:t>متدلوژي تحقيق، شامل دو بخش مطالعات نظري و بررسي هاي ميداني مي باشد . بخش مطالعات نظري كه شامل مباني نظري و تئوري هاي مسائل ايستگاه ه اي مترو در زمينه هاي مورد مطالعه به صورت كلي و موردي بوده و شامل بررسي جنبه هاي تئوريك،نمونه هاي داخلي و خارجي و ارزيابي تجارب جهاني است.</a:t>
            </a:r>
          </a:p>
          <a:p>
            <a:pPr algn="just" rtl="1">
              <a:buNone/>
            </a:pPr>
            <a:r>
              <a:rPr lang="fa-IR" sz="2800" dirty="0" smtClean="0">
                <a:cs typeface="B Nazanin" pitchFamily="2" charset="-78"/>
              </a:rPr>
              <a:t>روش تحليلي و محاسباتي به كار رفته در اين پايان نامه، روش پارامتريك با پشتيباني سيستم</a:t>
            </a:r>
            <a:r>
              <a:rPr lang="en-US" sz="2800" dirty="0" smtClean="0">
                <a:cs typeface="B Nazanin" pitchFamily="2" charset="-78"/>
              </a:rPr>
              <a:t>DM</a:t>
            </a:r>
            <a:r>
              <a:rPr lang="fa-IR" sz="2800" dirty="0" smtClean="0">
                <a:cs typeface="B Nazanin" pitchFamily="2" charset="-78"/>
              </a:rPr>
              <a:t> مي باشد، و در ارزيابي پارامترها از مدل </a:t>
            </a:r>
            <a:r>
              <a:rPr lang="en-US" sz="2800" dirty="0" err="1" smtClean="0">
                <a:cs typeface="B Nazanin" pitchFamily="2" charset="-78"/>
              </a:rPr>
              <a:t>Ahp</a:t>
            </a:r>
            <a:r>
              <a:rPr lang="fa-IR" sz="2800" dirty="0" smtClean="0">
                <a:cs typeface="B Nazanin" pitchFamily="2" charset="-78"/>
              </a:rPr>
              <a:t>  استفاده شده است. </a:t>
            </a:r>
          </a:p>
        </p:txBody>
      </p:sp>
      <p:sp>
        <p:nvSpPr>
          <p:cNvPr id="5" name="Title 1"/>
          <p:cNvSpPr>
            <a:spLocks noGrp="1"/>
          </p:cNvSpPr>
          <p:nvPr>
            <p:ph type="title"/>
          </p:nvPr>
        </p:nvSpPr>
        <p:spPr>
          <a:xfrm>
            <a:off x="304800" y="533400"/>
            <a:ext cx="8229600" cy="1143000"/>
          </a:xfrm>
        </p:spPr>
        <p:txBody>
          <a:bodyPr>
            <a:normAutofit/>
          </a:bodyPr>
          <a:lstStyle/>
          <a:p>
            <a:pPr algn="r"/>
            <a:r>
              <a:rPr lang="fa-IR" sz="3600" dirty="0" smtClean="0">
                <a:cs typeface="B Nazanin" pitchFamily="2" charset="-78"/>
              </a:rPr>
              <a:t>روش تحقيق</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33400"/>
            <a:ext cx="8229600" cy="914400"/>
          </a:xfrm>
        </p:spPr>
        <p:txBody>
          <a:bodyPr vert="horz" lIns="0" rIns="0" bIns="0" anchor="b">
            <a:normAutofit/>
          </a:bodyPr>
          <a:lstStyle/>
          <a:p>
            <a:pPr algn="r">
              <a:buClr>
                <a:schemeClr val="accent3"/>
              </a:buClr>
              <a:buSzPct val="95000"/>
            </a:pPr>
            <a:r>
              <a:rPr lang="fa-IR" sz="3600" dirty="0" smtClean="0">
                <a:cs typeface="B Nazanin" pitchFamily="2" charset="-78"/>
              </a:rPr>
              <a:t>فصل دوم: تعاريف، انگاره ها، مفاهيم و تجربيات جهاني</a:t>
            </a:r>
            <a:endParaRPr lang="fa-IR" sz="3600" dirty="0">
              <a:cs typeface="B Nazanin" pitchFamily="2" charset="-78"/>
            </a:endParaRPr>
          </a:p>
        </p:txBody>
      </p:sp>
      <p:sp>
        <p:nvSpPr>
          <p:cNvPr id="2" name="Content Placeholder 1"/>
          <p:cNvSpPr>
            <a:spLocks noGrp="1"/>
          </p:cNvSpPr>
          <p:nvPr>
            <p:ph idx="1"/>
          </p:nvPr>
        </p:nvSpPr>
        <p:spPr>
          <a:xfrm>
            <a:off x="533400" y="1524000"/>
            <a:ext cx="8229600" cy="4389120"/>
          </a:xfrm>
        </p:spPr>
        <p:txBody>
          <a:bodyPr vert="horz" lIns="45720" rIns="45720" bIns="0" anchor="t">
            <a:noAutofit/>
          </a:bodyPr>
          <a:lstStyle/>
          <a:p>
            <a:pPr algn="just" rtl="1">
              <a:buNone/>
            </a:pPr>
            <a:r>
              <a:rPr lang="fa-IR" sz="2800" dirty="0" smtClean="0">
                <a:cs typeface="B Nazanin" pitchFamily="2" charset="-78"/>
              </a:rPr>
              <a:t> این فصل به ارائه تاریخچه ای از مترو تهران و اهداف احداث مترو پرداخته و آثار اجتماعی، فرهنگی و اقتصادی آن را بررسی کرده و سپس به تعریف مجتمع ایستگاهی و توسعه با محوریت حمل و نقل عمومی </a:t>
            </a:r>
            <a:r>
              <a:rPr lang="en-US" sz="2000" dirty="0" smtClean="0">
                <a:cs typeface="B Nazanin" pitchFamily="2" charset="-78"/>
              </a:rPr>
              <a:t>TOD</a:t>
            </a:r>
            <a:r>
              <a:rPr lang="fa-IR" sz="2800" dirty="0" smtClean="0">
                <a:cs typeface="B Nazanin" pitchFamily="2" charset="-78"/>
              </a:rPr>
              <a:t> و ارائه نمونه هایی از تجارب کشورهای دیگر در این راستا پرداخته است.</a:t>
            </a:r>
          </a:p>
          <a:p>
            <a:pPr algn="just" rtl="1">
              <a:buNone/>
            </a:pPr>
            <a:r>
              <a:rPr lang="fa-IR" sz="2800" dirty="0" smtClean="0">
                <a:cs typeface="B Nazanin" pitchFamily="2" charset="-78"/>
              </a:rPr>
              <a:t>فواید ناشی از بهره برداری از شبکه خطوط مترو را به شرح زیر دانسته است:</a:t>
            </a:r>
          </a:p>
          <a:p>
            <a:pPr algn="just" rtl="1"/>
            <a:r>
              <a:rPr lang="fa-IR" sz="2800" dirty="0" smtClean="0">
                <a:cs typeface="B Nazanin" pitchFamily="2" charset="-78"/>
              </a:rPr>
              <a:t>بهره مندي همجواران ايستگاه هاي مترو اعم از واحد هاي مسكوني، اداري و تجاري ·</a:t>
            </a:r>
          </a:p>
          <a:p>
            <a:pPr algn="just" rtl="1"/>
            <a:r>
              <a:rPr lang="fa-IR" sz="2800" dirty="0" smtClean="0">
                <a:cs typeface="B Nazanin" pitchFamily="2" charset="-78"/>
              </a:rPr>
              <a:t>بهره مندي همجواران مسير عبور مترو كه نيازمندي حاد به استفاده از وسائل نقليه، پاركينگ ·</a:t>
            </a:r>
          </a:p>
          <a:p>
            <a:pPr algn="just" rtl="1">
              <a:buNone/>
            </a:pPr>
            <a:r>
              <a:rPr lang="fa-IR" sz="2800" dirty="0" smtClean="0">
                <a:cs typeface="B Nazanin" pitchFamily="2" charset="-78"/>
              </a:rPr>
              <a:t>و غيره ايشان كمتر خواهد شد.</a:t>
            </a:r>
          </a:p>
          <a:p>
            <a:pPr algn="just" rtl="1"/>
            <a:r>
              <a:rPr lang="fa-IR" sz="2800" dirty="0" smtClean="0">
                <a:cs typeface="B Nazanin" pitchFamily="2" charset="-78"/>
              </a:rPr>
              <a:t>بهره مندي صاحبان املاك و مستغلات و واحد هاي تجاري و فعاليت هاي اقتصادي ·</a:t>
            </a:r>
          </a:p>
          <a:p>
            <a:pPr algn="just" rtl="1"/>
            <a:r>
              <a:rPr lang="fa-IR" sz="2800" dirty="0" smtClean="0">
                <a:cs typeface="B Nazanin" pitchFamily="2" charset="-78"/>
              </a:rPr>
              <a:t>در پيرامون ايستگاه ها و در حريم ۵٠٠ متري</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19200"/>
            <a:ext cx="8382000" cy="4953000"/>
          </a:xfrm>
        </p:spPr>
        <p:txBody>
          <a:bodyPr vert="horz" lIns="45720" rIns="45720" bIns="0" anchor="t">
            <a:noAutofit/>
          </a:bodyPr>
          <a:lstStyle/>
          <a:p>
            <a:pPr algn="just" rtl="1"/>
            <a:r>
              <a:rPr lang="fa-IR" sz="2800" dirty="0" smtClean="0">
                <a:cs typeface="B Nazanin" pitchFamily="2" charset="-78"/>
              </a:rPr>
              <a:t>احياء مجدد مراكز پرتراكم جمعيتي با بافت سنتي از جمله بازار كه دسترسي سريع، راحت، روان و ارزان به آنها مجدداً برقرار مي شود.</a:t>
            </a:r>
          </a:p>
          <a:p>
            <a:pPr algn="just" rtl="1"/>
            <a:r>
              <a:rPr lang="fa-IR" sz="2800" dirty="0" smtClean="0">
                <a:cs typeface="B Nazanin" pitchFamily="2" charset="-78"/>
              </a:rPr>
              <a:t>ايجاد ارزش افزوده قابل ملاحظه در اراضي پيرامون ايستگاه ها و خطوط مترو به جهت ·</a:t>
            </a:r>
          </a:p>
          <a:p>
            <a:pPr algn="just" rtl="1"/>
            <a:r>
              <a:rPr lang="fa-IR" sz="2800" dirty="0" smtClean="0">
                <a:cs typeface="B Nazanin" pitchFamily="2" charset="-78"/>
              </a:rPr>
              <a:t>دسترسي سهل و سريع تر در شهر و حومه</a:t>
            </a:r>
          </a:p>
          <a:p>
            <a:pPr algn="just" rtl="1"/>
            <a:r>
              <a:rPr lang="fa-IR" sz="2800" dirty="0" smtClean="0">
                <a:cs typeface="B Nazanin" pitchFamily="2" charset="-78"/>
              </a:rPr>
              <a:t>كاستن از تراكم ترافيك در معابر موجود و در نتيجه تسهيل در رفت و آمدهاي شهري و بهبود محيط زيست</a:t>
            </a:r>
          </a:p>
          <a:p>
            <a:pPr algn="just" rtl="1"/>
            <a:r>
              <a:rPr lang="fa-IR" sz="2800" dirty="0" smtClean="0">
                <a:cs typeface="B Nazanin" pitchFamily="2" charset="-78"/>
              </a:rPr>
              <a:t>تغيير الگوي سفرهاي شه ري و ايجاد تمركز در نقاط جذب سفرها به پايانه هاي مترو و ايستگاه ها و در نتيجه، امكان برنامه ريزي متمركز جهت ارائه خدمات در اين نقاط و ساماندهي خدمات و امكانات حمل ونقل شهري</a:t>
            </a:r>
          </a:p>
          <a:p>
            <a:pPr algn="just" rtl="1"/>
            <a:r>
              <a:rPr lang="fa-IR" sz="2800" dirty="0" smtClean="0">
                <a:cs typeface="B Nazanin" pitchFamily="2" charset="-78"/>
              </a:rPr>
              <a:t>كاهش قابل توجه زمان سفرهاي بين مبدأ  مقصد و در نتيجه تسريع در سفرها ·</a:t>
            </a:r>
          </a:p>
          <a:p>
            <a:pPr algn="just" rtl="1"/>
            <a:r>
              <a:rPr lang="fa-IR" sz="2800" dirty="0" smtClean="0">
                <a:cs typeface="B Nazanin" pitchFamily="2" charset="-78"/>
              </a:rPr>
              <a:t>حذف فاصله طبقاتي بين اقشار مرفه و كم درآمد.</a:t>
            </a:r>
          </a:p>
        </p:txBody>
      </p:sp>
      <p:sp>
        <p:nvSpPr>
          <p:cNvPr id="4" name="Title 2"/>
          <p:cNvSpPr>
            <a:spLocks noGrp="1"/>
          </p:cNvSpPr>
          <p:nvPr>
            <p:ph type="title"/>
          </p:nvPr>
        </p:nvSpPr>
        <p:spPr>
          <a:xfrm>
            <a:off x="533400" y="0"/>
            <a:ext cx="8229600" cy="1219200"/>
          </a:xfrm>
        </p:spPr>
        <p:txBody>
          <a:bodyPr vert="horz" lIns="0" rIns="0" bIns="0" anchor="b">
            <a:normAutofit/>
          </a:bodyPr>
          <a:lstStyle/>
          <a:p>
            <a:pPr algn="r">
              <a:buClr>
                <a:schemeClr val="accent3"/>
              </a:buClr>
              <a:buSzPct val="95000"/>
            </a:pPr>
            <a:r>
              <a:rPr lang="fa-IR" sz="3600" dirty="0" smtClean="0">
                <a:cs typeface="B Nazanin" pitchFamily="2" charset="-78"/>
              </a:rPr>
              <a:t>فصل دوم: تعاريف، انگاره ها، مفاهيم و تجربيات جهاني</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389120"/>
          </a:xfrm>
        </p:spPr>
        <p:txBody>
          <a:bodyPr vert="horz" lIns="45720" rIns="45720" bIns="0" anchor="t">
            <a:noAutofit/>
          </a:bodyPr>
          <a:lstStyle/>
          <a:p>
            <a:pPr algn="just" rtl="1">
              <a:buNone/>
            </a:pPr>
            <a:r>
              <a:rPr lang="fa-IR" sz="2800" b="1" i="1" dirty="0" smtClean="0">
                <a:cs typeface="B Nazanin" pitchFamily="2" charset="-78"/>
              </a:rPr>
              <a:t>مجتمع هاي ايستگاهی </a:t>
            </a:r>
            <a:r>
              <a:rPr lang="fa-IR" sz="2800" dirty="0" smtClean="0">
                <a:cs typeface="B Nazanin" pitchFamily="2" charset="-78"/>
              </a:rPr>
              <a:t>يعني مجموعه هاي تجاري، اداري، فرهنگي، تفريحي و مسكوني كه به منظور حداكثر قابليت دسترسي از طريق سيستم حمل ونقل عمومي و غير موتوري در مناطق همجوار طراحي مي شوند . در مركزيت اين ناحيه يك ايستگاه قطار شهري ( مترو ) قرار داردكه توسط مجموعه نسبتاً متراكم و پيشرفته اي با كاربري هاي عمدتاً تجاري و اداري احاطه مي شود.</a:t>
            </a:r>
          </a:p>
          <a:p>
            <a:pPr algn="just" rtl="1">
              <a:buNone/>
            </a:pPr>
            <a:r>
              <a:rPr lang="fa-IR" sz="2800" b="1" i="1" dirty="0" smtClean="0">
                <a:cs typeface="B Nazanin" pitchFamily="2" charset="-78"/>
              </a:rPr>
              <a:t>روش </a:t>
            </a:r>
            <a:r>
              <a:rPr lang="en-US" sz="2000" b="1" i="1" dirty="0" smtClean="0">
                <a:cs typeface="B Nazanin" pitchFamily="2" charset="-78"/>
              </a:rPr>
              <a:t>TOD</a:t>
            </a:r>
            <a:r>
              <a:rPr lang="fa-IR" sz="2800" b="1" i="1" dirty="0" smtClean="0">
                <a:cs typeface="B Nazanin" pitchFamily="2" charset="-78"/>
              </a:rPr>
              <a:t> </a:t>
            </a:r>
            <a:r>
              <a:rPr lang="fa-IR" sz="2800" dirty="0" smtClean="0">
                <a:cs typeface="B Nazanin" pitchFamily="2" charset="-78"/>
              </a:rPr>
              <a:t>كه پايه آن از اوايل قرن بيستم در آمريكا گذارده شده است، با توجه به چگونگي توزيع جمعيت و تنوع كاربري ها سعي در ساماندهي و تمركز نقطه اي كاربري هاي مختلف در مكان هاي معين مي كند . اين مكان ها غالباً ايستگاه هاي حمل ونقل همگاني و به طور ويژه مترو و قطار سبك شهري هستند . اين روش سعي بر هماهنگ كردن سرمايه گذاري در بخش حمل ونقل همگاني با الگوهاي كاربري زمين فعلي و آينده دارد . اين روش قادر است با ايجاد مجتمع هاي مسكوني،تجاري و خدماتي در محل ايستگاه هاي حمل ونقل همگاني به ويژه مترو،سفر هاي درون شهري رابه سمت استفاده از وسايل نقليه همگاني سوق دهد.</a:t>
            </a:r>
            <a:endParaRPr lang="en-US" sz="2800" dirty="0" smtClean="0">
              <a:cs typeface="B Nazanin" pitchFamily="2" charset="-78"/>
            </a:endParaRPr>
          </a:p>
        </p:txBody>
      </p:sp>
      <p:sp>
        <p:nvSpPr>
          <p:cNvPr id="4" name="Title 2"/>
          <p:cNvSpPr>
            <a:spLocks noGrp="1"/>
          </p:cNvSpPr>
          <p:nvPr>
            <p:ph type="title"/>
          </p:nvPr>
        </p:nvSpPr>
        <p:spPr>
          <a:xfrm>
            <a:off x="457200" y="228600"/>
            <a:ext cx="8229600" cy="1143000"/>
          </a:xfrm>
        </p:spPr>
        <p:txBody>
          <a:bodyPr vert="horz" lIns="0" rIns="0" bIns="0" anchor="b">
            <a:normAutofit/>
          </a:bodyPr>
          <a:lstStyle/>
          <a:p>
            <a:pPr algn="r">
              <a:buClr>
                <a:schemeClr val="accent3"/>
              </a:buClr>
              <a:buSzPct val="95000"/>
            </a:pPr>
            <a:r>
              <a:rPr lang="fa-IR" sz="3600" dirty="0" smtClean="0">
                <a:cs typeface="B Nazanin" pitchFamily="2" charset="-78"/>
              </a:rPr>
              <a:t>فصل دوم: تعاريف، انگاره ها، مفاهيم و تجربيات جهاني</a:t>
            </a:r>
            <a:endParaRPr lang="fa-IR" sz="3600" dirty="0">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r"/>
            <a:r>
              <a:rPr lang="fa-IR" sz="3200" dirty="0" smtClean="0">
                <a:cs typeface="B Nazanin" pitchFamily="2" charset="-78"/>
              </a:rPr>
              <a:t>فصل سوم: مباني مطالعات نظري و ميداني</a:t>
            </a:r>
            <a:endParaRPr lang="fa-IR" sz="3200" dirty="0">
              <a:cs typeface="B Nazanin" pitchFamily="2" charset="-78"/>
            </a:endParaRPr>
          </a:p>
        </p:txBody>
      </p:sp>
      <p:sp>
        <p:nvSpPr>
          <p:cNvPr id="2" name="Content Placeholder 1"/>
          <p:cNvSpPr>
            <a:spLocks noGrp="1"/>
          </p:cNvSpPr>
          <p:nvPr>
            <p:ph idx="1"/>
          </p:nvPr>
        </p:nvSpPr>
        <p:spPr/>
        <p:txBody>
          <a:bodyPr vert="horz" lIns="45720" rIns="45720" bIns="0" anchor="t">
            <a:noAutofit/>
          </a:bodyPr>
          <a:lstStyle/>
          <a:p>
            <a:pPr algn="just" rtl="1">
              <a:buNone/>
            </a:pPr>
            <a:r>
              <a:rPr lang="fa-IR" sz="2800" dirty="0" smtClean="0">
                <a:cs typeface="B Nazanin" pitchFamily="2" charset="-78"/>
              </a:rPr>
              <a:t>در اين فصل به مباني مطالعات نظري پرداخته می شود كه شامل بررسي پتانسيل هاي توسعه ايستگاه هاي مترو و مطالعات سازمان فضايي، سيماي شهر، كاربري زمين، حمل و نقل و ترافيك، محيط زيست، طرح هاي بالادست و مرتبط، اقتصادي، اجتماعي مي باشد و در ادامه به مباني مطالعات ميداني نيز اشاره مي گردد.</a:t>
            </a:r>
          </a:p>
          <a:p>
            <a:pPr algn="just" rtl="1">
              <a:buNone/>
            </a:pPr>
            <a:endParaRPr lang="fa-IR" sz="2800" dirty="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
        <p:nvSpPr>
          <p:cNvPr id="2" name="Content Placeholder 1"/>
          <p:cNvSpPr>
            <a:spLocks noGrp="1"/>
          </p:cNvSpPr>
          <p:nvPr>
            <p:ph idx="1"/>
          </p:nvPr>
        </p:nvSpPr>
        <p:spPr/>
        <p:txBody>
          <a:bodyPr vert="horz" lIns="45720" rIns="45720" bIns="0" anchor="t">
            <a:noAutofit/>
          </a:bodyPr>
          <a:lstStyle/>
          <a:p>
            <a:pPr algn="just" rtl="1">
              <a:buNone/>
            </a:pPr>
            <a:r>
              <a:rPr lang="fa-IR" sz="2800" dirty="0" smtClean="0">
                <a:cs typeface="B Nazanin" pitchFamily="2" charset="-78"/>
              </a:rPr>
              <a:t>در اين فصل، محقق با نگاهي به سابقه و پيشينه مطالعات در طرح هاي بالادست، براي دو ايستگاه مورد مطالعه از توسعه شمالي خط ۱ متروي تهران، پروسه امكان سنجي، برنامه ريزي فضايي وكاربري اراضي مجتمع هاي ايستگاهي را ارائه می دهد.</a:t>
            </a:r>
          </a:p>
          <a:p>
            <a:pPr algn="just" rtl="1">
              <a:buNone/>
            </a:pPr>
            <a:endParaRPr lang="fa-IR" sz="2800"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4" name="Title 2"/>
          <p:cNvSpPr>
            <a:spLocks noGrp="1"/>
          </p:cNvSpPr>
          <p:nvPr>
            <p:ph type="title"/>
          </p:nvPr>
        </p:nvSpPr>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
        <p:nvSpPr>
          <p:cNvPr id="3" name="Content Placeholder 2"/>
          <p:cNvSpPr>
            <a:spLocks noGrp="1"/>
          </p:cNvSpPr>
          <p:nvPr>
            <p:ph idx="1"/>
          </p:nvPr>
        </p:nvSpPr>
        <p:spPr/>
        <p:txBody>
          <a:bodyPr vert="horz" lIns="45720" rIns="45720" bIns="0" anchor="t">
            <a:noAutofit/>
          </a:bodyPr>
          <a:lstStyle/>
          <a:p>
            <a:pPr algn="just" rtl="1">
              <a:buNone/>
            </a:pPr>
            <a:r>
              <a:rPr lang="fa-IR" sz="2800" dirty="0" smtClean="0">
                <a:cs typeface="B Nazanin" pitchFamily="2" charset="-78"/>
              </a:rPr>
              <a:t>محقق از میان ايستگاه های موجود در توسعه شمالي خط ١ متروي تهران دو ایستگاه میدان تجریش </a:t>
            </a:r>
            <a:r>
              <a:rPr lang="en-US" sz="2000" dirty="0" smtClean="0">
                <a:cs typeface="B Nazanin" pitchFamily="2" charset="-78"/>
              </a:rPr>
              <a:t>Y1</a:t>
            </a:r>
            <a:r>
              <a:rPr lang="fa-IR" sz="2800" dirty="0" smtClean="0">
                <a:cs typeface="B Nazanin" pitchFamily="2" charset="-78"/>
              </a:rPr>
              <a:t> و قدس </a:t>
            </a:r>
            <a:r>
              <a:rPr lang="en-US" sz="2000" dirty="0" smtClean="0">
                <a:cs typeface="B Nazanin" pitchFamily="2" charset="-78"/>
              </a:rPr>
              <a:t>X1</a:t>
            </a:r>
            <a:r>
              <a:rPr lang="fa-IR" sz="2800" dirty="0" smtClean="0">
                <a:cs typeface="B Nazanin" pitchFamily="2" charset="-78"/>
              </a:rPr>
              <a:t> بر حسب اهميت و جايگاهشان در شمال خط ١ و منطقه ١ شهرداري تهران كه در آن واقع اند و همچنين بر حسب اهميت امتيازاتشان در رده بندي عملكردي مجتمع هاي ايستگاهي مترو، براي مطالعه انتخاب کرده است.</a:t>
            </a:r>
            <a:endParaRPr lang="en-US" sz="2800" dirty="0" smtClean="0">
              <a:cs typeface="B Nazanin" pitchFamily="2" charset="-78"/>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45720" rIns="45720" bIns="0" anchor="t">
            <a:noAutofit/>
          </a:bodyPr>
          <a:lstStyle/>
          <a:p>
            <a:pPr algn="just" rtl="1">
              <a:buNone/>
            </a:pPr>
            <a:r>
              <a:rPr lang="fa-IR" sz="2800" dirty="0" smtClean="0">
                <a:cs typeface="B Nazanin" pitchFamily="2" charset="-78"/>
              </a:rPr>
              <a:t>با توجه به اطلاعات مورد نياز جهت تحليل، رده بندي و پيشنهاد درباره برنامه ربزي فضايي و كاربري اراضي ايستگاه ها و مجتمع هاي ايستگاهي مترو، فرم هاي برداشت ميداني جهت برداشت پلاك به پلاك، شامل اطلاعاتي چون: نوع كاربري، كيفيت ابنيه، تعداد طبقات، كاربري هاي تأثير گذار و ... در كنار فرم هاي برداشت بلوك شامل اطلاعاتي چون: ويژگي هاي اقتصادي، اجتماعي،حمل و نقل و ترافيك و ... تهيه شده و با مراجعات متعدد صورت گرفته به ايستگاه ها و محدوده هاي مورد مطالعه و بررسي، اطلاعات مورد نياز جمع آوري گرديده است. با استفاده از برداشت هاي مذكور همچنين اظهار نظرهايي راجع به امكانات، نيازها و محدوديت هاي محدوده مورد مطالعه و نيز نحوه اثر ايستگاه مترو بر فعاليت هاي پيراموني نيز جمع آوري شده اند.</a:t>
            </a:r>
          </a:p>
          <a:p>
            <a:pPr algn="just" rtl="1">
              <a:buNone/>
            </a:pPr>
            <a:endParaRPr lang="en-US" sz="2800" dirty="0" smtClean="0">
              <a:cs typeface="B Nazanin" pitchFamily="2" charset="-78"/>
            </a:endParaRPr>
          </a:p>
        </p:txBody>
      </p:sp>
      <p:sp>
        <p:nvSpPr>
          <p:cNvPr id="4" name="Title 2"/>
          <p:cNvSpPr>
            <a:spLocks noGrp="1"/>
          </p:cNvSpPr>
          <p:nvPr>
            <p:ph type="title"/>
          </p:nvPr>
        </p:nvSpPr>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382000" cy="5486400"/>
          </a:xfrm>
        </p:spPr>
        <p:txBody>
          <a:bodyPr vert="horz" lIns="45720" rIns="45720" bIns="0" anchor="t">
            <a:noAutofit/>
          </a:bodyPr>
          <a:lstStyle/>
          <a:p>
            <a:pPr algn="just" rtl="1">
              <a:buNone/>
            </a:pPr>
            <a:r>
              <a:rPr lang="fa-IR" sz="2800" dirty="0" smtClean="0">
                <a:cs typeface="B Nazanin" pitchFamily="2" charset="-78"/>
              </a:rPr>
              <a:t>سپس اطلاعات جمع آوري شده و خام در قالب جداولي پياده گرديده تا اطلاعات مذكور قابليت استفاده و جمع بندي را پيدا كنند. در جدول هاي وضع موجود با توجه به برداشت هاي صورت گرفته در محدوده مورد مطالعه اطراف هر ايستگاه، براي هر پلاك ، وضعيت كاربري، تعداد طبقات و كيفيت ابنيه ثبت گشته، سپس با استفاده مساحت زمين ها و سطوح زير بنا محاسبه شده و در جدول </a:t>
            </a:r>
            <a:r>
              <a:rPr lang="en-US" sz="2800" dirty="0" smtClean="0">
                <a:cs typeface="B Nazanin" pitchFamily="2" charset="-78"/>
              </a:rPr>
              <a:t>GIS </a:t>
            </a:r>
            <a:r>
              <a:rPr lang="fa-IR" sz="2800" dirty="0" smtClean="0">
                <a:cs typeface="B Nazanin" pitchFamily="2" charset="-78"/>
              </a:rPr>
              <a:t>از نقشه هاي اصلاح شده اضافه گشته ، بعد آن براي هر پلاك و براي هر بلوك تراكم ساختماني محاسبه گرديده است.</a:t>
            </a:r>
          </a:p>
        </p:txBody>
      </p:sp>
      <p:sp>
        <p:nvSpPr>
          <p:cNvPr id="4" name="Title 2"/>
          <p:cNvSpPr>
            <a:spLocks noGrp="1"/>
          </p:cNvSpPr>
          <p:nvPr>
            <p:ph type="title"/>
          </p:nvPr>
        </p:nvSpPr>
        <p:spPr>
          <a:xfrm>
            <a:off x="533400" y="228600"/>
            <a:ext cx="8229600" cy="1143000"/>
          </a:xfrm>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389120"/>
          </a:xfrm>
        </p:spPr>
        <p:txBody>
          <a:bodyPr>
            <a:noAutofit/>
          </a:bodyPr>
          <a:lstStyle/>
          <a:p>
            <a:pPr algn="just" rtl="1">
              <a:buNone/>
            </a:pPr>
            <a:r>
              <a:rPr lang="fa-IR" sz="2800" dirty="0" smtClean="0">
                <a:cs typeface="B Nazanin" pitchFamily="2" charset="-78"/>
              </a:rPr>
              <a:t>با استفاده از </a:t>
            </a:r>
            <a:r>
              <a:rPr lang="fa-IR" sz="2800" dirty="0" smtClean="0">
                <a:cs typeface="B Nazanin"/>
              </a:rPr>
              <a:t>جدول هاي وضع موجود براي هر ايستگاه، نقشه هاي شماره گذاري بلوك و پلاك و كاربري در وضع موجود تهيه شده است.همچنين جدول هاي جمع بندي وضع موجود براي هر ايستگاه از ديدگاه هاي حمل و نقل وترافيك، اقتصادي، اجتماعي، شهرسازي و طراحي شهري، از فرم هاي برداشت و فيلم هاي تهيه شده،استخراج گرديده و براي تكميل برداشت هاي حمل و نقل و ترافيك مراجعات متعددي به محدوده هاي مورد مطالعه شده است ، تا وضعيت تسهيلات حمل و نقل اطراف ايستگاه ها و اهداف سفرهاي غالب منطقه اي و وضعيت پاركينگ ها و ايستگاه هاي اتو بوس و ... همچنين مشخصات فيزيكي معابر سواره و پياده، جمع آوري گردد، در نهايت با استفاده از اطلاعات جمع آوري شده و جداول تهيه شده، دامنه مساحت هاي كاربري ها، تراكم متوسط ساختماني كل محدوده مورد مطالعه، دامنه كاربري ها و دامنه كيفيت ابنيه جهت رسيدن به يك ديد كلي از محدوده اطراف ايستگاه ها محاسبه شده است.</a:t>
            </a:r>
            <a:endParaRPr lang="en-US" sz="2800" dirty="0" smtClean="0">
              <a:cs typeface="B Nazanin"/>
            </a:endParaRPr>
          </a:p>
          <a:p>
            <a:endParaRPr lang="en-US" sz="2800" dirty="0"/>
          </a:p>
        </p:txBody>
      </p:sp>
      <p:sp>
        <p:nvSpPr>
          <p:cNvPr id="4" name="Title 2"/>
          <p:cNvSpPr>
            <a:spLocks noGrp="1"/>
          </p:cNvSpPr>
          <p:nvPr>
            <p:ph type="title"/>
          </p:nvPr>
        </p:nvSpPr>
        <p:spPr>
          <a:xfrm>
            <a:off x="457200" y="228600"/>
            <a:ext cx="8229600" cy="1143000"/>
          </a:xfrm>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33600"/>
            <a:ext cx="8229600" cy="4389120"/>
          </a:xfrm>
        </p:spPr>
        <p:txBody>
          <a:bodyPr vert="horz">
            <a:noAutofit/>
          </a:bodyPr>
          <a:lstStyle/>
          <a:p>
            <a:pPr algn="just" rtl="1">
              <a:buNone/>
            </a:pPr>
            <a:r>
              <a:rPr lang="fa-IR" sz="2800" dirty="0" smtClean="0">
                <a:cs typeface="B Nazanin" pitchFamily="2" charset="-78"/>
              </a:rPr>
              <a:t>جهت يافتن امتياز هر ايستگاه از نقطه نظر پتانسيل هاي توسعه از سه مجموعه شاخص که در قالب جداول "تجزيه و تحليل امكان سنجي تملك اراضي" ، "تجزيه و تحليل پتانسيل هاي توسعه” و " تجزيه و تحليل ديدگاه صاحب نظران در طرح هاي توسعه شهري" ، دسته بندي مي شوند، استفاده مي گردد.</a:t>
            </a:r>
            <a:endParaRPr lang="en-US" sz="2800" dirty="0">
              <a:cs typeface="B Nazanin" pitchFamily="2" charset="-78"/>
            </a:endParaRPr>
          </a:p>
        </p:txBody>
      </p:sp>
      <p:sp>
        <p:nvSpPr>
          <p:cNvPr id="4" name="Title 2"/>
          <p:cNvSpPr>
            <a:spLocks noGrp="1"/>
          </p:cNvSpPr>
          <p:nvPr>
            <p:ph type="title"/>
          </p:nvPr>
        </p:nvSpPr>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389120"/>
          </a:xfrm>
        </p:spPr>
        <p:txBody>
          <a:bodyPr>
            <a:noAutofit/>
          </a:bodyPr>
          <a:lstStyle/>
          <a:p>
            <a:pPr algn="just" rtl="1">
              <a:buNone/>
            </a:pPr>
            <a:r>
              <a:rPr lang="fa-IR" sz="2400" dirty="0" smtClean="0">
                <a:cs typeface="B Nazanin"/>
              </a:rPr>
              <a:t>ارائه دو گزینه:</a:t>
            </a:r>
          </a:p>
          <a:p>
            <a:pPr algn="just" rtl="1"/>
            <a:r>
              <a:rPr lang="fa-IR" sz="2400" b="1" dirty="0" smtClean="0">
                <a:cs typeface="B Nazanin"/>
              </a:rPr>
              <a:t>حذف ايستگاه ميدان تجريش : گزينه اول</a:t>
            </a:r>
          </a:p>
          <a:p>
            <a:pPr algn="just" rtl="1">
              <a:buNone/>
            </a:pPr>
            <a:r>
              <a:rPr lang="fa-IR" sz="2400" dirty="0" smtClean="0">
                <a:cs typeface="B Nazanin"/>
              </a:rPr>
              <a:t>پيشنهاد مي شود در صورت امكان تغييراتي در محل ايستگاه ها و نقشه توسعه شمالي خط ١ متروي تهران انجام پذيرد و بدين صورت كه ايستگاه ميدان تجريش </a:t>
            </a:r>
            <a:r>
              <a:rPr lang="en-US" sz="2000" dirty="0" smtClean="0">
                <a:cs typeface="B Nazanin"/>
              </a:rPr>
              <a:t>Y1</a:t>
            </a:r>
            <a:r>
              <a:rPr lang="fa-IR" sz="2400" dirty="0" smtClean="0">
                <a:cs typeface="B Nazanin"/>
              </a:rPr>
              <a:t>حذف گردد و ايستگاه قدس </a:t>
            </a:r>
            <a:r>
              <a:rPr lang="en-US" sz="2000" dirty="0" smtClean="0">
                <a:cs typeface="B Nazanin"/>
              </a:rPr>
              <a:t>X1</a:t>
            </a:r>
            <a:r>
              <a:rPr lang="fa-IR" sz="2000" dirty="0" smtClean="0">
                <a:cs typeface="B Nazanin"/>
              </a:rPr>
              <a:t> </a:t>
            </a:r>
            <a:r>
              <a:rPr lang="fa-IR" sz="2400" dirty="0" smtClean="0">
                <a:cs typeface="B Nazanin"/>
              </a:rPr>
              <a:t>موجود كه حدود ٧٠٠ متر پايين تر از ميدان قدس قرار دارد به محل ميدان قدس انتقال يابد.</a:t>
            </a:r>
          </a:p>
          <a:p>
            <a:pPr algn="just" rtl="1"/>
            <a:r>
              <a:rPr lang="fa-IR" sz="2400" b="1" dirty="0" smtClean="0">
                <a:cs typeface="B Nazanin"/>
              </a:rPr>
              <a:t>ابقاء ايستگاه ميدان تجريش : گزينه دوم</a:t>
            </a:r>
          </a:p>
          <a:p>
            <a:pPr algn="just" rtl="1">
              <a:buNone/>
            </a:pPr>
            <a:r>
              <a:rPr lang="fa-IR" sz="2400" dirty="0" smtClean="0">
                <a:cs typeface="B Nazanin"/>
              </a:rPr>
              <a:t>با توجه به برنامه ريزي فضايي و كاربري اراضي پيشنهادي براي ايستگاه ميدان تجريش كه در طي اين مجلد انجام شده و برآورد كمبود انواع كاربري ها كه با افزايش تقاضاي ناشي از احداث ايستگاه مترو ملموس مي باشد، مي توان اين كاربري ها را در محدوده ما بين ميدان تجريش و ميدان قدس كه در حال تبديل به فضاي شهري است پخش نمود، به عبارتي به جاي اينكه جبران كمبود كاربري ها را و افزايش پتانسيل جهت توسعه انواع كاربري ها را از طريق احداث مجتمع هاي ايستگاهي، به مثابه سيلندري به ميدان تحميل كنيم، كاربري هاي پيش بيني شده را به صورت افقي در محدوده و معبر مابين ميدان تجريش و ميدان قدس ، به عنوان فضاي تعاملات شهري، توزيع نما ييم.</a:t>
            </a:r>
          </a:p>
          <a:p>
            <a:pPr algn="just" rtl="1">
              <a:buNone/>
            </a:pPr>
            <a:endParaRPr lang="fa-IR" sz="2400" dirty="0" smtClean="0">
              <a:cs typeface="B Nazanin"/>
            </a:endParaRPr>
          </a:p>
          <a:p>
            <a:pPr algn="r" rtl="1">
              <a:buNone/>
            </a:pPr>
            <a:endParaRPr lang="en-US" sz="2400" dirty="0">
              <a:cs typeface="B Nazanin"/>
            </a:endParaRPr>
          </a:p>
        </p:txBody>
      </p:sp>
      <p:sp>
        <p:nvSpPr>
          <p:cNvPr id="4" name="Title 2"/>
          <p:cNvSpPr>
            <a:spLocks noGrp="1"/>
          </p:cNvSpPr>
          <p:nvPr>
            <p:ph type="title"/>
          </p:nvPr>
        </p:nvSpPr>
        <p:spPr>
          <a:xfrm>
            <a:off x="533400" y="228600"/>
            <a:ext cx="8229600" cy="1143000"/>
          </a:xfrm>
        </p:spPr>
        <p:txBody>
          <a:bodyPr>
            <a:noAutofit/>
          </a:bodyPr>
          <a:lstStyle/>
          <a:p>
            <a:pPr algn="just" rtl="1"/>
            <a:r>
              <a:rPr lang="fa-IR" sz="3200" dirty="0" smtClean="0">
                <a:cs typeface="B Nazanin" pitchFamily="2" charset="-78"/>
              </a:rPr>
              <a:t>فصل چهارم: امكان سنجي، برنامه ريزي فضايي و كاربري اراضي مطالعات موردي</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229600" cy="1143000"/>
          </a:xfrm>
        </p:spPr>
        <p:txBody>
          <a:bodyPr vert="horz">
            <a:noAutofit/>
          </a:bodyPr>
          <a:lstStyle/>
          <a:p>
            <a:pPr marL="274320" indent="-274320" algn="just" rtl="1">
              <a:spcBef>
                <a:spcPct val="20000"/>
              </a:spcBef>
              <a:buClr>
                <a:schemeClr val="accent3"/>
              </a:buClr>
              <a:buSzPct val="95000"/>
            </a:pPr>
            <a:r>
              <a:rPr lang="fa-IR" sz="2400" dirty="0" smtClean="0">
                <a:solidFill>
                  <a:schemeClr val="tx1"/>
                </a:solidFill>
                <a:latin typeface="+mn-lt"/>
                <a:ea typeface="+mn-ea"/>
                <a:cs typeface="B Nazanin"/>
              </a:rPr>
              <a:t>نتايج حاصله و نكات اصلي در برنامه ريزي مجتمع هاي ايستگاهي مترو</a:t>
            </a:r>
            <a:endParaRPr lang="en-US" sz="2400" dirty="0" smtClean="0">
              <a:solidFill>
                <a:schemeClr val="tx1"/>
              </a:solidFill>
              <a:latin typeface="+mn-lt"/>
              <a:ea typeface="+mn-ea"/>
              <a:cs typeface="B Nazanin"/>
            </a:endParaRPr>
          </a:p>
        </p:txBody>
      </p:sp>
      <p:sp>
        <p:nvSpPr>
          <p:cNvPr id="3" name="Content Placeholder 2"/>
          <p:cNvSpPr>
            <a:spLocks noGrp="1"/>
          </p:cNvSpPr>
          <p:nvPr>
            <p:ph idx="1"/>
          </p:nvPr>
        </p:nvSpPr>
        <p:spPr>
          <a:xfrm>
            <a:off x="457200" y="1905000"/>
            <a:ext cx="8229600" cy="4389120"/>
          </a:xfrm>
        </p:spPr>
        <p:txBody>
          <a:bodyPr>
            <a:noAutofit/>
          </a:bodyPr>
          <a:lstStyle/>
          <a:p>
            <a:pPr algn="just" rtl="1"/>
            <a:r>
              <a:rPr lang="fa-IR" sz="2000" dirty="0" smtClean="0">
                <a:cs typeface="B Nazanin"/>
              </a:rPr>
              <a:t>برنامه ريزي مجتمع هاي ايستگاه ي بايستي با مطالعه دقيق وضع موجود، پتانسيل ها و محدوديت ايستگاه ها و اراضي پيرامون آن ها صورت پذيرد.</a:t>
            </a:r>
          </a:p>
          <a:p>
            <a:pPr algn="just" rtl="1"/>
            <a:r>
              <a:rPr lang="fa-IR" sz="2000" dirty="0" smtClean="0">
                <a:cs typeface="B Nazanin"/>
              </a:rPr>
              <a:t>برنامه ريز ي مجتمع هاي ايستگاهي، بايستي با طرح هاي توسعه و عمران شهري به عنوان طرح هاي بالادست، هماهنگ باشد و در جهت تقويت و تكميل ايده ها و پيشنهادات آنها عمل كند.</a:t>
            </a:r>
          </a:p>
          <a:p>
            <a:pPr algn="just" rtl="1"/>
            <a:r>
              <a:rPr lang="fa-IR" sz="2000" dirty="0" smtClean="0">
                <a:cs typeface="B Nazanin"/>
              </a:rPr>
              <a:t>برنامه ريزي مجتمع هاي ايستگاهي ضمن آن كه در هر ايستگاه به طور جداگانه صورت مي گيرد، ليكن لازم است اين برنامه ها و طرح ها در نهايت در ارتباط جامع با يكديگر نگريسته شوند.</a:t>
            </a:r>
          </a:p>
          <a:p>
            <a:pPr algn="just" rtl="1"/>
            <a:r>
              <a:rPr lang="fa-IR" sz="2000" dirty="0" smtClean="0">
                <a:cs typeface="B Nazanin"/>
              </a:rPr>
              <a:t>برنامه ريز ي مجتمع هاي ايستگاهي بايستي در جهتي هدايت شود كه حداكثر ممكن تنوع در  كاربري ها در اراضي پيرامون ايستگاه ها لحاظ شود و مجموعه هايي با جذا بيت بالاي فضايي و عملكردي شهري فراهم آيد.</a:t>
            </a:r>
          </a:p>
          <a:p>
            <a:pPr algn="just" rtl="1"/>
            <a:r>
              <a:rPr lang="fa-IR" sz="2000" dirty="0" smtClean="0">
                <a:cs typeface="B Nazanin"/>
              </a:rPr>
              <a:t>برنامه ريزي مجتمع هاي ايستگاهي در خارج از محدوده هاي ساخت و ساز پيوسته شهر تهران بايستي به طريقي صورت گيرد كه با اهداف طرح مجموعه شهري تهران در مغايرت قرار نگيرد.</a:t>
            </a:r>
          </a:p>
          <a:p>
            <a:pPr algn="just" rtl="1"/>
            <a:r>
              <a:rPr lang="fa-IR" sz="2000" dirty="0" smtClean="0">
                <a:cs typeface="B Nazanin"/>
              </a:rPr>
              <a:t>در برنامه ريزي مجتمع هاي ايستگاهي باید حداكثر توجه به استفاده از معابر مخصوص عابر پياده و دوچرخه صورت پذيرد و به موازات آن اقدامات فرهنگي جهت تشويق شهروندان به استفاده حداقل از وسايل نقليه موتوري شخصي و استفاده از وسايل نقليه عمومي و در جاهاي ممكن استفاده از دوچرخه و يا به صورت پياده شكل پذيرد.</a:t>
            </a:r>
            <a:endParaRPr lang="en-US" sz="2000" dirty="0">
              <a:cs typeface="B Nazanin"/>
            </a:endParaRPr>
          </a:p>
        </p:txBody>
      </p:sp>
      <p:sp>
        <p:nvSpPr>
          <p:cNvPr id="4" name="Title 2"/>
          <p:cNvSpPr txBox="1">
            <a:spLocks/>
          </p:cNvSpPr>
          <p:nvPr/>
        </p:nvSpPr>
        <p:spPr>
          <a:xfrm>
            <a:off x="457200" y="0"/>
            <a:ext cx="8229600" cy="1143000"/>
          </a:xfrm>
          <a:prstGeom prst="rect">
            <a:avLst/>
          </a:prstGeom>
        </p:spPr>
        <p:txBody>
          <a:bodyPr vert="horz" lIns="0" rIns="0" bIns="0" anchor="b">
            <a:no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r>
              <a:rPr kumimoji="0" lang="fa-IR" sz="3200" b="0" i="0" u="none" strike="noStrike" kern="1200" cap="none" spc="0" normalizeH="0" baseline="0" noProof="0" dirty="0" smtClean="0">
                <a:ln>
                  <a:noFill/>
                </a:ln>
                <a:solidFill>
                  <a:schemeClr val="tx2"/>
                </a:solidFill>
                <a:effectLst/>
                <a:uLnTx/>
                <a:uFillTx/>
                <a:latin typeface="+mj-lt"/>
                <a:ea typeface="+mj-ea"/>
                <a:cs typeface="B Nazanin" pitchFamily="2" charset="-78"/>
              </a:rPr>
              <a:t>فصل چهارم: امكان سنجي، برنامه ريزي فضايي و كاربري اراضي مطالعات موردي</a:t>
            </a:r>
            <a:endParaRPr kumimoji="0" lang="fa-IR" sz="3200" b="0" i="0" u="none" strike="noStrike" kern="1200" cap="none" spc="0" normalizeH="0" baseline="0" noProof="0" dirty="0">
              <a:ln>
                <a:noFill/>
              </a:ln>
              <a:solidFill>
                <a:schemeClr val="tx2"/>
              </a:solidFill>
              <a:effectLst/>
              <a:uLnTx/>
              <a:uFillTx/>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389120"/>
          </a:xfrm>
        </p:spPr>
        <p:txBody>
          <a:bodyPr vert="horz">
            <a:noAutofit/>
          </a:bodyPr>
          <a:lstStyle/>
          <a:p>
            <a:pPr algn="just" rtl="1">
              <a:buNone/>
            </a:pPr>
            <a:r>
              <a:rPr lang="fa-IR" sz="2200" dirty="0" smtClean="0">
                <a:cs typeface="B Nazanin"/>
              </a:rPr>
              <a:t>برنامه ريزي مجتمع هاي ايستگاهي در مناطقي كه عملكرد غالب مسكوني دارند، لازم است به طريقي صورت پذيرد كه زندگي آرام اين مناطق را برهم نزند و از ايجاد كاربري هاي مزاحم در اين مجتمع ها احتراز شود. نظر به اين كه ايستگاه هاي مختلف داراي ظرفيت و توان مندي توسع ه متفاوت مي باشند ، لذا توجه به ظرفيت آنها براي مجتمع هاي ايستگاهي ضروري است. تجربيات ساير كشورها در زمينه برنامه ريزي مجتمع هاي ايستگاهي، به صورت دقيق مورد مطالعه و بررسي قرار گيرد و از دست آوردهاي آن ها كمال استفاده به عمل آيد. با توجه به حضور مهندسين مشاور در مناطق ٢١ گانه شهر تهران در ارتباط با تهيه طرح تفصيلي، ضروري است. توجه جدي در مطالعات اين مهندسين مشاور به امر مجتمع هاي ايستگاهي در مناطق تحت پوشش آنها صورت گيرد. برنامه و طرح هاي تفصيلي مجتمع هاي ايستگاهي مي توا نند به صورت يک پروژه مستقل تهيه و پس از طرح و تصويب در كميسيون ماده پنج براي تصويب به شوراي عالي شهرسازي و معماري ارائه گردند تا از يك پشتوانه قانوني بالا برخوردار باشند. نظر به اين كه در حال حاضر در شهرهاي بزرگ كشور چون تبريز، مشهد، شيراز و اصفهان نيز پروژه هاي شبكه مترو و ايجاد مجتمع هاي ايستگاهي در دستور كار قرار دارد، تجربيات حاصله در شهر تهران جمع بندي و به دست اندركاران برنامه ريزي در آن شهرها انتقال يابد.در نهايت، مديريت شهري كلان شهر تهران، حداكثر توان خود را در جهت توسعه سيستم حمل و نقل ريلي  مترو و ايجاد مجتمع هاي ايستگاهي به كار گيرد و در اين ارتباط موضوع مذكور در اولويت دستوركار مهندسين مشاور مناطق قرار گيرد.</a:t>
            </a:r>
            <a:endParaRPr lang="en-US" sz="2200" dirty="0" smtClean="0">
              <a:cs typeface="B Nazanin"/>
            </a:endParaRPr>
          </a:p>
        </p:txBody>
      </p:sp>
      <p:sp>
        <p:nvSpPr>
          <p:cNvPr id="4" name="Title 1"/>
          <p:cNvSpPr>
            <a:spLocks noGrp="1"/>
          </p:cNvSpPr>
          <p:nvPr>
            <p:ph type="title"/>
          </p:nvPr>
        </p:nvSpPr>
        <p:spPr>
          <a:xfrm>
            <a:off x="457200" y="457200"/>
            <a:ext cx="8229600" cy="1143000"/>
          </a:xfrm>
        </p:spPr>
        <p:txBody>
          <a:bodyPr vert="horz">
            <a:noAutofit/>
          </a:bodyPr>
          <a:lstStyle/>
          <a:p>
            <a:pPr marL="274320" indent="-274320" algn="just" rtl="1">
              <a:spcBef>
                <a:spcPct val="20000"/>
              </a:spcBef>
              <a:buClr>
                <a:schemeClr val="accent3"/>
              </a:buClr>
              <a:buSzPct val="95000"/>
            </a:pPr>
            <a:r>
              <a:rPr lang="fa-IR" sz="2400" dirty="0" smtClean="0">
                <a:solidFill>
                  <a:schemeClr val="tx1"/>
                </a:solidFill>
                <a:latin typeface="+mn-lt"/>
                <a:ea typeface="+mn-ea"/>
                <a:cs typeface="B Nazanin"/>
              </a:rPr>
              <a:t>نتايج حاصله و نكات اصلي در برنامه ريزي مجتمع هاي ايستگاهي مترو</a:t>
            </a:r>
            <a:endParaRPr lang="en-US" sz="2400" dirty="0" smtClean="0">
              <a:solidFill>
                <a:schemeClr val="tx1"/>
              </a:solidFill>
              <a:latin typeface="+mn-lt"/>
              <a:ea typeface="+mn-ea"/>
              <a:cs typeface="B Nazanin"/>
            </a:endParaRPr>
          </a:p>
        </p:txBody>
      </p:sp>
      <p:sp>
        <p:nvSpPr>
          <p:cNvPr id="5" name="Title 2"/>
          <p:cNvSpPr txBox="1">
            <a:spLocks/>
          </p:cNvSpPr>
          <p:nvPr/>
        </p:nvSpPr>
        <p:spPr>
          <a:xfrm>
            <a:off x="457200" y="0"/>
            <a:ext cx="8229600" cy="1143000"/>
          </a:xfrm>
          <a:prstGeom prst="rect">
            <a:avLst/>
          </a:prstGeom>
        </p:spPr>
        <p:txBody>
          <a:bodyPr vert="horz" lIns="0" rIns="0" bIns="0" anchor="b">
            <a:no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r>
              <a:rPr kumimoji="0" lang="fa-IR" sz="3200" b="0" i="0" u="none" strike="noStrike" kern="1200" cap="none" spc="0" normalizeH="0" baseline="0" noProof="0" dirty="0" smtClean="0">
                <a:ln>
                  <a:noFill/>
                </a:ln>
                <a:solidFill>
                  <a:schemeClr val="tx2"/>
                </a:solidFill>
                <a:effectLst/>
                <a:uLnTx/>
                <a:uFillTx/>
                <a:latin typeface="+mj-lt"/>
                <a:ea typeface="+mj-ea"/>
                <a:cs typeface="B Nazanin" pitchFamily="2" charset="-78"/>
              </a:rPr>
              <a:t>فصل چهارم: امكان سنجي، برنامه ريزي فضايي و كاربري اراضي مطالعات موردي</a:t>
            </a:r>
            <a:endParaRPr kumimoji="0" lang="fa-IR" sz="3200" b="0" i="0" u="none" strike="noStrike" kern="1200" cap="none" spc="0" normalizeH="0" baseline="0" noProof="0" dirty="0">
              <a:ln>
                <a:noFill/>
              </a:ln>
              <a:solidFill>
                <a:schemeClr val="tx2"/>
              </a:solidFill>
              <a:effectLst/>
              <a:uLnTx/>
              <a:uFillTx/>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0" rIns="0" bIns="0" anchor="b">
            <a:noAutofit/>
          </a:bodyPr>
          <a:lstStyle/>
          <a:p>
            <a:pPr marL="274320" indent="-274320" algn="just" rtl="1">
              <a:spcBef>
                <a:spcPct val="20000"/>
              </a:spcBef>
              <a:buClr>
                <a:schemeClr val="accent3"/>
              </a:buClr>
              <a:buSzPct val="95000"/>
            </a:pPr>
            <a:r>
              <a:rPr lang="fa-IR" sz="2800" dirty="0" smtClean="0">
                <a:solidFill>
                  <a:schemeClr val="tx1"/>
                </a:solidFill>
                <a:latin typeface="+mn-lt"/>
                <a:ea typeface="+mn-ea"/>
                <a:cs typeface="B Nazanin"/>
              </a:rPr>
              <a:t>نتايج حاصله و نكات اصلي در برنامه ريزي توسعه با محوريت حمل و نقل </a:t>
            </a:r>
            <a:r>
              <a:rPr lang="en-US" sz="2800" dirty="0" smtClean="0">
                <a:solidFill>
                  <a:schemeClr val="tx1"/>
                </a:solidFill>
                <a:latin typeface="+mn-lt"/>
                <a:ea typeface="+mn-ea"/>
                <a:cs typeface="B Nazanin"/>
              </a:rPr>
              <a:t> </a:t>
            </a:r>
            <a:r>
              <a:rPr lang="fa-IR" sz="2800" dirty="0" smtClean="0">
                <a:solidFill>
                  <a:schemeClr val="tx1"/>
                </a:solidFill>
                <a:latin typeface="+mn-lt"/>
                <a:ea typeface="+mn-ea"/>
                <a:cs typeface="B Nazanin"/>
              </a:rPr>
              <a:t>ريلي -  مترو </a:t>
            </a:r>
            <a:r>
              <a:rPr lang="en-US" sz="2000" dirty="0" smtClean="0">
                <a:solidFill>
                  <a:schemeClr val="tx1"/>
                </a:solidFill>
                <a:latin typeface="+mn-lt"/>
                <a:ea typeface="+mn-ea"/>
                <a:cs typeface="B Nazanin"/>
              </a:rPr>
              <a:t>TOD</a:t>
            </a:r>
          </a:p>
        </p:txBody>
      </p:sp>
      <p:sp>
        <p:nvSpPr>
          <p:cNvPr id="3" name="Content Placeholder 2"/>
          <p:cNvSpPr>
            <a:spLocks noGrp="1"/>
          </p:cNvSpPr>
          <p:nvPr>
            <p:ph idx="1"/>
          </p:nvPr>
        </p:nvSpPr>
        <p:spPr/>
        <p:txBody>
          <a:bodyPr vert="horz">
            <a:noAutofit/>
          </a:bodyPr>
          <a:lstStyle/>
          <a:p>
            <a:pPr algn="just" rtl="1">
              <a:buNone/>
            </a:pPr>
            <a:r>
              <a:rPr lang="fa-IR" sz="2400" dirty="0" smtClean="0">
                <a:cs typeface="B Nazanin"/>
              </a:rPr>
              <a:t>همان طور كه گفته شد </a:t>
            </a:r>
            <a:r>
              <a:rPr lang="en-US" sz="2000" dirty="0" smtClean="0">
                <a:cs typeface="B Nazanin"/>
              </a:rPr>
              <a:t>TOD</a:t>
            </a:r>
            <a:r>
              <a:rPr lang="fa-IR" sz="2400" dirty="0" smtClean="0">
                <a:cs typeface="B Nazanin"/>
              </a:rPr>
              <a:t> الگويي از توسعه شهري متكي به حمل و نقل عمومي است كه پيرامون ايستگاه هاي حمل و نقل عمومي شكل مي گيرد و با تراكم نسبتاً بالا ، تركيب و اختلاط كاربري هاي مسكوني، تجاري، اداري و ... را مشخص مي كند. دسترسي دروني آن ها عمدتاً پياده و دوچرخه و امثال آن هاست و دسترسي خارجي آن ها توسط حمل و نقل عمومي صورت مي گيرد . اصولاً اين ديدگاه نگاه جديدي را در شهرسازي و برنامه ريز ي شهري ايجاد مي كند . دیدگاه </a:t>
            </a:r>
            <a:r>
              <a:rPr lang="en-US" sz="2400" dirty="0" smtClean="0">
                <a:cs typeface="B Nazanin"/>
              </a:rPr>
              <a:t> </a:t>
            </a:r>
            <a:r>
              <a:rPr lang="en-US" sz="2000" dirty="0" smtClean="0">
                <a:cs typeface="B Nazanin"/>
              </a:rPr>
              <a:t>Mix </a:t>
            </a:r>
            <a:r>
              <a:rPr lang="en-US" sz="2000" dirty="0" err="1" smtClean="0">
                <a:cs typeface="B Nazanin"/>
              </a:rPr>
              <a:t>Zonning</a:t>
            </a:r>
            <a:r>
              <a:rPr lang="fa-IR" sz="2000" dirty="0" smtClean="0">
                <a:cs typeface="B Nazanin"/>
              </a:rPr>
              <a:t> </a:t>
            </a:r>
            <a:r>
              <a:rPr lang="fa-IR" sz="2400" dirty="0" smtClean="0">
                <a:cs typeface="B Nazanin"/>
              </a:rPr>
              <a:t>كه در نگرش هاي جديد شهرسازي در تقابل با </a:t>
            </a:r>
            <a:r>
              <a:rPr lang="en-US" sz="2000" dirty="0" err="1" smtClean="0">
                <a:cs typeface="B Nazanin"/>
              </a:rPr>
              <a:t>Zonning</a:t>
            </a:r>
            <a:r>
              <a:rPr lang="fa-IR" sz="2400" dirty="0" smtClean="0">
                <a:cs typeface="B Nazanin"/>
              </a:rPr>
              <a:t> که از ديدگاه هاي مدرن يستي آغازين برآمده بود، قرار گرفت و همين طور در برابر شرايط و واقعيت هاي جديد شهري تبديل شد به اين تفكر كه ما اختلاط متناسبي از كاربري ها داشته باشيم. بنابر اين نگرش توسعه با محوريت حمل ونقل عمومي، نگرش جديد شهرسازي يعني اختلاط متناسب كاربري ها را نيز تقويت مي كند.</a:t>
            </a:r>
            <a:endParaRPr lang="en-US" sz="2400" dirty="0" smtClean="0">
              <a:cs typeface="B Nazanin"/>
            </a:endParaRPr>
          </a:p>
        </p:txBody>
      </p:sp>
      <p:sp>
        <p:nvSpPr>
          <p:cNvPr id="4" name="Title 2"/>
          <p:cNvSpPr txBox="1">
            <a:spLocks/>
          </p:cNvSpPr>
          <p:nvPr/>
        </p:nvSpPr>
        <p:spPr>
          <a:xfrm>
            <a:off x="457200" y="228600"/>
            <a:ext cx="8229600" cy="1143000"/>
          </a:xfrm>
          <a:prstGeom prst="rect">
            <a:avLst/>
          </a:prstGeom>
        </p:spPr>
        <p:txBody>
          <a:bodyPr vert="horz" lIns="0" rIns="0" bIns="0" anchor="b">
            <a:noAutofit/>
          </a:bodyPr>
          <a:lstStyle/>
          <a:p>
            <a:pPr marL="0" marR="0" lvl="0" indent="0" algn="just" defTabSz="914400" rtl="1" eaLnBrk="1" fontAlgn="auto" latinLnBrk="0" hangingPunct="1">
              <a:lnSpc>
                <a:spcPct val="100000"/>
              </a:lnSpc>
              <a:spcBef>
                <a:spcPct val="0"/>
              </a:spcBef>
              <a:spcAft>
                <a:spcPts val="0"/>
              </a:spcAft>
              <a:buClrTx/>
              <a:buSzTx/>
              <a:buFontTx/>
              <a:buNone/>
              <a:tabLst/>
              <a:defRPr/>
            </a:pPr>
            <a:r>
              <a:rPr kumimoji="0" lang="fa-IR" sz="3200" b="0" i="0" u="none" strike="noStrike" kern="1200" cap="none" spc="0" normalizeH="0" baseline="0" noProof="0" dirty="0" smtClean="0">
                <a:ln>
                  <a:noFill/>
                </a:ln>
                <a:solidFill>
                  <a:schemeClr val="tx2"/>
                </a:solidFill>
                <a:effectLst/>
                <a:uLnTx/>
                <a:uFillTx/>
                <a:latin typeface="+mj-lt"/>
                <a:ea typeface="+mj-ea"/>
                <a:cs typeface="B Nazanin" pitchFamily="2" charset="-78"/>
              </a:rPr>
              <a:t>فصل چهارم: امكان سنجي، برنامه ريزي فضايي و كاربري اراضي مطالعات موردي</a:t>
            </a:r>
            <a:endParaRPr kumimoji="0" lang="fa-IR" sz="3200" b="0" i="0" u="none" strike="noStrike" kern="1200" cap="none" spc="0" normalizeH="0" baseline="0" noProof="0" dirty="0">
              <a:ln>
                <a:noFill/>
              </a:ln>
              <a:solidFill>
                <a:schemeClr val="tx2"/>
              </a:solidFill>
              <a:effectLst/>
              <a:uLnTx/>
              <a:uFillTx/>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133600"/>
            <a:ext cx="8229600" cy="4389120"/>
          </a:xfrm>
        </p:spPr>
        <p:txBody>
          <a:bodyPr vert="horz">
            <a:noAutofit/>
          </a:bodyPr>
          <a:lstStyle/>
          <a:p>
            <a:pPr algn="just" rtl="1">
              <a:buNone/>
            </a:pPr>
            <a:r>
              <a:rPr lang="fa-IR" sz="2800" dirty="0" smtClean="0">
                <a:cs typeface="B Nazanin"/>
              </a:rPr>
              <a:t>محقق ابتدا به ارائه الزامات و توصیه های برنامه ريزي فضايي وكاربري اراضي اطراف ايستگاه ها و مجتمع هاي ايستگاهي شبكه حمل ونقل ريلي  مترو پرداخته و در نهایت به ارائه شرح خدمات طرح ساختاري - راهبردي برنامه ريزي فضايي و كاربري اراضي اطراف ايستگاه ها و مجتمع هاي ايستگاهي شبكه حمل و نقل ريلي  مترو پرداخته است.</a:t>
            </a:r>
          </a:p>
          <a:p>
            <a:pPr algn="just" rtl="1">
              <a:buNone/>
            </a:pPr>
            <a:endParaRPr lang="fa-IR" sz="2200" dirty="0" smtClean="0">
              <a:cs typeface="B Nazanin"/>
            </a:endParaRPr>
          </a:p>
        </p:txBody>
      </p:sp>
      <p:sp>
        <p:nvSpPr>
          <p:cNvPr id="4" name="Title 2"/>
          <p:cNvSpPr>
            <a:spLocks noGrp="1"/>
          </p:cNvSpPr>
          <p:nvPr>
            <p:ph type="title"/>
          </p:nvPr>
        </p:nvSpPr>
        <p:spPr/>
        <p:txBody>
          <a:bodyPr>
            <a:normAutofit/>
          </a:bodyPr>
          <a:lstStyle/>
          <a:p>
            <a:pPr algn="just" rtl="1"/>
            <a:r>
              <a:rPr lang="fa-IR" sz="3200" dirty="0" smtClean="0">
                <a:cs typeface="B Nazanin" pitchFamily="2" charset="-78"/>
              </a:rPr>
              <a:t>فصل پنجم: بحث، پيشنهادات و نتايج تحقيق</a:t>
            </a:r>
            <a:endParaRPr lang="fa-IR" sz="3200" dirty="0">
              <a:cs typeface="B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0" rIns="0" bIns="0" anchor="b">
            <a:noAutofit/>
          </a:bodyPr>
          <a:lstStyle/>
          <a:p>
            <a:pPr algn="just" rtl="1">
              <a:buNone/>
            </a:pPr>
            <a:r>
              <a:rPr lang="fa-IR" sz="2400" dirty="0" smtClean="0">
                <a:cs typeface="B Nazanin"/>
              </a:rPr>
              <a:t>پيشنهاد مي گردد كه كليه ايستگاه هاي مترو و اراضي پيرامون آن ها در سطح شهر ،در يك طرح جامع كل نگر وبا هم ديده شده و مورد بررسي و تحليل قرار گيرند . در اين برنامه جامع كاربري ار اضي، تأثيرات متقابل ايستگاه ها بر بافت اطراف خود و بر يكديگر مورد توجه و مطالعه قرار خواهند گرفت و نقش، جايگاه، وزن و توان بالقوه كليه ايستگاه ها نسبت به شهر و با يكديگر سنجيده شده و چارچوب كلي برنامه ريز ي و طراحي براي كليه ايستگاه ها و مجتمع هاي ايستگاهي مترو مشخص مي شود . نوع كاربري غالب در هر ايستگاه و به ويژه در ايستگاه هاي هسته هاي مركزي شهر نيز به وسيله برنامه جامع فوق الذكر تعيين خواهد شد . پس از اين مرحله برنامه ريز ي و طراحي براي هر ايستگاه و مجتمع هاي ايستگاهي اش و يا مجموعه اي از ايستگاه ها انجام خواهد شد كه در اين مرحله محدوده حوزه نفوذ هر ايستگاه تعيين مي گردد.</a:t>
            </a:r>
          </a:p>
          <a:p>
            <a:pPr algn="just" rtl="1">
              <a:buNone/>
            </a:pPr>
            <a:r>
              <a:rPr lang="fa-IR" sz="2400" dirty="0" smtClean="0">
                <a:cs typeface="B Nazanin"/>
              </a:rPr>
              <a:t>از سوي ديگر در تدوين ضوابط و مقررات براي اراضي پيرامون ايستگاه ها به دليل تنوع و گستردگي شهرها و تفاوت هاي كالبدي، محيطي، اجتماعي، فرهنگي و ... آنها ارائه پيشنهادات غيرمنعطف مناسب نمي با شد زيرا اين امر باعث غير مؤثر شدن آن ها و حتي حصول نتايج معكوس مي گردد . بنابراين كاربري هاي مورد نظر بايد به صورتي قابل انعطاف در اطراف ايستگاه ها و مجتمع هاي ايستگاهي توزيع گردند .</a:t>
            </a:r>
            <a:endParaRPr lang="en-US" sz="2400" dirty="0">
              <a:cs typeface="B Nazanin"/>
            </a:endParaRPr>
          </a:p>
        </p:txBody>
      </p:sp>
      <p:sp>
        <p:nvSpPr>
          <p:cNvPr id="4" name="Title 2"/>
          <p:cNvSpPr>
            <a:spLocks noGrp="1"/>
          </p:cNvSpPr>
          <p:nvPr>
            <p:ph type="title"/>
          </p:nvPr>
        </p:nvSpPr>
        <p:spPr>
          <a:xfrm>
            <a:off x="457200" y="533400"/>
            <a:ext cx="8229600" cy="1143000"/>
          </a:xfrm>
        </p:spPr>
        <p:txBody>
          <a:bodyPr vert="horz" lIns="0" rIns="0" bIns="0" anchor="b">
            <a:normAutofit/>
          </a:bodyPr>
          <a:lstStyle/>
          <a:p>
            <a:pPr marL="274320" indent="-274320" algn="just" rtl="1">
              <a:buClr>
                <a:schemeClr val="accent3"/>
              </a:buClr>
              <a:buSzPct val="95000"/>
            </a:pPr>
            <a:r>
              <a:rPr lang="fa-IR" sz="3200" dirty="0" smtClean="0">
                <a:cs typeface="B Nazanin" pitchFamily="2" charset="-78"/>
              </a:rPr>
              <a:t>فصل پنجم: بحث، پيشنهادات و نتايج تحقيق</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372</TotalTime>
  <Words>3150</Words>
  <Application>Microsoft Office PowerPoint</Application>
  <PresentationFormat>On-screen Show (4:3)</PresentationFormat>
  <Paragraphs>87</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PowerPoint Presentation</vt:lpstr>
      <vt:lpstr>امکان سنجی، برنامه ریزي فضایی و کاربري اراضی مجتمع هاي ایستگاهی مترو  </vt:lpstr>
      <vt:lpstr>فهرست مطالب:</vt:lpstr>
      <vt:lpstr>واژگان کلیدي:</vt:lpstr>
      <vt:lpstr>فصل اول: كليات تحقيق</vt:lpstr>
      <vt:lpstr>سؤالات اصلي تحقيق</vt:lpstr>
      <vt:lpstr>فرضيه هاي تحقيق</vt:lpstr>
      <vt:lpstr>اهداف تحقيق</vt:lpstr>
      <vt:lpstr>روش تحقيق</vt:lpstr>
      <vt:lpstr>فصل دوم: تعاريف، انگاره ها، مفاهيم و تجربيات جهاني</vt:lpstr>
      <vt:lpstr>فصل دوم: تعاريف، انگاره ها، مفاهيم و تجربيات جهاني</vt:lpstr>
      <vt:lpstr>فصل دوم: تعاريف، انگاره ها، مفاهيم و تجربيات جهاني</vt:lpstr>
      <vt:lpstr>فصل سوم: مباني مطالعات نظري و ميداني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فصل چهارم: امكان سنجي، برنامه ريزي فضايي و كاربري اراضي مطالعات موردي</vt:lpstr>
      <vt:lpstr>نتايج حاصله و نكات اصلي در برنامه ريزي مجتمع هاي ايستگاهي مترو</vt:lpstr>
      <vt:lpstr>نتايج حاصله و نكات اصلي در برنامه ريزي مجتمع هاي ايستگاهي مترو</vt:lpstr>
      <vt:lpstr>نتايج حاصله و نكات اصلي در برنامه ريزي توسعه با محوريت حمل و نقل  ريلي -  مترو TOD</vt:lpstr>
      <vt:lpstr>فصل پنجم: بحث، پيشنهادات و نتايج تحقيق</vt:lpstr>
      <vt:lpstr>فصل پنجم: بحث، پيشنهادات و نتايج تحقيق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امکان سنجی، برنامه ریزي فضایی و کاربري اراضی مجتمع هاي ایستگاهی مترو Y و ایستگاه میدان تجریش 1 X نمونه موردي: ایستگاه قدس 1</dc:title>
  <dc:creator>lotfi</dc:creator>
  <cp:lastModifiedBy>Windows User</cp:lastModifiedBy>
  <cp:revision>75</cp:revision>
  <dcterms:created xsi:type="dcterms:W3CDTF">2006-08-16T00:00:00Z</dcterms:created>
  <dcterms:modified xsi:type="dcterms:W3CDTF">2020-05-11T17:56:01Z</dcterms:modified>
</cp:coreProperties>
</file>