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7"/>
  </p:notesMasterIdLst>
  <p:sldIdLst>
    <p:sldId id="256" r:id="rId2"/>
    <p:sldId id="257" r:id="rId3"/>
    <p:sldId id="258" r:id="rId4"/>
    <p:sldId id="259" r:id="rId5"/>
    <p:sldId id="263" r:id="rId6"/>
    <p:sldId id="264" r:id="rId7"/>
    <p:sldId id="265" r:id="rId8"/>
    <p:sldId id="266" r:id="rId9"/>
    <p:sldId id="267" r:id="rId10"/>
    <p:sldId id="268" r:id="rId11"/>
    <p:sldId id="269" r:id="rId12"/>
    <p:sldId id="270" r:id="rId13"/>
    <p:sldId id="271" r:id="rId14"/>
    <p:sldId id="272" r:id="rId15"/>
    <p:sldId id="27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8" d="100"/>
          <a:sy n="78" d="100"/>
        </p:scale>
        <p:origin x="-1146" y="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287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CD70FE-5FE8-499F-9E2D-5690654A3909}"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EAC32519-7FFF-4A10-9F90-F65274B41C9A}">
      <dgm:prSet phldrT="[Text]" phldr="1">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en-US" dirty="0"/>
        </a:p>
      </dgm:t>
    </dgm:pt>
    <dgm:pt modelId="{7F9A36AC-1BB0-4F58-8E72-F0E7D9DE0712}" type="parTrans" cxnId="{3BE9AAD4-0FB1-4EAB-BC05-51ECDFE05608}">
      <dgm:prSet/>
      <dgm:spPr/>
      <dgm:t>
        <a:bodyPr/>
        <a:lstStyle/>
        <a:p>
          <a:endParaRPr lang="en-US"/>
        </a:p>
      </dgm:t>
    </dgm:pt>
    <dgm:pt modelId="{ADDD8260-83A8-40E1-80BF-8CEF801E7F2C}" type="sibTrans" cxnId="{3BE9AAD4-0FB1-4EAB-BC05-51ECDFE05608}">
      <dgm:prSet/>
      <dgm:spPr/>
      <dgm:t>
        <a:bodyPr/>
        <a:lstStyle/>
        <a:p>
          <a:endParaRPr lang="en-US"/>
        </a:p>
      </dgm:t>
    </dgm:pt>
    <dgm:pt modelId="{8761C06F-134D-4F83-9372-B532BF1815BF}">
      <dgm:prSet phldrT="[Text]" phldr="1">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en-US" dirty="0"/>
        </a:p>
      </dgm:t>
    </dgm:pt>
    <dgm:pt modelId="{EE09D1D0-4139-4A5A-9DE0-9E61AE8FF552}" type="parTrans" cxnId="{AE808808-E232-4F42-8D48-ECD240314A55}">
      <dgm:prSet/>
      <dgm:spPr/>
      <dgm:t>
        <a:bodyPr/>
        <a:lstStyle/>
        <a:p>
          <a:endParaRPr lang="en-US"/>
        </a:p>
      </dgm:t>
    </dgm:pt>
    <dgm:pt modelId="{DEF0ABB0-5C11-40B4-9994-31E3B3EBD402}" type="sibTrans" cxnId="{AE808808-E232-4F42-8D48-ECD240314A55}">
      <dgm:prSet/>
      <dgm:spPr/>
      <dgm:t>
        <a:bodyPr/>
        <a:lstStyle/>
        <a:p>
          <a:endParaRPr lang="en-US"/>
        </a:p>
      </dgm:t>
    </dgm:pt>
    <dgm:pt modelId="{AA38A8C9-99F9-4AD7-AB6C-9E295B3E08C7}" type="pres">
      <dgm:prSet presAssocID="{CECD70FE-5FE8-499F-9E2D-5690654A3909}" presName="diagram" presStyleCnt="0">
        <dgm:presLayoutVars>
          <dgm:dir/>
          <dgm:resizeHandles val="exact"/>
        </dgm:presLayoutVars>
      </dgm:prSet>
      <dgm:spPr/>
      <dgm:t>
        <a:bodyPr/>
        <a:lstStyle/>
        <a:p>
          <a:endParaRPr lang="en-US"/>
        </a:p>
      </dgm:t>
    </dgm:pt>
    <dgm:pt modelId="{D481603A-54B6-4FAE-ABB9-99A2E082F50B}" type="pres">
      <dgm:prSet presAssocID="{EAC32519-7FFF-4A10-9F90-F65274B41C9A}" presName="arrow" presStyleLbl="node1" presStyleIdx="0" presStyleCnt="2" custScaleX="31613" custScaleY="29431" custRadScaleRad="85281" custRadScaleInc="-32909">
        <dgm:presLayoutVars>
          <dgm:bulletEnabled val="1"/>
        </dgm:presLayoutVars>
      </dgm:prSet>
      <dgm:spPr/>
      <dgm:t>
        <a:bodyPr/>
        <a:lstStyle/>
        <a:p>
          <a:endParaRPr lang="en-US"/>
        </a:p>
      </dgm:t>
    </dgm:pt>
    <dgm:pt modelId="{451507F4-AEE7-4750-BB97-CB00B7828561}" type="pres">
      <dgm:prSet presAssocID="{8761C06F-134D-4F83-9372-B532BF1815BF}" presName="arrow" presStyleLbl="node1" presStyleIdx="1" presStyleCnt="2" custScaleX="31613" custScaleY="25783" custRadScaleRad="133211" custRadScaleInc="-24579">
        <dgm:presLayoutVars>
          <dgm:bulletEnabled val="1"/>
        </dgm:presLayoutVars>
      </dgm:prSet>
      <dgm:spPr/>
      <dgm:t>
        <a:bodyPr/>
        <a:lstStyle/>
        <a:p>
          <a:endParaRPr lang="en-US"/>
        </a:p>
      </dgm:t>
    </dgm:pt>
  </dgm:ptLst>
  <dgm:cxnLst>
    <dgm:cxn modelId="{50CA67F7-81E8-4A8B-AE36-FD972D56A8B3}" type="presOf" srcId="{EAC32519-7FFF-4A10-9F90-F65274B41C9A}" destId="{D481603A-54B6-4FAE-ABB9-99A2E082F50B}" srcOrd="0" destOrd="0" presId="urn:microsoft.com/office/officeart/2005/8/layout/arrow5"/>
    <dgm:cxn modelId="{AE808808-E232-4F42-8D48-ECD240314A55}" srcId="{CECD70FE-5FE8-499F-9E2D-5690654A3909}" destId="{8761C06F-134D-4F83-9372-B532BF1815BF}" srcOrd="1" destOrd="0" parTransId="{EE09D1D0-4139-4A5A-9DE0-9E61AE8FF552}" sibTransId="{DEF0ABB0-5C11-40B4-9994-31E3B3EBD402}"/>
    <dgm:cxn modelId="{D0FD47FA-94EB-4B1C-9E54-4ABB08E93A13}" type="presOf" srcId="{CECD70FE-5FE8-499F-9E2D-5690654A3909}" destId="{AA38A8C9-99F9-4AD7-AB6C-9E295B3E08C7}" srcOrd="0" destOrd="0" presId="urn:microsoft.com/office/officeart/2005/8/layout/arrow5"/>
    <dgm:cxn modelId="{5891FB4D-825E-406C-AF20-B4C47B9C5B86}" type="presOf" srcId="{8761C06F-134D-4F83-9372-B532BF1815BF}" destId="{451507F4-AEE7-4750-BB97-CB00B7828561}" srcOrd="0" destOrd="0" presId="urn:microsoft.com/office/officeart/2005/8/layout/arrow5"/>
    <dgm:cxn modelId="{3BE9AAD4-0FB1-4EAB-BC05-51ECDFE05608}" srcId="{CECD70FE-5FE8-499F-9E2D-5690654A3909}" destId="{EAC32519-7FFF-4A10-9F90-F65274B41C9A}" srcOrd="0" destOrd="0" parTransId="{7F9A36AC-1BB0-4F58-8E72-F0E7D9DE0712}" sibTransId="{ADDD8260-83A8-40E1-80BF-8CEF801E7F2C}"/>
    <dgm:cxn modelId="{70F62434-9231-4E54-95E6-BF2C3E9363BE}" type="presParOf" srcId="{AA38A8C9-99F9-4AD7-AB6C-9E295B3E08C7}" destId="{D481603A-54B6-4FAE-ABB9-99A2E082F50B}" srcOrd="0" destOrd="0" presId="urn:microsoft.com/office/officeart/2005/8/layout/arrow5"/>
    <dgm:cxn modelId="{F18BF9BF-5C84-4CEC-8AA7-151E47A1D8EB}" type="presParOf" srcId="{AA38A8C9-99F9-4AD7-AB6C-9E295B3E08C7}" destId="{451507F4-AEE7-4750-BB97-CB00B7828561}"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81603A-54B6-4FAE-ABB9-99A2E082F50B}">
      <dsp:nvSpPr>
        <dsp:cNvPr id="0" name=""/>
        <dsp:cNvSpPr/>
      </dsp:nvSpPr>
      <dsp:spPr>
        <a:xfrm rot="16200000">
          <a:off x="2322759" y="3316004"/>
          <a:ext cx="1142327" cy="1063481"/>
        </a:xfrm>
        <a:prstGeom prst="downArrow">
          <a:avLst>
            <a:gd name="adj1" fmla="val 50000"/>
            <a:gd name="adj2" fmla="val 35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20904" tIns="120904" rIns="120904" bIns="120904" numCol="1" spcCol="1270" anchor="ctr" anchorCtr="0">
          <a:noAutofit/>
        </a:bodyPr>
        <a:lstStyle/>
        <a:p>
          <a:pPr lvl="0" algn="ctr" defTabSz="755650">
            <a:lnSpc>
              <a:spcPct val="90000"/>
            </a:lnSpc>
            <a:spcBef>
              <a:spcPct val="0"/>
            </a:spcBef>
            <a:spcAft>
              <a:spcPct val="35000"/>
            </a:spcAft>
          </a:pPr>
          <a:endParaRPr lang="en-US" sz="1700" kern="1200" dirty="0"/>
        </a:p>
      </dsp:txBody>
      <dsp:txXfrm rot="5400000">
        <a:off x="2362183" y="3562163"/>
        <a:ext cx="877372" cy="571163"/>
      </dsp:txXfrm>
    </dsp:sp>
    <dsp:sp modelId="{451507F4-AEE7-4750-BB97-CB00B7828561}">
      <dsp:nvSpPr>
        <dsp:cNvPr id="0" name=""/>
        <dsp:cNvSpPr/>
      </dsp:nvSpPr>
      <dsp:spPr>
        <a:xfrm rot="5400000">
          <a:off x="5000068" y="181521"/>
          <a:ext cx="1142327" cy="931661"/>
        </a:xfrm>
        <a:prstGeom prst="downArrow">
          <a:avLst>
            <a:gd name="adj1" fmla="val 50000"/>
            <a:gd name="adj2" fmla="val 35000"/>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endParaRPr lang="en-US" sz="1500" kern="1200" dirty="0"/>
        </a:p>
      </dsp:txBody>
      <dsp:txXfrm rot="-5400000">
        <a:off x="5268443" y="361770"/>
        <a:ext cx="768620" cy="571163"/>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A9D63-FD2A-40E3-AE08-D815BCA7ADA9}" type="datetimeFigureOut">
              <a:rPr lang="en-US" smtClean="0"/>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DCD10B-5180-430C-A051-7DDAEBA77A86}" type="slidenum">
              <a:rPr lang="en-US" smtClean="0"/>
              <a:t>‹#›</a:t>
            </a:fld>
            <a:endParaRPr lang="en-US"/>
          </a:p>
        </p:txBody>
      </p:sp>
    </p:spTree>
    <p:extLst>
      <p:ext uri="{BB962C8B-B14F-4D97-AF65-F5344CB8AC3E}">
        <p14:creationId xmlns:p14="http://schemas.microsoft.com/office/powerpoint/2010/main" val="2373400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2DCD10B-5180-430C-A051-7DDAEBA77A86}"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smtClean="0"/>
              <a:t>ا</a:t>
            </a:r>
            <a:endParaRPr lang="en-US" dirty="0"/>
          </a:p>
        </p:txBody>
      </p:sp>
      <p:sp>
        <p:nvSpPr>
          <p:cNvPr id="4" name="Slide Number Placeholder 3"/>
          <p:cNvSpPr>
            <a:spLocks noGrp="1"/>
          </p:cNvSpPr>
          <p:nvPr>
            <p:ph type="sldNum" sz="quarter" idx="10"/>
          </p:nvPr>
        </p:nvSpPr>
        <p:spPr/>
        <p:txBody>
          <a:bodyPr/>
          <a:lstStyle/>
          <a:p>
            <a:fld id="{E2DCD10B-5180-430C-A051-7DDAEBA77A86}" type="slidenum">
              <a:rPr lang="en-US" smtClean="0"/>
              <a:t>2</a:t>
            </a:fld>
            <a:endParaRPr lang="en-US"/>
          </a:p>
        </p:txBody>
      </p:sp>
    </p:spTree>
    <p:extLst>
      <p:ext uri="{BB962C8B-B14F-4D97-AF65-F5344CB8AC3E}">
        <p14:creationId xmlns:p14="http://schemas.microsoft.com/office/powerpoint/2010/main" val="2177128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BE411317-2BEC-4B49-A614-9450993088EE}" type="datetimeFigureOut">
              <a:rPr lang="en-US" smtClean="0"/>
              <a:t>5/21/2020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6D4B7EE2-A413-49E8-A082-7F08A998E4B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BE411317-2BEC-4B49-A614-9450993088EE}" type="datetimeFigureOut">
              <a:rPr lang="en-US" smtClean="0"/>
              <a:t>5/21/2020</a:t>
            </a:fld>
            <a:endParaRPr lang="en-US"/>
          </a:p>
        </p:txBody>
      </p:sp>
      <p:sp>
        <p:nvSpPr>
          <p:cNvPr id="9" name="Slide Number Placeholder 8"/>
          <p:cNvSpPr>
            <a:spLocks noGrp="1"/>
          </p:cNvSpPr>
          <p:nvPr>
            <p:ph type="sldNum" sz="quarter" idx="15"/>
          </p:nvPr>
        </p:nvSpPr>
        <p:spPr/>
        <p:txBody>
          <a:bodyPr rtlCol="0"/>
          <a:lstStyle/>
          <a:p>
            <a:fld id="{6D4B7EE2-A413-49E8-A082-7F08A998E4B1}"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BE411317-2BEC-4B49-A614-9450993088EE}" type="datetimeFigureOut">
              <a:rPr lang="en-US" smtClean="0"/>
              <a:t>5/21/2020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6D4B7EE2-A413-49E8-A082-7F08A998E4B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E411317-2BEC-4B49-A614-9450993088EE}"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B7EE2-A413-49E8-A082-7F08A998E4B1}"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BE411317-2BEC-4B49-A614-9450993088EE}" type="datetimeFigureOut">
              <a:rPr lang="en-US" smtClean="0"/>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4B7EE2-A413-49E8-A082-7F08A998E4B1}"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BE411317-2BEC-4B49-A614-9450993088EE}" type="datetimeFigureOut">
              <a:rPr lang="en-US" smtClean="0"/>
              <a:t>5/21/2020</a:t>
            </a:fld>
            <a:endParaRPr lang="en-US"/>
          </a:p>
        </p:txBody>
      </p:sp>
      <p:sp>
        <p:nvSpPr>
          <p:cNvPr id="7" name="Slide Number Placeholder 6"/>
          <p:cNvSpPr>
            <a:spLocks noGrp="1"/>
          </p:cNvSpPr>
          <p:nvPr>
            <p:ph type="sldNum" sz="quarter" idx="11"/>
          </p:nvPr>
        </p:nvSpPr>
        <p:spPr/>
        <p:txBody>
          <a:bodyPr rtlCol="0"/>
          <a:lstStyle/>
          <a:p>
            <a:fld id="{6D4B7EE2-A413-49E8-A082-7F08A998E4B1}"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411317-2BEC-4B49-A614-9450993088EE}" type="datetimeFigureOut">
              <a:rPr lang="en-US" smtClean="0"/>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4B7EE2-A413-49E8-A082-7F08A998E4B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1"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BE411317-2BEC-4B49-A614-9450993088EE}" type="datetimeFigureOut">
              <a:rPr lang="en-US" smtClean="0"/>
              <a:t>5/21/2020</a:t>
            </a:fld>
            <a:endParaRPr lang="en-US"/>
          </a:p>
        </p:txBody>
      </p:sp>
      <p:sp>
        <p:nvSpPr>
          <p:cNvPr id="22" name="Slide Number Placeholder 21"/>
          <p:cNvSpPr>
            <a:spLocks noGrp="1"/>
          </p:cNvSpPr>
          <p:nvPr>
            <p:ph type="sldNum" sz="quarter" idx="15"/>
          </p:nvPr>
        </p:nvSpPr>
        <p:spPr/>
        <p:txBody>
          <a:bodyPr rtlCol="0"/>
          <a:lstStyle/>
          <a:p>
            <a:fld id="{6D4B7EE2-A413-49E8-A082-7F08A998E4B1}"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9"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BE411317-2BEC-4B49-A614-9450993088EE}" type="datetimeFigureOut">
              <a:rPr lang="en-US" smtClean="0"/>
              <a:t>5/21/2020</a:t>
            </a:fld>
            <a:endParaRPr lang="en-US"/>
          </a:p>
        </p:txBody>
      </p:sp>
      <p:sp>
        <p:nvSpPr>
          <p:cNvPr id="18" name="Slide Number Placeholder 17"/>
          <p:cNvSpPr>
            <a:spLocks noGrp="1"/>
          </p:cNvSpPr>
          <p:nvPr>
            <p:ph type="sldNum" sz="quarter" idx="11"/>
          </p:nvPr>
        </p:nvSpPr>
        <p:spPr/>
        <p:txBody>
          <a:bodyPr rtlCol="0"/>
          <a:lstStyle/>
          <a:p>
            <a:fld id="{6D4B7EE2-A413-49E8-A082-7F08A998E4B1}"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E411317-2BEC-4B49-A614-9450993088E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B7EE2-A413-49E8-A082-7F08A998E4B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E411317-2BEC-4B49-A614-9450993088E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B7EE2-A413-49E8-A082-7F08A998E4B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BE411317-2BEC-4B49-A614-9450993088EE}" type="datetimeFigureOut">
              <a:rPr lang="en-US" smtClean="0"/>
              <a:t>5/21/2020</a:t>
            </a:fld>
            <a:endParaRPr lang="en-US"/>
          </a:p>
        </p:txBody>
      </p:sp>
      <p:sp>
        <p:nvSpPr>
          <p:cNvPr id="3" name="Footer Placeholder 2"/>
          <p:cNvSpPr>
            <a:spLocks noGrp="1"/>
          </p:cNvSpPr>
          <p:nvPr>
            <p:ph type="ftr" sz="quarter" idx="3"/>
          </p:nvPr>
        </p:nvSpPr>
        <p:spPr>
          <a:xfrm rot="5400000">
            <a:off x="6990187"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6D4B7EE2-A413-49E8-A082-7F08A998E4B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1470025"/>
          </a:xfrm>
        </p:spPr>
        <p:txBody>
          <a:bodyPr>
            <a:normAutofit/>
          </a:bodyPr>
          <a:lstStyle/>
          <a:p>
            <a:pPr algn="r"/>
            <a:r>
              <a:rPr lang="fa-IR" dirty="0"/>
              <a:t> </a:t>
            </a:r>
            <a:r>
              <a:rPr lang="en-US" dirty="0"/>
              <a:t/>
            </a:r>
            <a:br>
              <a:rPr lang="en-US" dirty="0"/>
            </a:br>
            <a:r>
              <a:rPr lang="fa-IR" sz="6000" dirty="0"/>
              <a:t>بسم الله الرحمن الرحیم</a:t>
            </a:r>
            <a:endParaRPr lang="en-US" sz="6000" dirty="0"/>
          </a:p>
        </p:txBody>
      </p:sp>
      <p:sp>
        <p:nvSpPr>
          <p:cNvPr id="3" name="Subtitle 2"/>
          <p:cNvSpPr>
            <a:spLocks noGrp="1"/>
          </p:cNvSpPr>
          <p:nvPr>
            <p:ph type="subTitle" idx="1"/>
          </p:nvPr>
        </p:nvSpPr>
        <p:spPr>
          <a:xfrm>
            <a:off x="609600" y="2362200"/>
            <a:ext cx="7848600" cy="3733800"/>
          </a:xfrm>
        </p:spPr>
        <p:txBody>
          <a:bodyPr/>
          <a:lstStyle/>
          <a:p>
            <a:pPr algn="r"/>
            <a:r>
              <a:rPr lang="fa-IR" sz="2800" dirty="0">
                <a:solidFill>
                  <a:schemeClr val="tx1"/>
                </a:solidFill>
                <a:latin typeface="B Nazanin+ Black" pitchFamily="2" charset="-78"/>
                <a:cs typeface="B Nazanin+ Black" pitchFamily="2" charset="-78"/>
              </a:rPr>
              <a:t>مبانی سازمان و مدیریت</a:t>
            </a:r>
            <a:endParaRPr lang="en-US" sz="2800" dirty="0">
              <a:solidFill>
                <a:schemeClr val="tx1"/>
              </a:solidFill>
              <a:latin typeface="B Nazanin+ Black" pitchFamily="2" charset="-78"/>
              <a:cs typeface="B Nazanin+ Black" pitchFamily="2" charset="-78"/>
            </a:endParaRPr>
          </a:p>
          <a:p>
            <a:pPr algn="r"/>
            <a:r>
              <a:rPr lang="fa-IR" sz="2800" dirty="0" smtClean="0">
                <a:solidFill>
                  <a:schemeClr val="tx1"/>
                </a:solidFill>
                <a:latin typeface="B Nazanin+ Black" pitchFamily="2" charset="-78"/>
                <a:cs typeface="B Nazanin+ Black" pitchFamily="2" charset="-78"/>
              </a:rPr>
              <a:t>فصل3:</a:t>
            </a:r>
          </a:p>
          <a:p>
            <a:pPr algn="r"/>
            <a:r>
              <a:rPr lang="fa-IR" sz="2800" dirty="0" smtClean="0">
                <a:solidFill>
                  <a:schemeClr val="tx1"/>
                </a:solidFill>
                <a:latin typeface="B Nazanin+ Black" pitchFamily="2" charset="-78"/>
                <a:cs typeface="B Nazanin+ Black" pitchFamily="2" charset="-78"/>
              </a:rPr>
              <a:t>خلاقیت </a:t>
            </a:r>
            <a:r>
              <a:rPr lang="fa-IR" sz="2800" dirty="0">
                <a:solidFill>
                  <a:schemeClr val="tx1"/>
                </a:solidFill>
                <a:latin typeface="B Nazanin+ Black" pitchFamily="2" charset="-78"/>
                <a:cs typeface="B Nazanin+ Black" pitchFamily="2" charset="-78"/>
              </a:rPr>
              <a:t>و </a:t>
            </a:r>
            <a:r>
              <a:rPr lang="fa-IR" sz="2800" dirty="0" smtClean="0">
                <a:solidFill>
                  <a:schemeClr val="tx1"/>
                </a:solidFill>
                <a:latin typeface="B Nazanin+ Black" pitchFamily="2" charset="-78"/>
                <a:cs typeface="B Nazanin+ Black" pitchFamily="2" charset="-78"/>
              </a:rPr>
              <a:t>نوآوری</a:t>
            </a:r>
            <a:endParaRPr lang="en-US" sz="2800" dirty="0">
              <a:solidFill>
                <a:schemeClr val="tx1"/>
              </a:solidFill>
              <a:latin typeface="B Nazanin+ Black" pitchFamily="2" charset="-78"/>
              <a:cs typeface="B Nazanin+ Black" pitchFamily="2" charset="-78"/>
            </a:endParaRPr>
          </a:p>
        </p:txBody>
      </p:sp>
    </p:spTree>
  </p:cSld>
  <p:clrMapOvr>
    <a:masterClrMapping/>
  </p:clrMapOvr>
  <p:transition>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b="1" i="1" dirty="0">
                <a:solidFill>
                  <a:srgbClr val="FF0000"/>
                </a:solidFill>
              </a:rPr>
              <a:t>مقدمه</a:t>
            </a:r>
            <a:r>
              <a:rPr lang="en-US" dirty="0"/>
              <a:t/>
            </a:r>
            <a:br>
              <a:rPr lang="en-US" dirty="0"/>
            </a:br>
            <a:endParaRPr lang="en-US" dirty="0"/>
          </a:p>
        </p:txBody>
      </p:sp>
      <p:sp>
        <p:nvSpPr>
          <p:cNvPr id="3" name="Content Placeholder 2"/>
          <p:cNvSpPr>
            <a:spLocks noGrp="1"/>
          </p:cNvSpPr>
          <p:nvPr>
            <p:ph sz="quarter" idx="1"/>
          </p:nvPr>
        </p:nvSpPr>
        <p:spPr>
          <a:xfrm>
            <a:off x="457200" y="1219201"/>
            <a:ext cx="8229600" cy="4906963"/>
          </a:xfrm>
        </p:spPr>
        <p:txBody>
          <a:bodyPr>
            <a:normAutofit/>
          </a:bodyPr>
          <a:lstStyle/>
          <a:p>
            <a:pPr algn="r" rtl="1"/>
            <a:r>
              <a:rPr lang="fa-IR" sz="2400" dirty="0" smtClean="0">
                <a:latin typeface="B Nazanin+ Black" pitchFamily="2" charset="-78"/>
                <a:cs typeface="B Nazanin+ Black" pitchFamily="2" charset="-78"/>
              </a:rPr>
              <a:t>باتامل در مجموعه دستاوردهاي فرهنگي بشر در قالب هاي هنر و ادبيات و فلسفه و تجهیزات و وسایلی </a:t>
            </a:r>
            <a:r>
              <a:rPr lang="fa-IR" sz="2400" dirty="0">
                <a:latin typeface="B Nazanin+ Black" pitchFamily="2" charset="-78"/>
                <a:cs typeface="B Nazanin+ Black" pitchFamily="2" charset="-78"/>
              </a:rPr>
              <a:t>که لوازم زندگی </a:t>
            </a:r>
            <a:r>
              <a:rPr lang="fa-IR" sz="2400" dirty="0" smtClean="0">
                <a:latin typeface="B Nazanin+ Black" pitchFamily="2" charset="-78"/>
                <a:cs typeface="B Nazanin+ Black" pitchFamily="2" charset="-78"/>
              </a:rPr>
              <a:t>بشر قرن </a:t>
            </a:r>
            <a:r>
              <a:rPr lang="fa-IR" sz="2400" dirty="0">
                <a:latin typeface="B Nazanin+ Black" pitchFamily="2" charset="-78"/>
                <a:cs typeface="B Nazanin+ Black" pitchFamily="2" charset="-78"/>
              </a:rPr>
              <a:t>بیستم را تشکیل </a:t>
            </a:r>
            <a:r>
              <a:rPr lang="fa-IR" sz="2400" dirty="0" smtClean="0">
                <a:latin typeface="B Nazanin+ Black" pitchFamily="2" charset="-78"/>
                <a:cs typeface="B Nazanin+ Black" pitchFamily="2" charset="-78"/>
              </a:rPr>
              <a:t>می دهند</a:t>
            </a:r>
            <a:r>
              <a:rPr lang="fa-IR" dirty="0" smtClean="0">
                <a:latin typeface="B Nazanin+ Black" pitchFamily="2" charset="-78"/>
                <a:cs typeface="B Nazanin+ Black" pitchFamily="2" charset="-78"/>
              </a:rPr>
              <a:t>، </a:t>
            </a:r>
            <a:r>
              <a:rPr lang="fa-IR" sz="2400" dirty="0" smtClean="0">
                <a:latin typeface="B Nazanin+ Black" pitchFamily="2" charset="-78"/>
                <a:cs typeface="B Nazanin+ Black" pitchFamily="2" charset="-78"/>
              </a:rPr>
              <a:t>ملاحظه می شود </a:t>
            </a:r>
            <a:r>
              <a:rPr lang="fa-IR" sz="2400" dirty="0">
                <a:latin typeface="B Nazanin+ Black" pitchFamily="2" charset="-78"/>
                <a:cs typeface="B Nazanin+ Black" pitchFamily="2" charset="-78"/>
              </a:rPr>
              <a:t>که حتی ساده ترین لوازم موجود دراین مجموعه نیز محصول خلاقیت و </a:t>
            </a:r>
            <a:r>
              <a:rPr lang="fa-IR" sz="2400" dirty="0" smtClean="0">
                <a:latin typeface="B Nazanin+ Black" pitchFamily="2" charset="-78"/>
                <a:cs typeface="B Nazanin+ Black" pitchFamily="2" charset="-78"/>
              </a:rPr>
              <a:t>نوآوری </a:t>
            </a:r>
            <a:r>
              <a:rPr lang="fa-IR" sz="2400" dirty="0">
                <a:latin typeface="B Nazanin+ Black" pitchFamily="2" charset="-78"/>
                <a:cs typeface="B Nazanin+ Black" pitchFamily="2" charset="-78"/>
              </a:rPr>
              <a:t>افراد اندیشمند و مبتکری هستند که در طول </a:t>
            </a:r>
            <a:r>
              <a:rPr lang="fa-IR" sz="2400" dirty="0" smtClean="0">
                <a:latin typeface="B Nazanin+ Black" pitchFamily="2" charset="-78"/>
                <a:cs typeface="B Nazanin+ Black" pitchFamily="2" charset="-78"/>
              </a:rPr>
              <a:t>سالها </a:t>
            </a:r>
            <a:r>
              <a:rPr lang="fa-IR" sz="2400" dirty="0">
                <a:latin typeface="B Nazanin+ Black" pitchFamily="2" charset="-78"/>
                <a:cs typeface="B Nazanin+ Black" pitchFamily="2" charset="-78"/>
              </a:rPr>
              <a:t>با پردازش </a:t>
            </a:r>
            <a:r>
              <a:rPr lang="fa-IR" sz="2400" dirty="0" smtClean="0">
                <a:latin typeface="B Nazanin+ Black" pitchFamily="2" charset="-78"/>
                <a:cs typeface="B Nazanin+ Black" pitchFamily="2" charset="-78"/>
              </a:rPr>
              <a:t>اندیشه ها </a:t>
            </a:r>
            <a:r>
              <a:rPr lang="fa-IR" sz="2400" dirty="0">
                <a:latin typeface="B Nazanin+ Black" pitchFamily="2" charset="-78"/>
                <a:cs typeface="B Nazanin+ Black" pitchFamily="2" charset="-78"/>
              </a:rPr>
              <a:t>و بروز ابتکارها به شکل فعلی خود </a:t>
            </a:r>
            <a:r>
              <a:rPr lang="fa-IR" sz="2400" dirty="0" smtClean="0">
                <a:latin typeface="B Nazanin+ Black" pitchFamily="2" charset="-78"/>
                <a:cs typeface="B Nazanin+ Black" pitchFamily="2" charset="-78"/>
              </a:rPr>
              <a:t>درآمده </a:t>
            </a:r>
            <a:r>
              <a:rPr lang="fa-IR" sz="2400" dirty="0">
                <a:latin typeface="B Nazanin+ Black" pitchFamily="2" charset="-78"/>
                <a:cs typeface="B Nazanin+ Black" pitchFamily="2" charset="-78"/>
              </a:rPr>
              <a:t>اند </a:t>
            </a:r>
            <a:r>
              <a:rPr lang="fa-IR" sz="2400" dirty="0" smtClean="0">
                <a:latin typeface="B Nazanin+ Black" pitchFamily="2" charset="-78"/>
                <a:cs typeface="B Nazanin+ Black" pitchFamily="2" charset="-78"/>
              </a:rPr>
              <a:t>. این </a:t>
            </a:r>
            <a:r>
              <a:rPr lang="fa-IR" sz="2400" dirty="0">
                <a:latin typeface="B Nazanin+ Black" pitchFamily="2" charset="-78"/>
                <a:cs typeface="B Nazanin+ Black" pitchFamily="2" charset="-78"/>
              </a:rPr>
              <a:t>وضع حتی درمورد مسیر رشد ذهنی نیز صادق است. بشر در </a:t>
            </a:r>
            <a:r>
              <a:rPr lang="fa-IR" sz="2400" dirty="0" smtClean="0">
                <a:latin typeface="B Nazanin+ Black" pitchFamily="2" charset="-78"/>
                <a:cs typeface="B Nazanin+ Black" pitchFamily="2" charset="-78"/>
              </a:rPr>
              <a:t>آغاز </a:t>
            </a:r>
            <a:r>
              <a:rPr lang="fa-IR" sz="2400" dirty="0">
                <a:latin typeface="B Nazanin+ Black" pitchFamily="2" charset="-78"/>
                <a:cs typeface="B Nazanin+ Black" pitchFamily="2" charset="-78"/>
              </a:rPr>
              <a:t>خلقت با ذهنی فاقد تجربه مواجه </a:t>
            </a:r>
            <a:r>
              <a:rPr lang="fa-IR" sz="2400" dirty="0" smtClean="0">
                <a:latin typeface="B Nazanin+ Black" pitchFamily="2" charset="-78"/>
                <a:cs typeface="B Nazanin+ Black" pitchFamily="2" charset="-78"/>
              </a:rPr>
              <a:t>شد و </a:t>
            </a:r>
            <a:r>
              <a:rPr lang="fa-IR" sz="2400" dirty="0">
                <a:latin typeface="B Nazanin+ Black" pitchFamily="2" charset="-78"/>
                <a:cs typeface="B Nazanin+ Black" pitchFamily="2" charset="-78"/>
              </a:rPr>
              <a:t>به تدریج بذرهای استعداددرونی خویش را </a:t>
            </a:r>
            <a:r>
              <a:rPr lang="fa-IR" dirty="0">
                <a:latin typeface="B Nazanin+ Black" pitchFamily="2" charset="-78"/>
                <a:cs typeface="B Nazanin+ Black" pitchFamily="2" charset="-78"/>
              </a:rPr>
              <a:t>شکوفا </a:t>
            </a:r>
            <a:r>
              <a:rPr lang="fa-IR" dirty="0" smtClean="0">
                <a:latin typeface="B Nazanin+ Black" pitchFamily="2" charset="-78"/>
                <a:cs typeface="B Nazanin+ Black" pitchFamily="2" charset="-78"/>
              </a:rPr>
              <a:t>کرد</a:t>
            </a:r>
            <a:r>
              <a:rPr lang="fa-IR" sz="2400" dirty="0" smtClean="0">
                <a:latin typeface="B Nazanin+ Black" pitchFamily="2" charset="-78"/>
                <a:cs typeface="B Nazanin+ Black" pitchFamily="2" charset="-78"/>
              </a:rPr>
              <a:t>. يكي از جالبترين زمينه هاي ابداع بشري، نوآوري بشر در استفاده از زبان است.</a:t>
            </a:r>
            <a:endParaRPr lang="en-US" sz="2400" dirty="0">
              <a:latin typeface="B Nazanin+ Black" pitchFamily="2" charset="-78"/>
              <a:cs typeface="B Nazanin+ Black" pitchFamily="2" charset="-78"/>
            </a:endParaRPr>
          </a:p>
        </p:txBody>
      </p:sp>
    </p:spTree>
  </p:cSld>
  <p:clrMapOvr>
    <a:masterClrMapping/>
  </p:clrMapOvr>
  <p:transition>
    <p:check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a:solidFill>
                  <a:srgbClr val="FF0000"/>
                </a:solidFill>
              </a:rPr>
              <a:t>خلاقیت</a:t>
            </a:r>
            <a:r>
              <a:rPr lang="en-US" dirty="0"/>
              <a:t/>
            </a:r>
            <a:br>
              <a:rPr lang="en-US" dirty="0"/>
            </a:br>
            <a:endParaRPr lang="en-US" dirty="0"/>
          </a:p>
        </p:txBody>
      </p:sp>
      <p:sp>
        <p:nvSpPr>
          <p:cNvPr id="3" name="Content Placeholder 2"/>
          <p:cNvSpPr>
            <a:spLocks noGrp="1"/>
          </p:cNvSpPr>
          <p:nvPr>
            <p:ph sz="quarter" idx="1"/>
          </p:nvPr>
        </p:nvSpPr>
        <p:spPr>
          <a:xfrm>
            <a:off x="457200" y="914400"/>
            <a:ext cx="8229600" cy="5181600"/>
          </a:xfrm>
        </p:spPr>
        <p:txBody>
          <a:bodyPr>
            <a:normAutofit/>
          </a:bodyPr>
          <a:lstStyle/>
          <a:p>
            <a:pPr algn="r" rtl="1"/>
            <a:r>
              <a:rPr lang="fa-IR" sz="2000" dirty="0" smtClean="0">
                <a:latin typeface="B Nazanin+ Black" pitchFamily="2" charset="-78"/>
                <a:cs typeface="B Nazanin+ Black" pitchFamily="2" charset="-78"/>
              </a:rPr>
              <a:t>هربرت فوکس: معتقد است که خلاقیت،عبارت است از هر نوع فراگرد تفکری که مسئله ای را به طور مفید و بدیع حل کند .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جرج سیدل : توانایی ربط دادن و وصل کردن موضوعها ، صرف نظر از اینکه در چه حوزه یا زمینه ای انجام گیرد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اریک فروم: خلاقیت ، توانایی دیدن و پاسخ دادن است.</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ابراهام مزلو: از یک تاجر چنین آموختم که ایجاد یک موسسه تجاری نیز ممکن است فعالیتی خلاق باشد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به این ترتیب، خلاقیت ، به کارگیری تواناییهای ذهنی برای ایجاد یک فکر یا مفهوم جدید است.</a:t>
            </a:r>
            <a:r>
              <a:rPr lang="en-US" sz="2000" dirty="0" smtClean="0">
                <a:latin typeface="B Nazanin+ Black" pitchFamily="2" charset="-78"/>
                <a:cs typeface="B Nazanin+ Black" pitchFamily="2" charset="-78"/>
              </a:rPr>
              <a:t> )</a:t>
            </a:r>
            <a:r>
              <a:rPr lang="fa-IR" sz="2000" dirty="0" smtClean="0">
                <a:latin typeface="B Nazanin+ Black" pitchFamily="2" charset="-78"/>
                <a:cs typeface="B Nazanin+ Black" pitchFamily="2" charset="-78"/>
              </a:rPr>
              <a:t>كايزر)</a:t>
            </a:r>
            <a:endParaRPr lang="en-US" dirty="0" smtClean="0">
              <a:latin typeface="B Nazanin+ Black" pitchFamily="2" charset="-78"/>
              <a:cs typeface="B Nazanin+ Black" pitchFamily="2" charset="-78"/>
            </a:endParaRPr>
          </a:p>
          <a:p>
            <a:pPr algn="r" rtl="1"/>
            <a:r>
              <a:rPr lang="fa-IR" sz="3200" dirty="0" smtClean="0">
                <a:solidFill>
                  <a:srgbClr val="FF0000"/>
                </a:solidFill>
              </a:rPr>
              <a:t>اهمیت خلاقیت</a:t>
            </a:r>
          </a:p>
          <a:p>
            <a:pPr algn="r" rtl="1"/>
            <a:r>
              <a:rPr lang="fa-IR" sz="2000" dirty="0">
                <a:latin typeface="B Nazanin+ Black" pitchFamily="2" charset="-78"/>
                <a:cs typeface="B Nazanin+ Black" pitchFamily="2" charset="-78"/>
              </a:rPr>
              <a:t>تداوم حیات سازمانها به قدرت بازسازی </a:t>
            </a:r>
            <a:r>
              <a:rPr lang="fa-IR" sz="2000" dirty="0" smtClean="0">
                <a:latin typeface="B Nazanin+ Black" pitchFamily="2" charset="-78"/>
                <a:cs typeface="B Nazanin+ Black" pitchFamily="2" charset="-78"/>
              </a:rPr>
              <a:t>آنها </a:t>
            </a:r>
            <a:r>
              <a:rPr lang="fa-IR" sz="2000" dirty="0">
                <a:latin typeface="B Nazanin+ Black" pitchFamily="2" charset="-78"/>
                <a:cs typeface="B Nazanin+ Black" pitchFamily="2" charset="-78"/>
              </a:rPr>
              <a:t>بستگی </a:t>
            </a:r>
            <a:r>
              <a:rPr lang="fa-IR" sz="2000" dirty="0" smtClean="0">
                <a:latin typeface="B Nazanin+ Black" pitchFamily="2" charset="-78"/>
                <a:cs typeface="B Nazanin+ Black" pitchFamily="2" charset="-78"/>
              </a:rPr>
              <a:t>دارد. </a:t>
            </a:r>
            <a:r>
              <a:rPr lang="fa-IR" sz="2000" dirty="0">
                <a:latin typeface="B Nazanin+ Black" pitchFamily="2" charset="-78"/>
                <a:cs typeface="B Nazanin+ Black" pitchFamily="2" charset="-78"/>
              </a:rPr>
              <a:t>این بازسازی از طریق هماهنگ کردن اهداف با وضعیت روز و اصلاح و بهبود روشهای تحقق این اهداف انجام </a:t>
            </a:r>
            <a:r>
              <a:rPr lang="fa-IR" sz="2000" dirty="0" smtClean="0">
                <a:latin typeface="B Nazanin+ Black" pitchFamily="2" charset="-78"/>
                <a:cs typeface="B Nazanin+ Black" pitchFamily="2" charset="-78"/>
              </a:rPr>
              <a:t>می شود.به علاوه امروزه </a:t>
            </a:r>
            <a:r>
              <a:rPr lang="fa-IR" sz="2000" dirty="0">
                <a:latin typeface="B Nazanin+ Black" pitchFamily="2" charset="-78"/>
                <a:cs typeface="B Nazanin+ Black" pitchFamily="2" charset="-78"/>
              </a:rPr>
              <a:t>به ضرورت پیش بینی نیازها و راههای رفع </a:t>
            </a:r>
            <a:r>
              <a:rPr lang="fa-IR" sz="2000" dirty="0" smtClean="0">
                <a:latin typeface="B Nazanin+ Black" pitchFamily="2" charset="-78"/>
                <a:cs typeface="B Nazanin+ Black" pitchFamily="2" charset="-78"/>
              </a:rPr>
              <a:t>آن تاکید بیشتری می شود </a:t>
            </a:r>
            <a:r>
              <a:rPr lang="fa-IR" sz="2000" dirty="0">
                <a:latin typeface="B Nazanin+ Black" pitchFamily="2" charset="-78"/>
                <a:cs typeface="B Nazanin+ Black" pitchFamily="2" charset="-78"/>
              </a:rPr>
              <a:t>زیرا سازمانها مجبورند که یا خود را برای چنین تغییراتی </a:t>
            </a:r>
            <a:r>
              <a:rPr lang="fa-IR" sz="2000" dirty="0" smtClean="0">
                <a:latin typeface="B Nazanin+ Black" pitchFamily="2" charset="-78"/>
                <a:cs typeface="B Nazanin+ Black" pitchFamily="2" charset="-78"/>
              </a:rPr>
              <a:t>آماده </a:t>
            </a:r>
            <a:r>
              <a:rPr lang="fa-IR" sz="2000" dirty="0">
                <a:latin typeface="B Nazanin+ Black" pitchFamily="2" charset="-78"/>
                <a:cs typeface="B Nazanin+ Black" pitchFamily="2" charset="-78"/>
              </a:rPr>
              <a:t>سازند یا خطر مواجهه با بحرانهای احتمالی را </a:t>
            </a:r>
            <a:r>
              <a:rPr lang="fa-IR" sz="2000" dirty="0" smtClean="0">
                <a:latin typeface="B Nazanin+ Black" pitchFamily="2" charset="-78"/>
                <a:cs typeface="B Nazanin+ Black" pitchFamily="2" charset="-78"/>
              </a:rPr>
              <a:t>بپذیرند</a:t>
            </a:r>
            <a:r>
              <a:rPr lang="en-US" sz="2000" dirty="0" smtClean="0">
                <a:latin typeface="B Nazanin+ Black" pitchFamily="2" charset="-78"/>
                <a:cs typeface="B Nazanin+ Black" pitchFamily="2" charset="-78"/>
              </a:rPr>
              <a:t>.</a:t>
            </a:r>
            <a:endParaRPr lang="en-US" sz="2000" dirty="0">
              <a:solidFill>
                <a:srgbClr val="FF0000"/>
              </a:solidFill>
              <a:latin typeface="B Nazanin+ Black" pitchFamily="2" charset="-78"/>
              <a:cs typeface="B Nazanin+ Black" pitchFamily="2" charset="-78"/>
            </a:endParaRPr>
          </a:p>
        </p:txBody>
      </p:sp>
    </p:spTree>
  </p:cSld>
  <p:clrMapOvr>
    <a:masterClrMapping/>
  </p:clrMapOvr>
  <p:transition>
    <p:pull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a:solidFill>
                  <a:srgbClr val="FF0000"/>
                </a:solidFill>
              </a:rPr>
              <a:t>موانع خلاقیت  </a:t>
            </a:r>
            <a:r>
              <a:rPr lang="en-US" dirty="0"/>
              <a:t/>
            </a:r>
            <a:br>
              <a:rPr lang="en-US" dirty="0"/>
            </a:br>
            <a:endParaRPr lang="en-US" dirty="0"/>
          </a:p>
        </p:txBody>
      </p:sp>
      <p:sp>
        <p:nvSpPr>
          <p:cNvPr id="3" name="Content Placeholder 2"/>
          <p:cNvSpPr>
            <a:spLocks noGrp="1"/>
          </p:cNvSpPr>
          <p:nvPr>
            <p:ph sz="quarter" idx="1"/>
          </p:nvPr>
        </p:nvSpPr>
        <p:spPr>
          <a:xfrm>
            <a:off x="457200" y="990600"/>
            <a:ext cx="8229600" cy="5410200"/>
          </a:xfrm>
        </p:spPr>
        <p:txBody>
          <a:bodyPr>
            <a:normAutofit/>
          </a:bodyPr>
          <a:lstStyle/>
          <a:p>
            <a:pPr algn="r" rtl="1"/>
            <a:r>
              <a:rPr lang="fa-IR" sz="2000" dirty="0">
                <a:latin typeface="B Nazanin+ Black" pitchFamily="2" charset="-78"/>
                <a:cs typeface="B Nazanin+ Black" pitchFamily="2" charset="-78"/>
              </a:rPr>
              <a:t>موانع خلاقیت:1.فقدان اعتماد به نفس  2.ترس از انتقاد و شکست   3. تمایل به همرنگی با جماعت  4. فقدان </a:t>
            </a:r>
            <a:r>
              <a:rPr lang="fa-IR" sz="2000" dirty="0" smtClean="0">
                <a:latin typeface="B Nazanin+ Black" pitchFamily="2" charset="-78"/>
                <a:cs typeface="B Nazanin+ Black" pitchFamily="2" charset="-78"/>
              </a:rPr>
              <a:t>تمرکز </a:t>
            </a:r>
            <a:r>
              <a:rPr lang="fa-IR" sz="2000" dirty="0">
                <a:latin typeface="B Nazanin+ Black" pitchFamily="2" charset="-78"/>
                <a:cs typeface="B Nazanin+ Black" pitchFamily="2" charset="-78"/>
              </a:rPr>
              <a:t>ذهنی </a:t>
            </a:r>
            <a:r>
              <a:rPr lang="fa-IR" sz="2000" dirty="0" smtClean="0">
                <a:latin typeface="B Nazanin+ Black" pitchFamily="2" charset="-78"/>
                <a:cs typeface="B Nazanin+ Black" pitchFamily="2" charset="-78"/>
              </a:rPr>
              <a:t>،          که </a:t>
            </a:r>
            <a:r>
              <a:rPr lang="fa-IR" sz="2000" dirty="0">
                <a:latin typeface="B Nazanin+ Black" pitchFamily="2" charset="-78"/>
                <a:cs typeface="B Nazanin+ Black" pitchFamily="2" charset="-78"/>
              </a:rPr>
              <a:t>افزایش توان </a:t>
            </a:r>
            <a:r>
              <a:rPr lang="fa-IR" sz="2000" dirty="0" smtClean="0">
                <a:latin typeface="B Nazanin+ Black" pitchFamily="2" charset="-78"/>
                <a:cs typeface="B Nazanin+ Black" pitchFamily="2" charset="-78"/>
              </a:rPr>
              <a:t>خلاقیت در </a:t>
            </a:r>
            <a:r>
              <a:rPr lang="fa-IR" sz="2000" dirty="0">
                <a:latin typeface="B Nazanin+ Black" pitchFamily="2" charset="-78"/>
                <a:cs typeface="B Nazanin+ Black" pitchFamily="2" charset="-78"/>
              </a:rPr>
              <a:t>گرو رفع این موانع </a:t>
            </a:r>
            <a:r>
              <a:rPr lang="fa-IR" sz="2000" dirty="0" smtClean="0">
                <a:latin typeface="B Nazanin+ Black" pitchFamily="2" charset="-78"/>
                <a:cs typeface="B Nazanin+ Black" pitchFamily="2" charset="-78"/>
              </a:rPr>
              <a:t>است</a:t>
            </a:r>
            <a:r>
              <a:rPr lang="en-US" sz="2000" dirty="0" smtClean="0">
                <a:latin typeface="B Nazanin+ Black" pitchFamily="2" charset="-78"/>
                <a:cs typeface="B Nazanin+ Black" pitchFamily="2" charset="-78"/>
              </a:rPr>
              <a:t>.</a:t>
            </a:r>
            <a:endParaRPr lang="fa-IR" sz="2000" dirty="0" smtClean="0">
              <a:latin typeface="B Nazanin+ Black" pitchFamily="2" charset="-78"/>
              <a:cs typeface="B Nazanin+ Black" pitchFamily="2" charset="-78"/>
            </a:endParaRPr>
          </a:p>
          <a:p>
            <a:pPr algn="r" rtl="1"/>
            <a:r>
              <a:rPr lang="fa-IR" sz="3200" dirty="0" smtClean="0">
                <a:solidFill>
                  <a:srgbClr val="FF0000"/>
                </a:solidFill>
              </a:rPr>
              <a:t>نوآوری در سازمانهای یادگیرنده</a:t>
            </a:r>
          </a:p>
          <a:p>
            <a:pPr algn="r" rtl="1"/>
            <a:r>
              <a:rPr lang="fa-IR" sz="2000" dirty="0">
                <a:latin typeface="B Nazanin+ Black" pitchFamily="2" charset="-78"/>
                <a:cs typeface="B Nazanin+ Black" pitchFamily="2" charset="-78"/>
              </a:rPr>
              <a:t>در این </a:t>
            </a:r>
            <a:r>
              <a:rPr lang="fa-IR" sz="2000" dirty="0" smtClean="0">
                <a:latin typeface="B Nazanin+ Black" pitchFamily="2" charset="-78"/>
                <a:cs typeface="B Nazanin+ Black" pitchFamily="2" charset="-78"/>
              </a:rPr>
              <a:t>عصر شعار </a:t>
            </a:r>
            <a:r>
              <a:rPr lang="fa-IR" sz="2000" dirty="0">
                <a:latin typeface="B Nazanin+ Black" pitchFamily="2" charset="-78"/>
                <a:cs typeface="B Nazanin+ Black" pitchFamily="2" charset="-78"/>
              </a:rPr>
              <a:t>اصلی </a:t>
            </a:r>
            <a:r>
              <a:rPr lang="fa-IR" sz="2000" dirty="0">
                <a:solidFill>
                  <a:schemeClr val="accent6">
                    <a:lumMod val="50000"/>
                  </a:schemeClr>
                </a:solidFill>
                <a:latin typeface="B Nazanin+ Black" pitchFamily="2" charset="-78"/>
                <a:cs typeface="B Nazanin+ Black" pitchFamily="2" charset="-78"/>
              </a:rPr>
              <a:t>خلاقیت و </a:t>
            </a:r>
            <a:r>
              <a:rPr lang="fa-IR" sz="2000" dirty="0" smtClean="0">
                <a:solidFill>
                  <a:schemeClr val="accent6">
                    <a:lumMod val="50000"/>
                  </a:schemeClr>
                </a:solidFill>
                <a:latin typeface="B Nazanin+ Black" pitchFamily="2" charset="-78"/>
                <a:cs typeface="B Nazanin+ Black" pitchFamily="2" charset="-78"/>
              </a:rPr>
              <a:t>نوآوری </a:t>
            </a:r>
            <a:r>
              <a:rPr lang="fa-IR" sz="2000" dirty="0">
                <a:latin typeface="B Nazanin+ Black" pitchFamily="2" charset="-78"/>
                <a:cs typeface="B Nazanin+ Black" pitchFamily="2" charset="-78"/>
              </a:rPr>
              <a:t>است. اگر سازمانها بخواهند به حیات خود ادامه دهند باید خود را با وضعیتهای جدید تطبیق دهند. فراگرد ایجاد فکرهای جدید و تبدیل </a:t>
            </a:r>
            <a:r>
              <a:rPr lang="fa-IR" sz="2000" dirty="0" smtClean="0">
                <a:latin typeface="B Nazanin+ Black" pitchFamily="2" charset="-78"/>
                <a:cs typeface="B Nazanin+ Black" pitchFamily="2" charset="-78"/>
              </a:rPr>
              <a:t>آن </a:t>
            </a:r>
            <a:r>
              <a:rPr lang="fa-IR" sz="2000" dirty="0">
                <a:latin typeface="B Nazanin+ Black" pitchFamily="2" charset="-78"/>
                <a:cs typeface="B Nazanin+ Black" pitchFamily="2" charset="-78"/>
              </a:rPr>
              <a:t>فکرها به عمل سودمند </a:t>
            </a:r>
            <a:r>
              <a:rPr lang="fa-IR" sz="2000" dirty="0" smtClean="0">
                <a:latin typeface="B Nazanin+ Black" pitchFamily="2" charset="-78"/>
                <a:cs typeface="B Nazanin+ Black" pitchFamily="2" charset="-78"/>
              </a:rPr>
              <a:t>را </a:t>
            </a:r>
            <a:r>
              <a:rPr lang="fa-IR" sz="3200" dirty="0" smtClean="0">
                <a:latin typeface="B Nazanin+ Black" pitchFamily="2" charset="-78"/>
                <a:cs typeface="B Nazanin+ Black" pitchFamily="2" charset="-78"/>
              </a:rPr>
              <a:t>نوآوری</a:t>
            </a:r>
            <a:r>
              <a:rPr lang="fa-IR" sz="2000" dirty="0" smtClean="0">
                <a:latin typeface="B Nazanin+ Black" pitchFamily="2" charset="-78"/>
                <a:cs typeface="B Nazanin+ Black" pitchFamily="2" charset="-78"/>
              </a:rPr>
              <a:t> می گویند</a:t>
            </a:r>
            <a:r>
              <a:rPr lang="fa-IR" sz="2000" dirty="0">
                <a:latin typeface="B Nazanin+ Black" pitchFamily="2" charset="-78"/>
                <a:cs typeface="B Nazanin+ Black" pitchFamily="2" charset="-78"/>
              </a:rPr>
              <a:t>. </a:t>
            </a:r>
            <a:endParaRPr lang="en-US" sz="2000" dirty="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كاربرد نوآوري در سازمانها :</a:t>
            </a:r>
          </a:p>
          <a:p>
            <a:pPr algn="r" rtl="1"/>
            <a:r>
              <a:rPr lang="fa-IR" sz="2000" dirty="0" smtClean="0">
                <a:latin typeface="B Nazanin+ Black" pitchFamily="2" charset="-78"/>
                <a:cs typeface="B Nazanin+ Black" pitchFamily="2" charset="-78"/>
              </a:rPr>
              <a:t>1. نوآوری </a:t>
            </a:r>
            <a:r>
              <a:rPr lang="fa-IR" sz="2000" dirty="0">
                <a:latin typeface="B Nazanin+ Black" pitchFamily="2" charset="-78"/>
                <a:cs typeface="B Nazanin+ Black" pitchFamily="2" charset="-78"/>
              </a:rPr>
              <a:t>در فراگرد</a:t>
            </a:r>
            <a:r>
              <a:rPr lang="fa-IR" sz="2000" dirty="0" smtClean="0">
                <a:latin typeface="B Nazanin+ Black" pitchFamily="2" charset="-78"/>
                <a:cs typeface="B Nazanin+ Black" pitchFamily="2" charset="-78"/>
              </a:rPr>
              <a:t>: که </a:t>
            </a:r>
            <a:r>
              <a:rPr lang="fa-IR" sz="2000" dirty="0">
                <a:latin typeface="B Nazanin+ Black" pitchFamily="2" charset="-78"/>
                <a:cs typeface="B Nazanin+ Black" pitchFamily="2" charset="-78"/>
              </a:rPr>
              <a:t>موجب بهینه شدن </a:t>
            </a:r>
            <a:r>
              <a:rPr lang="fa-IR" sz="2000" dirty="0" smtClean="0">
                <a:latin typeface="B Nazanin+ Black" pitchFamily="2" charset="-78"/>
                <a:cs typeface="B Nazanin+ Black" pitchFamily="2" charset="-78"/>
              </a:rPr>
              <a:t>راههای </a:t>
            </a:r>
            <a:r>
              <a:rPr lang="fa-IR" sz="2000" dirty="0">
                <a:latin typeface="B Nazanin+ Black" pitchFamily="2" charset="-78"/>
                <a:cs typeface="B Nazanin+ Black" pitchFamily="2" charset="-78"/>
              </a:rPr>
              <a:t>انجام کار </a:t>
            </a:r>
            <a:r>
              <a:rPr lang="fa-IR" sz="2000" dirty="0" smtClean="0">
                <a:latin typeface="B Nazanin+ Black" pitchFamily="2" charset="-78"/>
                <a:cs typeface="B Nazanin+ Black" pitchFamily="2" charset="-78"/>
              </a:rPr>
              <a:t>می گردد.</a:t>
            </a:r>
          </a:p>
          <a:p>
            <a:pPr algn="r" rtl="1"/>
            <a:r>
              <a:rPr lang="fa-IR" sz="2000" dirty="0" smtClean="0">
                <a:latin typeface="B Nazanin+ Black" pitchFamily="2" charset="-78"/>
                <a:cs typeface="B Nazanin+ Black" pitchFamily="2" charset="-78"/>
              </a:rPr>
              <a:t>2.نوآوری </a:t>
            </a:r>
            <a:r>
              <a:rPr lang="fa-IR" sz="2000" dirty="0">
                <a:latin typeface="B Nazanin+ Black" pitchFamily="2" charset="-78"/>
                <a:cs typeface="B Nazanin+ Black" pitchFamily="2" charset="-78"/>
              </a:rPr>
              <a:t>در محصول</a:t>
            </a:r>
            <a:r>
              <a:rPr lang="fa-IR" sz="2000" dirty="0" smtClean="0">
                <a:latin typeface="B Nazanin+ Black" pitchFamily="2" charset="-78"/>
                <a:cs typeface="B Nazanin+ Black" pitchFamily="2" charset="-78"/>
              </a:rPr>
              <a:t>: که </a:t>
            </a:r>
            <a:r>
              <a:rPr lang="fa-IR" sz="2000" dirty="0">
                <a:latin typeface="B Nazanin+ Black" pitchFamily="2" charset="-78"/>
                <a:cs typeface="B Nazanin+ Black" pitchFamily="2" charset="-78"/>
              </a:rPr>
              <a:t>به تولید محصولات یا ارائه خدمات جدید و بهبود یافته منجر </a:t>
            </a:r>
            <a:r>
              <a:rPr lang="fa-IR" sz="2000" dirty="0" smtClean="0">
                <a:latin typeface="B Nazanin+ Black" pitchFamily="2" charset="-78"/>
                <a:cs typeface="B Nazanin+ Black" pitchFamily="2" charset="-78"/>
              </a:rPr>
              <a:t>می شود.</a:t>
            </a:r>
          </a:p>
          <a:p>
            <a:pPr algn="r" rtl="1"/>
            <a:r>
              <a:rPr lang="fa-IR" sz="2000" dirty="0" smtClean="0">
                <a:latin typeface="B Nazanin+ Black" pitchFamily="2" charset="-78"/>
                <a:cs typeface="B Nazanin+ Black" pitchFamily="2" charset="-78"/>
              </a:rPr>
              <a:t>مديريت نوآوري در فراگرد و محصول شامل ابداع حمايتي يا عمل كشف و كاربرد يا عمل استفاده مي شود .</a:t>
            </a:r>
          </a:p>
          <a:p>
            <a:pPr algn="r" rtl="1"/>
            <a:r>
              <a:rPr lang="fa-IR" sz="2000" dirty="0" smtClean="0">
                <a:latin typeface="B Nazanin+ Black" pitchFamily="2" charset="-78"/>
                <a:cs typeface="B Nazanin+ Black" pitchFamily="2" charset="-78"/>
              </a:rPr>
              <a:t>"کاربرد"با </a:t>
            </a:r>
            <a:r>
              <a:rPr lang="fa-IR" sz="2000" dirty="0">
                <a:latin typeface="B Nazanin+ Black" pitchFamily="2" charset="-78"/>
                <a:cs typeface="B Nazanin+ Black" pitchFamily="2" charset="-78"/>
              </a:rPr>
              <a:t>ابداع برای بهترین استفاده از فکرهای جدید سروکار </a:t>
            </a:r>
            <a:r>
              <a:rPr lang="fa-IR" sz="2000" dirty="0" smtClean="0">
                <a:latin typeface="B Nazanin+ Black" pitchFamily="2" charset="-78"/>
                <a:cs typeface="B Nazanin+ Black" pitchFamily="2" charset="-78"/>
              </a:rPr>
              <a:t>دارد.</a:t>
            </a:r>
          </a:p>
          <a:p>
            <a:pPr algn="r" rtl="1"/>
            <a:r>
              <a:rPr lang="fa-IR" sz="3200" dirty="0" smtClean="0">
                <a:solidFill>
                  <a:srgbClr val="FF0000"/>
                </a:solidFill>
              </a:rPr>
              <a:t>فراگرد نوآوری محصول</a:t>
            </a:r>
          </a:p>
          <a:p>
            <a:pPr algn="r" rtl="1"/>
            <a:r>
              <a:rPr lang="fa-IR" sz="2000" dirty="0">
                <a:latin typeface="B Nazanin+ Black" pitchFamily="2" charset="-78"/>
                <a:cs typeface="B Nazanin+ Black" pitchFamily="2" charset="-78"/>
              </a:rPr>
              <a:t>سازمانها باید تلاش کنند تا زمینه مساعدی برای خلاقیت در محصول به وجود </a:t>
            </a:r>
            <a:r>
              <a:rPr lang="fa-IR" sz="2000" dirty="0" smtClean="0">
                <a:latin typeface="B Nazanin+ Black" pitchFamily="2" charset="-78"/>
                <a:cs typeface="B Nazanin+ Black" pitchFamily="2" charset="-78"/>
              </a:rPr>
              <a:t>آورند.   </a:t>
            </a:r>
            <a:endParaRPr lang="en-US" sz="2000" dirty="0">
              <a:latin typeface="B Nazanin+ Black" pitchFamily="2" charset="-78"/>
              <a:cs typeface="B Nazanin+ Black" pitchFamily="2" charset="-78"/>
            </a:endParaRPr>
          </a:p>
          <a:p>
            <a:pPr algn="r" rtl="1"/>
            <a:r>
              <a:rPr lang="fa-IR" sz="2000" dirty="0">
                <a:latin typeface="B Nazanin+ Black" pitchFamily="2" charset="-78"/>
                <a:cs typeface="B Nazanin+ Black" pitchFamily="2" charset="-78"/>
              </a:rPr>
              <a:t>مراحل </a:t>
            </a:r>
            <a:r>
              <a:rPr lang="fa-IR" sz="2000" dirty="0" smtClean="0">
                <a:latin typeface="B Nazanin+ Black" pitchFamily="2" charset="-78"/>
                <a:cs typeface="B Nazanin+ Black" pitchFamily="2" charset="-78"/>
              </a:rPr>
              <a:t>نوآوری </a:t>
            </a:r>
            <a:r>
              <a:rPr lang="fa-IR" sz="2000" dirty="0">
                <a:latin typeface="B Nazanin+ Black" pitchFamily="2" charset="-78"/>
                <a:cs typeface="B Nazanin+ Black" pitchFamily="2" charset="-78"/>
              </a:rPr>
              <a:t>در محصول:1.ایجاد فکر جدید  </a:t>
            </a:r>
            <a:r>
              <a:rPr lang="fa-IR" sz="2000" dirty="0" smtClean="0">
                <a:latin typeface="B Nazanin+ Black" pitchFamily="2" charset="-78"/>
                <a:cs typeface="B Nazanin+ Black" pitchFamily="2" charset="-78"/>
              </a:rPr>
              <a:t>2.آزمایشهای </a:t>
            </a:r>
            <a:r>
              <a:rPr lang="fa-IR" sz="2000" dirty="0">
                <a:latin typeface="B Nazanin+ Black" pitchFamily="2" charset="-78"/>
                <a:cs typeface="B Nazanin+ Black" pitchFamily="2" charset="-78"/>
              </a:rPr>
              <a:t>اولیه 3. تعیین امکان پذیری 4. کاربرد نهایی </a:t>
            </a:r>
            <a:endParaRPr lang="en-US" sz="2000" dirty="0">
              <a:latin typeface="B Nazanin+ Black" pitchFamily="2" charset="-78"/>
              <a:cs typeface="B Nazanin+ Black" pitchFamily="2" charset="-78"/>
            </a:endParaRPr>
          </a:p>
          <a:p>
            <a:pPr algn="r" rtl="1"/>
            <a:endParaRPr lang="en-US" sz="2000" dirty="0">
              <a:solidFill>
                <a:srgbClr val="FF0000"/>
              </a:solidFill>
            </a:endParaRPr>
          </a:p>
        </p:txBody>
      </p:sp>
    </p:spTree>
  </p:cSld>
  <p:clrMapOvr>
    <a:masterClrMapping/>
  </p:clrMapOvr>
  <p:transition>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228600"/>
            <a:ext cx="6781800" cy="715962"/>
          </a:xfrm>
        </p:spPr>
        <p:txBody>
          <a:bodyPr>
            <a:normAutofit/>
          </a:bodyPr>
          <a:lstStyle/>
          <a:p>
            <a:pPr algn="r"/>
            <a:r>
              <a:rPr lang="fa-IR" sz="3200" dirty="0" smtClean="0">
                <a:solidFill>
                  <a:srgbClr val="FF0000"/>
                </a:solidFill>
              </a:rPr>
              <a:t>کاربرد نهایی</a:t>
            </a:r>
            <a:endParaRPr lang="en-US" sz="3200" dirty="0">
              <a:solidFill>
                <a:srgbClr val="FF0000"/>
              </a:solidFill>
            </a:endParaRPr>
          </a:p>
        </p:txBody>
      </p:sp>
      <p:graphicFrame>
        <p:nvGraphicFramePr>
          <p:cNvPr id="4" name="Content Placeholder 3"/>
          <p:cNvGraphicFramePr>
            <a:graphicFrameLocks noGrp="1"/>
          </p:cNvGraphicFramePr>
          <p:nvPr>
            <p:ph sz="quarter" idx="1"/>
          </p:nvPr>
        </p:nvGraphicFramePr>
        <p:xfrm>
          <a:off x="457200" y="1600201"/>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ounded Rectangle 4"/>
          <p:cNvSpPr/>
          <p:nvPr/>
        </p:nvSpPr>
        <p:spPr>
          <a:xfrm>
            <a:off x="6477000" y="1447800"/>
            <a:ext cx="2667000" cy="47244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6" name="Rounded Rectangle 5"/>
          <p:cNvSpPr/>
          <p:nvPr/>
        </p:nvSpPr>
        <p:spPr>
          <a:xfrm>
            <a:off x="0" y="1447800"/>
            <a:ext cx="2743200" cy="457200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dirty="0"/>
          </a:p>
        </p:txBody>
      </p:sp>
      <p:sp>
        <p:nvSpPr>
          <p:cNvPr id="7" name="Rounded Rectangle 6"/>
          <p:cNvSpPr/>
          <p:nvPr/>
        </p:nvSpPr>
        <p:spPr>
          <a:xfrm>
            <a:off x="3962400" y="1600200"/>
            <a:ext cx="1524000" cy="449580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dirty="0"/>
          </a:p>
        </p:txBody>
      </p:sp>
      <p:cxnSp>
        <p:nvCxnSpPr>
          <p:cNvPr id="9" name="Straight Connector 8"/>
          <p:cNvCxnSpPr/>
          <p:nvPr/>
        </p:nvCxnSpPr>
        <p:spPr>
          <a:xfrm rot="16200000" flipH="1">
            <a:off x="2552700" y="3162300"/>
            <a:ext cx="4343400" cy="1371600"/>
          </a:xfrm>
          <a:prstGeom prst="line">
            <a:avLst/>
          </a:prstGeom>
        </p:spPr>
        <p:style>
          <a:lnRef idx="1">
            <a:schemeClr val="accent3"/>
          </a:lnRef>
          <a:fillRef idx="0">
            <a:schemeClr val="accent3"/>
          </a:fillRef>
          <a:effectRef idx="0">
            <a:schemeClr val="accent3"/>
          </a:effectRef>
          <a:fontRef idx="minor">
            <a:schemeClr val="tx1"/>
          </a:fontRef>
        </p:style>
      </p:cxnSp>
      <p:sp>
        <p:nvSpPr>
          <p:cNvPr id="11266" name="Rectangle 2"/>
          <p:cNvSpPr>
            <a:spLocks noChangeArrowheads="1"/>
          </p:cNvSpPr>
          <p:nvPr/>
        </p:nvSpPr>
        <p:spPr bwMode="auto">
          <a:xfrm>
            <a:off x="6477000" y="1625396"/>
            <a:ext cx="2667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ويژگيهای مديران   کارافرين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1.از توان خود اطمينان دارد.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2.به قبول مخاطره تمايل دارد.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3.فرصتها را تشخيص مي</a:t>
            </a:r>
            <a:r>
              <a:rPr kumimoji="0" lang="fa-IR" sz="24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دهد.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4.انتظار انجام کارهای شگفت انگيز دارد.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5.توان به انجام رساندن کارها را دارد.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1267" name="Rectangle 3"/>
          <p:cNvSpPr>
            <a:spLocks noChangeArrowheads="1"/>
          </p:cNvSpPr>
          <p:nvPr/>
        </p:nvSpPr>
        <p:spPr bwMode="auto">
          <a:xfrm>
            <a:off x="3581400" y="1628002"/>
            <a:ext cx="18288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تلاش برای نوآوری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Rectangle 15"/>
          <p:cNvSpPr/>
          <p:nvPr/>
        </p:nvSpPr>
        <p:spPr>
          <a:xfrm>
            <a:off x="3962400" y="4343400"/>
            <a:ext cx="1219200" cy="1569660"/>
          </a:xfrm>
          <a:prstGeom prst="rect">
            <a:avLst/>
          </a:prstGeom>
        </p:spPr>
        <p:txBody>
          <a:bodyPr wrap="square">
            <a:spAutoFit/>
          </a:bodyPr>
          <a:lstStyle/>
          <a:p>
            <a:r>
              <a:rPr lang="fa-IR" sz="2400" dirty="0"/>
              <a:t>تلاش برای حفظ وضع موجود</a:t>
            </a:r>
            <a:endParaRPr lang="en-US" sz="2400" dirty="0"/>
          </a:p>
        </p:txBody>
      </p:sp>
      <p:sp>
        <p:nvSpPr>
          <p:cNvPr id="11268" name="Rectangle 4"/>
          <p:cNvSpPr>
            <a:spLocks noChangeArrowheads="1"/>
          </p:cNvSpPr>
          <p:nvPr/>
        </p:nvSpPr>
        <p:spPr bwMode="auto">
          <a:xfrm>
            <a:off x="0" y="1447801"/>
            <a:ext cx="27432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ويژگی های مديران متولی حفظ وضع موجود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1.از تغيير احساس تهديد مي</a:t>
            </a:r>
            <a:r>
              <a:rPr kumimoji="0" lang="fa-IR" sz="24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کند.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2.عدم اطمينان وی را آزار مي</a:t>
            </a:r>
            <a:r>
              <a:rPr kumimoji="0" lang="fa-IR" sz="24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دهد.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3.از حفظ وضع موجود حمايت مي</a:t>
            </a:r>
            <a:r>
              <a:rPr kumimoji="0" lang="fa-IR" sz="24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کند.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4.ترجيح مي</a:t>
            </a:r>
            <a:r>
              <a:rPr kumimoji="0" lang="fa-IR" sz="24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دهد که امور قابل پيش بينی باشند.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5. به انتظار انجام شدن کارها مي</a:t>
            </a:r>
            <a:r>
              <a:rPr kumimoji="0" lang="fa-IR" sz="2400" b="0" i="0" u="none" strike="noStrike" cap="none" normalizeH="0" dirty="0" smtClean="0">
                <a:ln>
                  <a:noFill/>
                </a:ln>
                <a:solidFill>
                  <a:schemeClr val="tx1"/>
                </a:solidFill>
                <a:effectLst/>
                <a:latin typeface="Calibri" pitchFamily="34" charset="0"/>
                <a:ea typeface="Calibri" pitchFamily="34" charset="0"/>
                <a:cs typeface="Arial" pitchFamily="34" charset="0"/>
              </a:rPr>
              <a:t>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Arial" pitchFamily="34" charset="0"/>
              </a:rPr>
              <a:t>نشيند.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smtClean="0">
                <a:solidFill>
                  <a:srgbClr val="FF0000"/>
                </a:solidFill>
              </a:rPr>
              <a:t>نقشهای</a:t>
            </a:r>
            <a:r>
              <a:rPr lang="fa-IR" sz="3200" dirty="0" smtClean="0"/>
              <a:t> </a:t>
            </a:r>
            <a:r>
              <a:rPr lang="fa-IR" sz="3200" dirty="0" smtClean="0">
                <a:solidFill>
                  <a:srgbClr val="FF0000"/>
                </a:solidFill>
              </a:rPr>
              <a:t>نوآور</a:t>
            </a:r>
            <a:r>
              <a:rPr lang="en-US" dirty="0"/>
              <a:t/>
            </a:r>
            <a:br>
              <a:rPr lang="en-US" dirty="0"/>
            </a:br>
            <a:endParaRPr lang="en-US" dirty="0"/>
          </a:p>
        </p:txBody>
      </p:sp>
      <p:sp>
        <p:nvSpPr>
          <p:cNvPr id="3" name="Content Placeholder 2"/>
          <p:cNvSpPr>
            <a:spLocks noGrp="1"/>
          </p:cNvSpPr>
          <p:nvPr>
            <p:ph sz="quarter" idx="1"/>
          </p:nvPr>
        </p:nvSpPr>
        <p:spPr>
          <a:xfrm>
            <a:off x="457200" y="838201"/>
            <a:ext cx="8229600" cy="5287963"/>
          </a:xfrm>
        </p:spPr>
        <p:txBody>
          <a:bodyPr/>
          <a:lstStyle/>
          <a:p>
            <a:pPr algn="r" rtl="1"/>
            <a:r>
              <a:rPr lang="fa-IR" sz="2000" dirty="0">
                <a:latin typeface="B Nazanin+ Black" pitchFamily="2" charset="-78"/>
                <a:cs typeface="B Nazanin+ Black" pitchFamily="2" charset="-78"/>
              </a:rPr>
              <a:t>1.ایجاد کننده فکر 2. حفظ اطلاعات 3. قهرمان محصول 4.مدیر پروژه 5.رهبر </a:t>
            </a:r>
            <a:r>
              <a:rPr lang="fa-IR" sz="2000" dirty="0" smtClean="0">
                <a:latin typeface="B Nazanin+ Black" pitchFamily="2" charset="-78"/>
                <a:cs typeface="B Nazanin+ Black" pitchFamily="2" charset="-78"/>
              </a:rPr>
              <a:t>نوآوری </a:t>
            </a:r>
            <a:endParaRPr lang="en-US" sz="2000" dirty="0">
              <a:latin typeface="B Nazanin+ Black" pitchFamily="2" charset="-78"/>
              <a:cs typeface="B Nazanin+ Black" pitchFamily="2" charset="-78"/>
            </a:endParaRPr>
          </a:p>
          <a:p>
            <a:pPr algn="r" rtl="1"/>
            <a:r>
              <a:rPr lang="fa-IR" sz="3200" dirty="0">
                <a:solidFill>
                  <a:srgbClr val="FF0000"/>
                </a:solidFill>
              </a:rPr>
              <a:t>موانع </a:t>
            </a:r>
            <a:r>
              <a:rPr lang="fa-IR" sz="3200" dirty="0" smtClean="0">
                <a:solidFill>
                  <a:srgbClr val="FF0000"/>
                </a:solidFill>
              </a:rPr>
              <a:t>نوآوری</a:t>
            </a:r>
          </a:p>
          <a:p>
            <a:pPr algn="r" rtl="1"/>
            <a:r>
              <a:rPr lang="fa-IR" sz="2000" dirty="0" smtClean="0">
                <a:latin typeface="B Nazanin+ Black" pitchFamily="2" charset="-78"/>
                <a:cs typeface="B Nazanin+ Black" pitchFamily="2" charset="-78"/>
              </a:rPr>
              <a:t>1. محدود </a:t>
            </a:r>
            <a:r>
              <a:rPr lang="fa-IR" sz="2000" dirty="0">
                <a:latin typeface="B Nazanin+ Black" pitchFamily="2" charset="-78"/>
                <a:cs typeface="B Nazanin+ Black" pitchFamily="2" charset="-78"/>
              </a:rPr>
              <a:t>بودن طرق ارتباط با مدیر </a:t>
            </a:r>
            <a:r>
              <a:rPr lang="fa-IR" sz="2000" dirty="0" smtClean="0">
                <a:latin typeface="B Nazanin+ Black" pitchFamily="2" charset="-78"/>
                <a:cs typeface="B Nazanin+ Black" pitchFamily="2" charset="-78"/>
              </a:rPr>
              <a:t>عامل 2. حاکمیت </a:t>
            </a:r>
            <a:r>
              <a:rPr lang="fa-IR" sz="2000" dirty="0">
                <a:latin typeface="B Nazanin+ Black" pitchFamily="2" charset="-78"/>
                <a:cs typeface="B Nazanin+ Black" pitchFamily="2" charset="-78"/>
              </a:rPr>
              <a:t>جو عدم تحمل اختلاف </a:t>
            </a:r>
            <a:r>
              <a:rPr lang="fa-IR" sz="2000" dirty="0" smtClean="0">
                <a:latin typeface="B Nazanin+ Black" pitchFamily="2" charset="-78"/>
                <a:cs typeface="B Nazanin+ Black" pitchFamily="2" charset="-78"/>
              </a:rPr>
              <a:t>سلیقه 3. افراد ذینفع </a:t>
            </a:r>
            <a:r>
              <a:rPr lang="fa-IR" sz="2000" dirty="0">
                <a:latin typeface="B Nazanin+ Black" pitchFamily="2" charset="-78"/>
                <a:cs typeface="B Nazanin+ Black" pitchFamily="2" charset="-78"/>
              </a:rPr>
              <a:t>در حفظ وضع </a:t>
            </a:r>
            <a:r>
              <a:rPr lang="fa-IR" sz="2000" dirty="0" smtClean="0">
                <a:latin typeface="B Nazanin+ Black" pitchFamily="2" charset="-78"/>
                <a:cs typeface="B Nazanin+ Black" pitchFamily="2" charset="-78"/>
              </a:rPr>
              <a:t>موجود               4. تاکید بر افق </a:t>
            </a:r>
            <a:r>
              <a:rPr lang="fa-IR" sz="2000" dirty="0">
                <a:latin typeface="B Nazanin+ Black" pitchFamily="2" charset="-78"/>
                <a:cs typeface="B Nazanin+ Black" pitchFamily="2" charset="-78"/>
              </a:rPr>
              <a:t>زمانی کوتاه مدت 5</a:t>
            </a:r>
            <a:r>
              <a:rPr lang="fa-IR" sz="2000" dirty="0" smtClean="0">
                <a:latin typeface="B Nazanin+ Black" pitchFamily="2" charset="-78"/>
                <a:cs typeface="B Nazanin+ Black" pitchFamily="2" charset="-78"/>
              </a:rPr>
              <a:t>. تصمیم </a:t>
            </a:r>
            <a:r>
              <a:rPr lang="fa-IR" sz="2000" dirty="0">
                <a:latin typeface="B Nazanin+ Black" pitchFamily="2" charset="-78"/>
                <a:cs typeface="B Nazanin+ Black" pitchFamily="2" charset="-78"/>
              </a:rPr>
              <a:t>گیرندگان بیش </a:t>
            </a:r>
            <a:r>
              <a:rPr lang="fa-IR" sz="2000" dirty="0" smtClean="0">
                <a:latin typeface="B Nazanin+ Black" pitchFamily="2" charset="-78"/>
                <a:cs typeface="B Nazanin+ Black" pitchFamily="2" charset="-78"/>
              </a:rPr>
              <a:t>از حد </a:t>
            </a:r>
            <a:r>
              <a:rPr lang="fa-IR" sz="2000" dirty="0">
                <a:latin typeface="B Nazanin+ Black" pitchFamily="2" charset="-78"/>
                <a:cs typeface="B Nazanin+ Black" pitchFamily="2" charset="-78"/>
              </a:rPr>
              <a:t>حسابگر 6</a:t>
            </a:r>
            <a:r>
              <a:rPr lang="fa-IR" sz="2000" dirty="0" smtClean="0">
                <a:latin typeface="B Nazanin+ Black" pitchFamily="2" charset="-78"/>
                <a:cs typeface="B Nazanin+ Black" pitchFamily="2" charset="-78"/>
              </a:rPr>
              <a:t>.  اعطای پاداش های نامناسب                                                7 .  تاکید </a:t>
            </a:r>
            <a:r>
              <a:rPr lang="fa-IR" sz="2000" dirty="0">
                <a:latin typeface="B Nazanin+ Black" pitchFamily="2" charset="-78"/>
                <a:cs typeface="B Nazanin+ Black" pitchFamily="2" charset="-78"/>
              </a:rPr>
              <a:t>بیش </a:t>
            </a:r>
            <a:r>
              <a:rPr lang="fa-IR" sz="2000" dirty="0" smtClean="0">
                <a:latin typeface="B Nazanin+ Black" pitchFamily="2" charset="-78"/>
                <a:cs typeface="B Nazanin+ Black" pitchFamily="2" charset="-78"/>
              </a:rPr>
              <a:t>از حد بر ملازمات بوروکراتیک</a:t>
            </a:r>
            <a:r>
              <a:rPr lang="en-US" sz="2000" dirty="0" smtClean="0">
                <a:latin typeface="B Nazanin+ Black" pitchFamily="2" charset="-78"/>
                <a:cs typeface="B Nazanin+ Black" pitchFamily="2" charset="-78"/>
              </a:rPr>
              <a:t>) </a:t>
            </a:r>
            <a:r>
              <a:rPr lang="fa-IR" sz="2000" smtClean="0">
                <a:latin typeface="B Nazanin+ Black" pitchFamily="2" charset="-78"/>
                <a:cs typeface="B Nazanin+ Black" pitchFamily="2" charset="-78"/>
              </a:rPr>
              <a:t>معادل فارسي بوروكراتيك ، ديوان سالاري ، به معني يك سيستم كاركرد عقلاني و قانونمند مي باشد ). </a:t>
            </a:r>
            <a:endParaRPr lang="en-US" sz="2000" dirty="0">
              <a:solidFill>
                <a:srgbClr val="FF0000"/>
              </a:solidFill>
              <a:latin typeface="B Nazanin+ Black" pitchFamily="2" charset="-78"/>
              <a:cs typeface="B Nazanin+ Black" pitchFamily="2" charset="-78"/>
            </a:endParaRPr>
          </a:p>
          <a:p>
            <a:pPr algn="r" rtl="1"/>
            <a:endParaRPr lang="fa-IR" sz="2000" dirty="0" smtClean="0"/>
          </a:p>
        </p:txBody>
      </p:sp>
    </p:spTree>
  </p:cSld>
  <p:clrMapOvr>
    <a:masterClrMapping/>
  </p:clrMapOvr>
  <p:transition>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153400" cy="685800"/>
          </a:xfrm>
        </p:spPr>
        <p:txBody>
          <a:bodyPr>
            <a:normAutofit fontScale="90000"/>
          </a:bodyPr>
          <a:lstStyle/>
          <a:p>
            <a:pPr algn="ctr" rtl="1"/>
            <a:r>
              <a:rPr lang="fa-IR" sz="2000" dirty="0" smtClean="0">
                <a:solidFill>
                  <a:srgbClr val="FF0000"/>
                </a:solidFill>
              </a:rPr>
              <a:t>برخی از ویژگیهای افراد خلاق</a:t>
            </a:r>
            <a:r>
              <a:rPr lang="en-US" dirty="0" smtClean="0"/>
              <a:t/>
            </a:r>
            <a:br>
              <a:rPr lang="en-US" dirty="0" smtClean="0"/>
            </a:b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956319500"/>
              </p:ext>
            </p:extLst>
          </p:nvPr>
        </p:nvGraphicFramePr>
        <p:xfrm>
          <a:off x="609600" y="685800"/>
          <a:ext cx="7696200" cy="5151120"/>
        </p:xfrm>
        <a:graphic>
          <a:graphicData uri="http://schemas.openxmlformats.org/drawingml/2006/table">
            <a:tbl>
              <a:tblPr firstRow="1" bandRow="1">
                <a:tableStyleId>{5C22544A-7EE6-4342-B048-85BDC9FD1C3A}</a:tableStyleId>
              </a:tblPr>
              <a:tblGrid>
                <a:gridCol w="6096000"/>
                <a:gridCol w="914400"/>
                <a:gridCol w="685800"/>
              </a:tblGrid>
              <a:tr h="381000">
                <a:tc>
                  <a:txBody>
                    <a:bodyPr/>
                    <a:lstStyle/>
                    <a:p>
                      <a:pPr algn="ctr"/>
                      <a:r>
                        <a:rPr kumimoji="0" lang="fa-IR" sz="1200" b="1" kern="1200" dirty="0" smtClean="0">
                          <a:solidFill>
                            <a:schemeClr val="lt1"/>
                          </a:solidFill>
                          <a:latin typeface="+mn-lt"/>
                          <a:ea typeface="+mn-ea"/>
                          <a:cs typeface="+mn-cs"/>
                        </a:rPr>
                        <a:t>وضعیت افراد خلاق</a:t>
                      </a:r>
                      <a:endParaRPr lang="en-US" sz="1200" dirty="0"/>
                    </a:p>
                  </a:txBody>
                  <a:tcPr/>
                </a:tc>
                <a:tc>
                  <a:txBody>
                    <a:bodyPr/>
                    <a:lstStyle/>
                    <a:p>
                      <a:pPr algn="ctr"/>
                      <a:r>
                        <a:rPr kumimoji="0" lang="fa-IR" sz="1200" b="1" kern="1200" dirty="0" smtClean="0">
                          <a:solidFill>
                            <a:schemeClr val="lt1"/>
                          </a:solidFill>
                          <a:latin typeface="+mn-lt"/>
                          <a:ea typeface="+mn-ea"/>
                          <a:cs typeface="+mn-cs"/>
                        </a:rPr>
                        <a:t>ویژگی</a:t>
                      </a:r>
                      <a:endParaRPr lang="en-US" sz="1200" dirty="0"/>
                    </a:p>
                  </a:txBody>
                  <a:tcPr/>
                </a:tc>
                <a:tc>
                  <a:txBody>
                    <a:bodyPr/>
                    <a:lstStyle/>
                    <a:p>
                      <a:r>
                        <a:rPr lang="fa-IR" sz="1200" dirty="0" smtClean="0"/>
                        <a:t>شماره</a:t>
                      </a:r>
                      <a:endParaRPr lang="en-US" sz="1200" dirty="0"/>
                    </a:p>
                  </a:txBody>
                  <a:tcPr/>
                </a:tc>
              </a:tr>
              <a:tr h="304800">
                <a:tc>
                  <a:txBody>
                    <a:bodyPr/>
                    <a:lstStyle/>
                    <a:p>
                      <a:pPr algn="r"/>
                      <a:r>
                        <a:rPr kumimoji="0" lang="fa-IR" sz="1200" kern="1200" dirty="0" smtClean="0">
                          <a:solidFill>
                            <a:schemeClr val="dk1"/>
                          </a:solidFill>
                          <a:latin typeface="+mn-lt"/>
                          <a:ea typeface="+mn-ea"/>
                          <a:cs typeface="+mn-cs"/>
                        </a:rPr>
                        <a:t>افراد خلاق سالهای زیادی را برای کسب دانش و تسلط بر موضوع مورد علاقه خود صرف می کنند.</a:t>
                      </a:r>
                      <a:endParaRPr lang="en-US" sz="1200" dirty="0"/>
                    </a:p>
                  </a:txBody>
                  <a:tcPr/>
                </a:tc>
                <a:tc>
                  <a:txBody>
                    <a:bodyPr/>
                    <a:lstStyle/>
                    <a:p>
                      <a:pPr algn="ctr"/>
                      <a:r>
                        <a:rPr kumimoji="0" lang="fa-IR" sz="1200" kern="1200" dirty="0" smtClean="0">
                          <a:solidFill>
                            <a:schemeClr val="dk1"/>
                          </a:solidFill>
                          <a:latin typeface="+mn-lt"/>
                          <a:ea typeface="+mn-ea"/>
                          <a:cs typeface="+mn-cs"/>
                        </a:rPr>
                        <a:t>دانش</a:t>
                      </a:r>
                      <a:endParaRPr lang="en-US" sz="1200" dirty="0"/>
                    </a:p>
                  </a:txBody>
                  <a:tcPr/>
                </a:tc>
                <a:tc>
                  <a:txBody>
                    <a:bodyPr/>
                    <a:lstStyle/>
                    <a:p>
                      <a:pPr algn="ctr"/>
                      <a:r>
                        <a:rPr lang="fa-IR" sz="1200" baseline="0" dirty="0" smtClean="0"/>
                        <a:t>1</a:t>
                      </a:r>
                      <a:endParaRPr lang="fa-IR" sz="1200" dirty="0" smtClean="0"/>
                    </a:p>
                  </a:txBody>
                  <a:tcPr/>
                </a:tc>
              </a:tr>
              <a:tr h="457200">
                <a:tc>
                  <a:txBody>
                    <a:bodyPr/>
                    <a:lstStyle/>
                    <a:p>
                      <a:pPr algn="r"/>
                      <a:r>
                        <a:rPr kumimoji="0" lang="fa-IR" sz="1200" kern="1200" dirty="0" smtClean="0">
                          <a:solidFill>
                            <a:schemeClr val="dk1"/>
                          </a:solidFill>
                          <a:latin typeface="+mn-lt"/>
                          <a:ea typeface="+mn-ea"/>
                          <a:cs typeface="+mn-cs"/>
                        </a:rPr>
                        <a:t>تحصیلات خلاقیت را افزایش نمیدهد:حتی برخی از تحصیلات که بر رعایت روندهای منطقی تاکید می کنند مانع خلاقیت می شوند.</a:t>
                      </a:r>
                      <a:endParaRPr lang="en-US"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fa-IR" sz="1200" kern="1200" dirty="0" smtClean="0">
                          <a:solidFill>
                            <a:schemeClr val="dk1"/>
                          </a:solidFill>
                          <a:latin typeface="+mn-lt"/>
                          <a:ea typeface="+mn-ea"/>
                          <a:cs typeface="+mn-cs"/>
                        </a:rPr>
                        <a:t>تحصیلات</a:t>
                      </a:r>
                      <a:endParaRPr kumimoji="0" lang="en-US" sz="1200" kern="1200" dirty="0" smtClean="0">
                        <a:solidFill>
                          <a:schemeClr val="dk1"/>
                        </a:solidFill>
                        <a:latin typeface="+mn-lt"/>
                        <a:ea typeface="+mn-ea"/>
                        <a:cs typeface="+mn-cs"/>
                      </a:endParaRPr>
                    </a:p>
                  </a:txBody>
                  <a:tcPr/>
                </a:tc>
                <a:tc>
                  <a:txBody>
                    <a:bodyPr/>
                    <a:lstStyle/>
                    <a:p>
                      <a:pPr algn="ctr"/>
                      <a:r>
                        <a:rPr lang="fa-IR" sz="1200" dirty="0" smtClean="0"/>
                        <a:t>2</a:t>
                      </a:r>
                      <a:endParaRPr lang="en-US" sz="1200" dirty="0"/>
                    </a:p>
                  </a:txBody>
                  <a:tcPr/>
                </a:tc>
              </a:tr>
              <a:tr h="45720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kumimoji="0" lang="fa-IR" sz="1200" kern="1200" dirty="0" smtClean="0">
                          <a:solidFill>
                            <a:schemeClr val="dk1"/>
                          </a:solidFill>
                          <a:latin typeface="+mn-lt"/>
                          <a:ea typeface="+mn-ea"/>
                          <a:cs typeface="+mn-cs"/>
                        </a:rPr>
                        <a:t>افراد خلاق ضرورتا دارای ضریب هوشی بالایی نیستند.بهره مندی ازضریب هوشی در حدود صدوسی کافی است.ضریب</a:t>
                      </a:r>
                      <a:r>
                        <a:rPr kumimoji="0" lang="fa-IR" sz="1200" kern="1200" baseline="0" dirty="0" smtClean="0">
                          <a:solidFill>
                            <a:schemeClr val="dk1"/>
                          </a:solidFill>
                          <a:latin typeface="+mn-lt"/>
                          <a:ea typeface="+mn-ea"/>
                          <a:cs typeface="+mn-cs"/>
                        </a:rPr>
                        <a:t> </a:t>
                      </a:r>
                      <a:r>
                        <a:rPr kumimoji="0" lang="fa-IR" sz="1200" kern="1200" dirty="0" smtClean="0">
                          <a:solidFill>
                            <a:schemeClr val="dk1"/>
                          </a:solidFill>
                          <a:latin typeface="+mn-lt"/>
                          <a:ea typeface="+mn-ea"/>
                          <a:cs typeface="+mn-cs"/>
                        </a:rPr>
                        <a:t>هوشی بیش از آن ضرورتی ندارد. </a:t>
                      </a:r>
                      <a:endParaRPr kumimoji="0" lang="en-US" sz="1200" kern="1200" dirty="0" smtClean="0">
                        <a:solidFill>
                          <a:schemeClr val="dk1"/>
                        </a:solidFill>
                        <a:latin typeface="+mn-lt"/>
                        <a:ea typeface="+mn-ea"/>
                        <a:cs typeface="+mn-cs"/>
                      </a:endParaRPr>
                    </a:p>
                  </a:txBody>
                  <a:tcPr/>
                </a:tc>
                <a:tc>
                  <a:txBody>
                    <a:bodyPr/>
                    <a:lstStyle/>
                    <a:p>
                      <a:pPr algn="ctr"/>
                      <a:r>
                        <a:rPr kumimoji="0" lang="fa-IR" sz="1200" kern="1200" dirty="0" smtClean="0">
                          <a:solidFill>
                            <a:schemeClr val="dk1"/>
                          </a:solidFill>
                          <a:latin typeface="+mn-lt"/>
                          <a:ea typeface="+mn-ea"/>
                          <a:cs typeface="+mn-cs"/>
                        </a:rPr>
                        <a:t>هوش</a:t>
                      </a:r>
                      <a:endParaRPr lang="en-US" sz="1200" dirty="0"/>
                    </a:p>
                  </a:txBody>
                  <a:tcPr/>
                </a:tc>
                <a:tc>
                  <a:txBody>
                    <a:bodyPr/>
                    <a:lstStyle/>
                    <a:p>
                      <a:pPr algn="ctr"/>
                      <a:r>
                        <a:rPr lang="fa-IR" sz="1200" dirty="0" smtClean="0"/>
                        <a:t>3</a:t>
                      </a:r>
                      <a:endParaRPr lang="en-US" sz="1200" dirty="0"/>
                    </a:p>
                  </a:txBody>
                  <a:tcPr/>
                </a:tc>
              </a:tr>
              <a:tr h="1066800">
                <a:tc>
                  <a:txBody>
                    <a:bodyPr/>
                    <a:lstStyle/>
                    <a:p>
                      <a:pPr algn="r"/>
                      <a:r>
                        <a:rPr kumimoji="0" lang="fa-IR" sz="1200" kern="1200" dirty="0" smtClean="0">
                          <a:solidFill>
                            <a:schemeClr val="dk1"/>
                          </a:solidFill>
                          <a:latin typeface="+mn-lt"/>
                          <a:ea typeface="+mn-ea"/>
                          <a:cs typeface="+mn-cs"/>
                        </a:rPr>
                        <a:t>افراد خلاق از توانایی های ذهنی ذیل برخوردارند:</a:t>
                      </a:r>
                      <a:endParaRPr kumimoji="0" lang="en-US" sz="1200" kern="1200" dirty="0" smtClean="0">
                        <a:solidFill>
                          <a:schemeClr val="dk1"/>
                        </a:solidFill>
                        <a:latin typeface="+mn-lt"/>
                        <a:ea typeface="+mn-ea"/>
                        <a:cs typeface="+mn-cs"/>
                      </a:endParaRPr>
                    </a:p>
                    <a:p>
                      <a:pPr algn="r"/>
                      <a:r>
                        <a:rPr kumimoji="0" lang="fa-IR" sz="1200" kern="1200" dirty="0" smtClean="0">
                          <a:solidFill>
                            <a:schemeClr val="dk1"/>
                          </a:solidFill>
                          <a:latin typeface="+mn-lt"/>
                          <a:ea typeface="+mn-ea"/>
                          <a:cs typeface="+mn-cs"/>
                        </a:rPr>
                        <a:t>1.نسبت به مسائل حساسیت دارند.</a:t>
                      </a:r>
                      <a:endParaRPr kumimoji="0" lang="en-US" sz="1200" kern="1200" dirty="0" smtClean="0">
                        <a:solidFill>
                          <a:schemeClr val="dk1"/>
                        </a:solidFill>
                        <a:latin typeface="+mn-lt"/>
                        <a:ea typeface="+mn-ea"/>
                        <a:cs typeface="+mn-cs"/>
                      </a:endParaRPr>
                    </a:p>
                    <a:p>
                      <a:pPr algn="r"/>
                      <a:r>
                        <a:rPr kumimoji="0" lang="fa-IR" sz="1200" kern="1200" dirty="0" smtClean="0">
                          <a:solidFill>
                            <a:schemeClr val="dk1"/>
                          </a:solidFill>
                          <a:latin typeface="+mn-lt"/>
                          <a:ea typeface="+mn-ea"/>
                          <a:cs typeface="+mn-cs"/>
                        </a:rPr>
                        <a:t>2.در برقراری ارتباط سیال میان چیزها انعطاف دارند.</a:t>
                      </a:r>
                      <a:endParaRPr kumimoji="0" lang="en-US" sz="1200" kern="1200" dirty="0" smtClean="0">
                        <a:solidFill>
                          <a:schemeClr val="dk1"/>
                        </a:solidFill>
                        <a:latin typeface="+mn-lt"/>
                        <a:ea typeface="+mn-ea"/>
                        <a:cs typeface="+mn-cs"/>
                      </a:endParaRPr>
                    </a:p>
                    <a:p>
                      <a:pPr algn="r"/>
                      <a:r>
                        <a:rPr kumimoji="0" lang="fa-IR" sz="1200" kern="1200" dirty="0" smtClean="0">
                          <a:solidFill>
                            <a:schemeClr val="dk1"/>
                          </a:solidFill>
                          <a:latin typeface="+mn-lt"/>
                          <a:ea typeface="+mn-ea"/>
                          <a:cs typeface="+mn-cs"/>
                        </a:rPr>
                        <a:t>3.به جای کلمه ها به تصاویر ذهنی می اندیشند. </a:t>
                      </a:r>
                      <a:endParaRPr kumimoji="0" lang="en-US" sz="1200" kern="1200" dirty="0" smtClean="0">
                        <a:solidFill>
                          <a:schemeClr val="dk1"/>
                        </a:solidFill>
                        <a:latin typeface="+mn-lt"/>
                        <a:ea typeface="+mn-ea"/>
                        <a:cs typeface="+mn-cs"/>
                      </a:endParaRPr>
                    </a:p>
                    <a:p>
                      <a:pPr algn="r"/>
                      <a:r>
                        <a:rPr kumimoji="0" lang="fa-IR" sz="1200" kern="1200" dirty="0" smtClean="0">
                          <a:solidFill>
                            <a:schemeClr val="dk1"/>
                          </a:solidFill>
                          <a:latin typeface="+mn-lt"/>
                          <a:ea typeface="+mn-ea"/>
                          <a:cs typeface="+mn-cs"/>
                        </a:rPr>
                        <a:t>4.با تلفیق اطلاعات گوناگون انها را به نحو مناسبی مورد استفاده قرار میدهند.</a:t>
                      </a:r>
                      <a:endParaRPr lang="en-US" sz="1200" dirty="0"/>
                    </a:p>
                  </a:txBody>
                  <a:tcPr/>
                </a:tc>
                <a:tc>
                  <a:txBody>
                    <a:bodyPr/>
                    <a:lstStyle/>
                    <a:p>
                      <a:pPr algn="ctr"/>
                      <a:r>
                        <a:rPr kumimoji="0" lang="fa-IR" sz="1200" kern="1200" dirty="0" smtClean="0">
                          <a:solidFill>
                            <a:schemeClr val="dk1"/>
                          </a:solidFill>
                          <a:latin typeface="+mn-lt"/>
                          <a:ea typeface="+mn-ea"/>
                          <a:cs typeface="+mn-cs"/>
                        </a:rPr>
                        <a:t>توانایی های ذهنی</a:t>
                      </a:r>
                      <a:endParaRPr lang="en-US" sz="1200" dirty="0"/>
                    </a:p>
                  </a:txBody>
                  <a:tcPr/>
                </a:tc>
                <a:tc>
                  <a:txBody>
                    <a:bodyPr/>
                    <a:lstStyle/>
                    <a:p>
                      <a:pPr algn="ctr"/>
                      <a:r>
                        <a:rPr lang="fa-IR" sz="1200" dirty="0" smtClean="0"/>
                        <a:t>4</a:t>
                      </a:r>
                      <a:endParaRPr lang="en-US" sz="1200" dirty="0"/>
                    </a:p>
                  </a:txBody>
                  <a:tcPr/>
                </a:tc>
              </a:tr>
              <a:tr h="685800">
                <a:tc>
                  <a:txBody>
                    <a:bodyPr/>
                    <a:lstStyle/>
                    <a:p>
                      <a:pPr algn="r"/>
                      <a:r>
                        <a:rPr kumimoji="0" lang="fa-IR" sz="1200" kern="1200" dirty="0" smtClean="0">
                          <a:solidFill>
                            <a:schemeClr val="dk1"/>
                          </a:solidFill>
                          <a:latin typeface="+mn-lt"/>
                          <a:ea typeface="+mn-ea"/>
                          <a:cs typeface="+mn-cs"/>
                        </a:rPr>
                        <a:t>افراد خلاق نوعا مخاطره پذیرند و دارای شخصیتی مصر، بسیاربا انگیزه ،</a:t>
                      </a:r>
                      <a:r>
                        <a:rPr kumimoji="0" lang="fa-IR" sz="1200" kern="1200" baseline="0" dirty="0" smtClean="0">
                          <a:solidFill>
                            <a:schemeClr val="dk1"/>
                          </a:solidFill>
                          <a:latin typeface="+mn-lt"/>
                          <a:ea typeface="+mn-ea"/>
                          <a:cs typeface="+mn-cs"/>
                        </a:rPr>
                        <a:t> </a:t>
                      </a:r>
                      <a:r>
                        <a:rPr kumimoji="0" lang="fa-IR" sz="1200" kern="1200" dirty="0" smtClean="0">
                          <a:solidFill>
                            <a:schemeClr val="dk1"/>
                          </a:solidFill>
                          <a:latin typeface="+mn-lt"/>
                          <a:ea typeface="+mn-ea"/>
                          <a:cs typeface="+mn-cs"/>
                        </a:rPr>
                        <a:t>پذیرای فکرهای نو،</a:t>
                      </a:r>
                      <a:r>
                        <a:rPr kumimoji="0" lang="fa-IR" sz="1200" kern="1200" baseline="0" dirty="0" smtClean="0">
                          <a:solidFill>
                            <a:schemeClr val="dk1"/>
                          </a:solidFill>
                          <a:latin typeface="+mn-lt"/>
                          <a:ea typeface="+mn-ea"/>
                          <a:cs typeface="+mn-cs"/>
                        </a:rPr>
                        <a:t> </a:t>
                      </a:r>
                      <a:r>
                        <a:rPr kumimoji="0" lang="fa-IR" sz="1200" kern="1200" dirty="0" smtClean="0">
                          <a:solidFill>
                            <a:schemeClr val="dk1"/>
                          </a:solidFill>
                          <a:latin typeface="+mn-lt"/>
                          <a:ea typeface="+mn-ea"/>
                          <a:cs typeface="+mn-cs"/>
                        </a:rPr>
                        <a:t>قادربه تحمل ابهام و تحمل تنهایی و مستقل اند. این افراد از اعتماد به نفس زیادی برخوردارند.اغلب شوخ طبع اند و معمولا همراهی با آنان دشوار است.</a:t>
                      </a:r>
                      <a:endParaRPr lang="en-US"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fa-IR" sz="1200" kern="1200" dirty="0" smtClean="0">
                          <a:solidFill>
                            <a:schemeClr val="dk1"/>
                          </a:solidFill>
                          <a:latin typeface="+mn-lt"/>
                          <a:ea typeface="+mn-ea"/>
                          <a:cs typeface="+mn-cs"/>
                        </a:rPr>
                        <a:t>شخصیت</a:t>
                      </a:r>
                    </a:p>
                  </a:txBody>
                  <a:tcPr/>
                </a:tc>
                <a:tc>
                  <a:txBody>
                    <a:bodyPr/>
                    <a:lstStyle/>
                    <a:p>
                      <a:pPr algn="ctr"/>
                      <a:r>
                        <a:rPr lang="fa-IR" sz="1200" dirty="0" smtClean="0"/>
                        <a:t>5</a:t>
                      </a:r>
                      <a:endParaRPr lang="en-US" sz="1200" dirty="0"/>
                    </a:p>
                  </a:txBody>
                  <a:tcPr/>
                </a:tc>
              </a:tr>
              <a:tr h="609600">
                <a:tc>
                  <a:txBody>
                    <a:bodyPr/>
                    <a:lstStyle/>
                    <a:p>
                      <a:pPr algn="r"/>
                      <a:r>
                        <a:rPr kumimoji="0" lang="fa-IR" sz="1200" kern="1200" dirty="0" smtClean="0">
                          <a:solidFill>
                            <a:schemeClr val="dk1"/>
                          </a:solidFill>
                          <a:latin typeface="+mn-lt"/>
                          <a:ea typeface="+mn-ea"/>
                          <a:cs typeface="+mn-cs"/>
                        </a:rPr>
                        <a:t>دوران کودکی افراد خلاق معمولا با رخدادهای متنوعی همراه بوده است ، نظیر وجود مشقت در زندگی خانوادگی و       کم و زیاد شدن امکانات مالی</a:t>
                      </a:r>
                      <a:endParaRPr lang="en-US" sz="1200" dirty="0"/>
                    </a:p>
                  </a:txBody>
                  <a:tcPr/>
                </a:tc>
                <a:tc>
                  <a:txBody>
                    <a:bodyPr/>
                    <a:lstStyle/>
                    <a:p>
                      <a:pPr algn="ctr"/>
                      <a:r>
                        <a:rPr kumimoji="0" lang="fa-IR" sz="1200" kern="1200" dirty="0" smtClean="0">
                          <a:solidFill>
                            <a:schemeClr val="dk1"/>
                          </a:solidFill>
                          <a:latin typeface="+mn-lt"/>
                          <a:ea typeface="+mn-ea"/>
                          <a:cs typeface="+mn-cs"/>
                        </a:rPr>
                        <a:t>دوران کودکی</a:t>
                      </a:r>
                      <a:endParaRPr lang="en-US" sz="1200" dirty="0"/>
                    </a:p>
                  </a:txBody>
                  <a:tcPr/>
                </a:tc>
                <a:tc>
                  <a:txBody>
                    <a:bodyPr/>
                    <a:lstStyle/>
                    <a:p>
                      <a:pPr algn="ctr"/>
                      <a:r>
                        <a:rPr lang="fa-IR" sz="1200" dirty="0" smtClean="0"/>
                        <a:t>6</a:t>
                      </a:r>
                      <a:endParaRPr lang="en-US" sz="1200" dirty="0"/>
                    </a:p>
                  </a:txBody>
                  <a:tcPr/>
                </a:tc>
              </a:tr>
              <a:tr h="118872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kumimoji="0" lang="fa-IR" sz="1200" kern="1200" dirty="0" smtClean="0">
                          <a:solidFill>
                            <a:schemeClr val="dk1"/>
                          </a:solidFill>
                          <a:latin typeface="+mn-lt"/>
                          <a:ea typeface="+mn-ea"/>
                          <a:cs typeface="+mn-cs"/>
                        </a:rPr>
                        <a:t>افراد خلاق برخلاف افراد گوشه گیر درون گرا نیستند و تمايل</a:t>
                      </a:r>
                      <a:r>
                        <a:rPr kumimoji="0" lang="fa-IR" sz="1200" kern="1200" baseline="0" dirty="0" smtClean="0">
                          <a:solidFill>
                            <a:schemeClr val="dk1"/>
                          </a:solidFill>
                          <a:latin typeface="+mn-lt"/>
                          <a:ea typeface="+mn-ea"/>
                          <a:cs typeface="+mn-cs"/>
                        </a:rPr>
                        <a:t> به  </a:t>
                      </a:r>
                      <a:r>
                        <a:rPr kumimoji="0" lang="fa-IR" sz="1200" kern="1200" dirty="0" smtClean="0">
                          <a:solidFill>
                            <a:schemeClr val="dk1"/>
                          </a:solidFill>
                          <a:latin typeface="+mn-lt"/>
                          <a:ea typeface="+mn-ea"/>
                          <a:cs typeface="+mn-cs"/>
                        </a:rPr>
                        <a:t>تبادل  افکار با همکاران خود دارند.</a:t>
                      </a:r>
                      <a:endParaRPr kumimoji="0" lang="en-US" sz="1200" kern="1200" dirty="0" smtClean="0">
                        <a:solidFill>
                          <a:schemeClr val="dk1"/>
                        </a:solidFill>
                        <a:latin typeface="+mn-lt"/>
                        <a:ea typeface="+mn-ea"/>
                        <a:cs typeface="+mn-cs"/>
                      </a:endParaRPr>
                    </a:p>
                    <a:p>
                      <a:pPr algn="r" rtl="1"/>
                      <a:endParaRPr lang="en-US" sz="1200" dirty="0"/>
                    </a:p>
                  </a:txBody>
                  <a:tcPr/>
                </a:tc>
                <a:tc>
                  <a:txBody>
                    <a:bodyPr/>
                    <a:lstStyle/>
                    <a:p>
                      <a:pPr algn="ctr"/>
                      <a:r>
                        <a:rPr kumimoji="0" lang="fa-IR" sz="1200" kern="1200" dirty="0" smtClean="0">
                          <a:solidFill>
                            <a:schemeClr val="dk1"/>
                          </a:solidFill>
                          <a:latin typeface="+mn-lt"/>
                          <a:ea typeface="+mn-ea"/>
                          <a:cs typeface="+mn-cs"/>
                        </a:rPr>
                        <a:t>عادتهای اجتماعی</a:t>
                      </a:r>
                      <a:endParaRPr lang="en-US" sz="1200" dirty="0"/>
                    </a:p>
                  </a:txBody>
                  <a:tcPr/>
                </a:tc>
                <a:tc>
                  <a:txBody>
                    <a:bodyPr/>
                    <a:lstStyle/>
                    <a:p>
                      <a:pPr algn="ctr"/>
                      <a:r>
                        <a:rPr lang="fa-IR" sz="1200" dirty="0" smtClean="0"/>
                        <a:t>7</a:t>
                      </a:r>
                      <a:endParaRPr lang="en-US" sz="1200" dirty="0"/>
                    </a:p>
                  </a:txBody>
                  <a:tcPr/>
                </a:tc>
              </a:tr>
            </a:tbl>
          </a:graphicData>
        </a:graphic>
      </p:graphicFrame>
    </p:spTree>
  </p:cSld>
  <p:clrMapOvr>
    <a:masterClrMapping/>
  </p:clrMapOvr>
  <p:transition>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200" dirty="0" smtClean="0">
                <a:solidFill>
                  <a:srgbClr val="FF0000"/>
                </a:solidFill>
              </a:rPr>
              <a:t>شیوه های تفکر </a:t>
            </a:r>
            <a:r>
              <a:rPr lang="en-US" dirty="0" smtClean="0"/>
              <a:t/>
            </a:r>
            <a:br>
              <a:rPr lang="en-US" dirty="0" smtClean="0"/>
            </a:br>
            <a:endParaRPr lang="en-US" dirty="0"/>
          </a:p>
        </p:txBody>
      </p:sp>
      <p:sp>
        <p:nvSpPr>
          <p:cNvPr id="3" name="Content Placeholder 2"/>
          <p:cNvSpPr>
            <a:spLocks noGrp="1"/>
          </p:cNvSpPr>
          <p:nvPr>
            <p:ph sz="quarter" idx="1"/>
          </p:nvPr>
        </p:nvSpPr>
        <p:spPr>
          <a:xfrm>
            <a:off x="457200" y="1143000"/>
            <a:ext cx="7467600" cy="5330952"/>
          </a:xfrm>
        </p:spPr>
        <p:txBody>
          <a:bodyPr/>
          <a:lstStyle/>
          <a:p>
            <a:pPr algn="r" rtl="1"/>
            <a:r>
              <a:rPr lang="fa-IR" sz="2000" dirty="0" smtClean="0">
                <a:latin typeface="B Nazanin+ Black" pitchFamily="2" charset="-78"/>
                <a:cs typeface="B Nazanin+ Black" pitchFamily="2" charset="-78"/>
              </a:rPr>
              <a:t>تفکر به شیوهای متعددی انجام میشود:1.خلاق 2.سببی 3.استقرایی 4.قیاسی 5.قضاوتی و تحلیلی </a:t>
            </a:r>
          </a:p>
          <a:p>
            <a:pPr algn="r" rtl="1"/>
            <a:r>
              <a:rPr lang="fa-IR" sz="3200" dirty="0" smtClean="0">
                <a:solidFill>
                  <a:schemeClr val="accent2">
                    <a:lumMod val="75000"/>
                  </a:schemeClr>
                </a:solidFill>
              </a:rPr>
              <a:t>تفکر خلاق</a:t>
            </a:r>
            <a:endParaRPr lang="en-US" sz="2000" dirty="0" smtClean="0">
              <a:solidFill>
                <a:schemeClr val="accent2">
                  <a:lumMod val="75000"/>
                </a:schemeClr>
              </a:solidFill>
            </a:endParaRPr>
          </a:p>
          <a:p>
            <a:pPr algn="r" rtl="1"/>
            <a:r>
              <a:rPr lang="fa-IR" sz="2000" dirty="0" smtClean="0">
                <a:latin typeface="B Nazanin+ Black" pitchFamily="2" charset="-78"/>
                <a:cs typeface="B Nazanin+ Black" pitchFamily="2" charset="-78"/>
              </a:rPr>
              <a:t>نوعی از تفکر است که در آن ذهن به طور عمیق با یک مسئله درگیر می شود ، به تجسم و واضح سازی آن می پردازد و به منظور تنظیم کردن نتیجه تفکر یا دریافت مفاهیم جدید، مبادرت به تعدیل آن می کند. </a:t>
            </a:r>
          </a:p>
          <a:p>
            <a:pPr algn="r" rtl="1"/>
            <a:r>
              <a:rPr lang="fa-IR" sz="3200" dirty="0" smtClean="0">
                <a:solidFill>
                  <a:schemeClr val="accent2">
                    <a:lumMod val="75000"/>
                  </a:schemeClr>
                </a:solidFill>
              </a:rPr>
              <a:t>تفکر سببی </a:t>
            </a:r>
            <a:endParaRPr lang="en-US" sz="3200" dirty="0" smtClean="0">
              <a:solidFill>
                <a:schemeClr val="accent2">
                  <a:lumMod val="75000"/>
                </a:schemeClr>
              </a:solidFill>
            </a:endParaRPr>
          </a:p>
          <a:p>
            <a:pPr algn="r" rtl="1"/>
            <a:r>
              <a:rPr lang="fa-IR" sz="2000" dirty="0" smtClean="0">
                <a:latin typeface="B Nazanin+ Black" pitchFamily="2" charset="-78"/>
                <a:cs typeface="B Nazanin+ Black" pitchFamily="2" charset="-78"/>
              </a:rPr>
              <a:t>در این نوع تفکر با تحلیل ریشه های حوادث و نتایج آنها به جای واگذار کردن مسائل به آینده ،  وقایع آتی پیش بینی میشود و علتهای وقوع آنها ارزیابی می گردد.</a:t>
            </a:r>
          </a:p>
          <a:p>
            <a:pPr algn="r" rtl="1"/>
            <a:r>
              <a:rPr lang="fa-IR" sz="3200" dirty="0" smtClean="0">
                <a:solidFill>
                  <a:schemeClr val="accent2">
                    <a:lumMod val="75000"/>
                  </a:schemeClr>
                </a:solidFill>
              </a:rPr>
              <a:t>تفکر استقرایی</a:t>
            </a:r>
          </a:p>
          <a:p>
            <a:pPr algn="r" rtl="1"/>
            <a:r>
              <a:rPr lang="fa-IR" sz="2000" dirty="0" smtClean="0">
                <a:latin typeface="B Nazanin+ Black" pitchFamily="2" charset="-78"/>
                <a:cs typeface="B Nazanin+ Black" pitchFamily="2" charset="-78"/>
              </a:rPr>
              <a:t>در این شیوه افراد بر مبنای اجزا اطلاعاتی متنوعی که در اختیار دارند، برای رسیدن به یک نتیجه یا اصل کلی استدلال می کنند.</a:t>
            </a:r>
            <a:endParaRPr lang="en-US" sz="2000" dirty="0" smtClean="0">
              <a:solidFill>
                <a:schemeClr val="accent2">
                  <a:lumMod val="75000"/>
                </a:schemeClr>
              </a:solidFill>
              <a:latin typeface="B Nazanin+ Black" pitchFamily="2" charset="-78"/>
              <a:cs typeface="B Nazanin+ Black" pitchFamily="2" charset="-78"/>
            </a:endParaRPr>
          </a:p>
        </p:txBody>
      </p:sp>
    </p:spTree>
  </p:cSld>
  <p:clrMapOvr>
    <a:masterClrMapping/>
  </p:clrMapOvr>
  <p:transition>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sz="quarter" idx="1"/>
          </p:nvPr>
        </p:nvSpPr>
        <p:spPr>
          <a:xfrm>
            <a:off x="457200" y="228601"/>
            <a:ext cx="7467600" cy="6245225"/>
          </a:xfrm>
        </p:spPr>
        <p:txBody>
          <a:bodyPr/>
          <a:lstStyle/>
          <a:p>
            <a:pPr algn="r" rtl="1"/>
            <a:r>
              <a:rPr lang="fa-IR" sz="3200" dirty="0" smtClean="0">
                <a:solidFill>
                  <a:schemeClr val="accent2">
                    <a:lumMod val="75000"/>
                  </a:schemeClr>
                </a:solidFill>
              </a:rPr>
              <a:t>تفکر قیاسی</a:t>
            </a:r>
          </a:p>
          <a:p>
            <a:pPr algn="r" rtl="1"/>
            <a:r>
              <a:rPr lang="fa-IR" sz="2000" dirty="0" smtClean="0">
                <a:latin typeface="B Nazanin+ Black" pitchFamily="2" charset="-78"/>
                <a:cs typeface="B Nazanin+ Black" pitchFamily="2" charset="-78"/>
              </a:rPr>
              <a:t>این شیوه برعکس تفکر استقرایی است ،به این ترتیب که با تعمیم نتیجه گیریهایی کلی به مصادیق خاص ، نتیجه ای ویژه به دست می آید یعنی ذهن متفکر پس از شناخت کل، جهت شناسایی اجزاء آن </a:t>
            </a:r>
            <a:r>
              <a:rPr lang="fa-IR" sz="2000" dirty="0">
                <a:latin typeface="B Nazanin+ Black" pitchFamily="2" charset="-78"/>
                <a:cs typeface="B Nazanin+ Black" pitchFamily="2" charset="-78"/>
              </a:rPr>
              <a:t>ح</a:t>
            </a:r>
            <a:r>
              <a:rPr lang="fa-IR" sz="2000" dirty="0" smtClean="0">
                <a:latin typeface="B Nazanin+ Black" pitchFamily="2" charset="-78"/>
                <a:cs typeface="B Nazanin+ Black" pitchFamily="2" charset="-78"/>
              </a:rPr>
              <a:t>رکت می کند.</a:t>
            </a:r>
          </a:p>
          <a:p>
            <a:pPr algn="r" rtl="1"/>
            <a:r>
              <a:rPr lang="fa-IR" sz="3200" dirty="0" smtClean="0">
                <a:solidFill>
                  <a:schemeClr val="accent2">
                    <a:lumMod val="75000"/>
                  </a:schemeClr>
                </a:solidFill>
              </a:rPr>
              <a:t>تفکرقضاوتی</a:t>
            </a:r>
            <a:endParaRPr lang="en-US" sz="3200" dirty="0" smtClean="0">
              <a:solidFill>
                <a:schemeClr val="accent2">
                  <a:lumMod val="75000"/>
                </a:schemeClr>
              </a:solidFill>
            </a:endParaRPr>
          </a:p>
          <a:p>
            <a:pPr algn="r" rtl="1"/>
            <a:r>
              <a:rPr lang="fa-IR" sz="2000" dirty="0" smtClean="0">
                <a:latin typeface="B Nazanin+ Black" pitchFamily="2" charset="-78"/>
                <a:cs typeface="B Nazanin+ Black" pitchFamily="2" charset="-78"/>
              </a:rPr>
              <a:t>در این شیوه افراد از طریق جستجو و کسب اطلاعات واقعی درباره هر وضعیت اقدام به تعریف و تعیین مسئله می کنند و پس از تجزیه و تحلیل ، روابط معنی دار میان </a:t>
            </a:r>
            <a:r>
              <a:rPr lang="fa-IR" sz="2000" dirty="0">
                <a:latin typeface="B Nazanin+ Black" pitchFamily="2" charset="-78"/>
                <a:cs typeface="B Nazanin+ Black" pitchFamily="2" charset="-78"/>
              </a:rPr>
              <a:t>آ</a:t>
            </a:r>
            <a:r>
              <a:rPr lang="fa-IR" sz="2000" dirty="0" smtClean="0">
                <a:latin typeface="B Nazanin+ Black" pitchFamily="2" charset="-78"/>
                <a:cs typeface="B Nazanin+ Black" pitchFamily="2" charset="-78"/>
              </a:rPr>
              <a:t>نها را کشف می کنند.</a:t>
            </a:r>
            <a:endParaRPr lang="en-US" sz="2000" dirty="0" smtClean="0">
              <a:latin typeface="B Nazanin+ Black" pitchFamily="2" charset="-78"/>
              <a:cs typeface="B Nazanin+ Black" pitchFamily="2" charset="-78"/>
            </a:endParaRPr>
          </a:p>
          <a:p>
            <a:pPr algn="r" rtl="1"/>
            <a:r>
              <a:rPr lang="fa-IR" sz="3200" dirty="0" smtClean="0">
                <a:solidFill>
                  <a:srgbClr val="FF0000"/>
                </a:solidFill>
              </a:rPr>
              <a:t>فراگرد خلاقیت</a:t>
            </a:r>
          </a:p>
          <a:p>
            <a:pPr algn="r" rtl="1"/>
            <a:r>
              <a:rPr lang="fa-IR" sz="2000" dirty="0" smtClean="0">
                <a:latin typeface="B Nazanin+ Black" pitchFamily="2" charset="-78"/>
                <a:cs typeface="B Nazanin+ Black" pitchFamily="2" charset="-78"/>
              </a:rPr>
              <a:t>تفاوت عمده میان خلاقیت و ابداع:خلاقیت "توانایی و قدرت ارائه نظرها و فکرهای جدید.  نوآوری: به کارگیری نظرها و فکرهای حاصل از خلاقیت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به طور کلی فراگرد خلاقیت شامل مراحل زیر است:</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1.ایجاد نگرش موافق برای پذیرش افکار 2. افزایش حساسیت افراد نسبت به مسئله  3. مهیا ساختن شرایط خلاقیت  4. ایجاد سلاست فکر  5. استمرار فعالیت ضمیر ناخوداگاه بر روی مسئله  6. درخشش ناگهانی یک فرد </a:t>
            </a:r>
            <a:endParaRPr lang="en-US" sz="2000" dirty="0" smtClean="0">
              <a:solidFill>
                <a:srgbClr val="FF0000"/>
              </a:solidFill>
              <a:latin typeface="B Nazanin+ Black" pitchFamily="2" charset="-78"/>
              <a:cs typeface="B Nazanin+ Black" pitchFamily="2" charset="-78"/>
            </a:endParaRPr>
          </a:p>
          <a:p>
            <a:pPr algn="r" rtl="1"/>
            <a:endParaRPr lang="en-US" sz="2000" dirty="0" smtClean="0">
              <a:solidFill>
                <a:schemeClr val="accent2">
                  <a:lumMod val="75000"/>
                </a:schemeClr>
              </a:solidFill>
            </a:endParaRPr>
          </a:p>
        </p:txBody>
      </p:sp>
    </p:spTree>
  </p:cSld>
  <p:clrMapOvr>
    <a:masterClrMapping/>
  </p:clrMapOvr>
  <p:transition>
    <p:pull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200" dirty="0" smtClean="0">
                <a:solidFill>
                  <a:srgbClr val="FF0000"/>
                </a:solidFill>
              </a:rPr>
              <a:t>ایجاد نگرش موافق برای پذیرش افکار و طرحهای جدید</a:t>
            </a:r>
            <a:r>
              <a:rPr lang="en-US" dirty="0" smtClean="0"/>
              <a:t/>
            </a:r>
            <a:br>
              <a:rPr lang="en-US" dirty="0" smtClean="0"/>
            </a:br>
            <a:endParaRPr lang="en-US" dirty="0"/>
          </a:p>
        </p:txBody>
      </p:sp>
      <p:sp>
        <p:nvSpPr>
          <p:cNvPr id="3" name="Content Placeholder 2"/>
          <p:cNvSpPr>
            <a:spLocks noGrp="1"/>
          </p:cNvSpPr>
          <p:nvPr>
            <p:ph sz="quarter" idx="1"/>
          </p:nvPr>
        </p:nvSpPr>
        <p:spPr>
          <a:xfrm>
            <a:off x="457200" y="990600"/>
            <a:ext cx="7467600" cy="5483352"/>
          </a:xfrm>
        </p:spPr>
        <p:txBody>
          <a:bodyPr>
            <a:normAutofit/>
          </a:bodyPr>
          <a:lstStyle/>
          <a:p>
            <a:pPr algn="r" rtl="1"/>
            <a:r>
              <a:rPr lang="fa-IR" sz="2000" dirty="0" smtClean="0">
                <a:latin typeface="B Nazanin+ Black" pitchFamily="2" charset="-78"/>
                <a:cs typeface="B Nazanin+ Black" pitchFamily="2" charset="-78"/>
              </a:rPr>
              <a:t>برای فعال شدن خلاقیت باید زمینه تقویت نگرش مثبت به آزادی فکر و ارائه طرحهای جدید فراهم آید. برخی از موانع فرهنگی خلاقیت شامل میزان دانش افراد وگروه وجمع دوستان و نهادهایی که برالگوهای رفتاری فردنفوذ دارند،ميباشد.</a:t>
            </a:r>
          </a:p>
          <a:p>
            <a:pPr algn="r" rtl="1"/>
            <a:r>
              <a:rPr lang="fa-IR" sz="3200" dirty="0" smtClean="0">
                <a:solidFill>
                  <a:srgbClr val="FF0000"/>
                </a:solidFill>
              </a:rPr>
              <a:t>افزایش حساسیت افراد نسبت به مسئله</a:t>
            </a:r>
          </a:p>
          <a:p>
            <a:pPr algn="r" rtl="1"/>
            <a:r>
              <a:rPr lang="fa-IR" sz="2000" dirty="0" smtClean="0">
                <a:latin typeface="B Nazanin+ Black" pitchFamily="2" charset="-78"/>
                <a:cs typeface="B Nazanin+ Black" pitchFamily="2" charset="-78"/>
              </a:rPr>
              <a:t>افراد خلاق ابتدا انچه را که میخواهند انجام دهند مشخص می کنند زیرا با بیان دقیق هدف ، موقعیت مطلوبی برای تلاشهای خلاقانه ایجاد می شود.</a:t>
            </a:r>
          </a:p>
          <a:p>
            <a:pPr algn="r" rtl="1"/>
            <a:r>
              <a:rPr lang="fa-IR" sz="3200" dirty="0" smtClean="0">
                <a:solidFill>
                  <a:srgbClr val="FF0000"/>
                </a:solidFill>
              </a:rPr>
              <a:t>پیشنهادهای عملی برای افزایش سلاست فکر</a:t>
            </a:r>
          </a:p>
          <a:p>
            <a:pPr algn="r" rtl="1"/>
            <a:r>
              <a:rPr lang="fa-IR" sz="2000" dirty="0" smtClean="0">
                <a:latin typeface="B Nazanin+ Black" pitchFamily="2" charset="-78"/>
                <a:cs typeface="B Nazanin+ Black" pitchFamily="2" charset="-78"/>
              </a:rPr>
              <a:t>1.یادداشت برداری 2. انتخاب زمان و مکان مناسب 3.تقویت حس کنجکاوی و توان پرسش کردن 4.استفاده از روابط میان افکار 5. تغییر شکل وضع موجود 6. تهیه فهرست ویژگیها 7.تحلیل شبکه  8.هم اندیشی مستقیم 9. هم اندیشی غیرمستقیم 10.هم اندیشی رقابتی مستقیم 11. قرار دادن خود به جای دیگران 12.استفاده از رویدادهای پیش بینی نشده  13.برداشت از گزارشها و نامه ها 14.تحلیل داده ها و بازداده ها</a:t>
            </a:r>
          </a:p>
          <a:p>
            <a:pPr algn="r" rtl="1"/>
            <a:r>
              <a:rPr lang="fa-IR" sz="3200" dirty="0" smtClean="0">
                <a:solidFill>
                  <a:schemeClr val="accent5">
                    <a:lumMod val="75000"/>
                  </a:schemeClr>
                </a:solidFill>
              </a:rPr>
              <a:t>یادداشت برداری </a:t>
            </a:r>
          </a:p>
          <a:p>
            <a:pPr algn="r" rtl="1"/>
            <a:r>
              <a:rPr lang="fa-IR" sz="2000" dirty="0" smtClean="0">
                <a:latin typeface="B Nazanin+ Black" pitchFamily="2" charset="-78"/>
                <a:cs typeface="B Nazanin+ Black" pitchFamily="2" charset="-78"/>
              </a:rPr>
              <a:t>بهترین روش برای حفظ فکرها و اندیشه های نو است.</a:t>
            </a:r>
          </a:p>
          <a:p>
            <a:pPr algn="r" rtl="1"/>
            <a:endParaRPr lang="fa-IR" sz="2000" dirty="0" smtClean="0"/>
          </a:p>
        </p:txBody>
      </p:sp>
    </p:spTree>
  </p:cSld>
  <p:clrMapOvr>
    <a:masterClrMapping/>
  </p:clrMapOvr>
  <p:transition>
    <p:pull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7467600" cy="609600"/>
          </a:xfrm>
        </p:spPr>
        <p:txBody>
          <a:bodyPr>
            <a:normAutofit/>
          </a:bodyPr>
          <a:lstStyle/>
          <a:p>
            <a:pPr algn="r"/>
            <a:r>
              <a:rPr lang="fa-IR" dirty="0" smtClean="0">
                <a:solidFill>
                  <a:schemeClr val="accent5">
                    <a:lumMod val="75000"/>
                  </a:schemeClr>
                </a:solidFill>
              </a:rPr>
              <a:t>انتخاب زمان و مکان مناسب</a:t>
            </a:r>
            <a:endParaRPr lang="en-US" dirty="0">
              <a:solidFill>
                <a:schemeClr val="accent5">
                  <a:lumMod val="75000"/>
                </a:schemeClr>
              </a:solidFill>
            </a:endParaRPr>
          </a:p>
        </p:txBody>
      </p:sp>
      <p:sp>
        <p:nvSpPr>
          <p:cNvPr id="3" name="Content Placeholder 2"/>
          <p:cNvSpPr>
            <a:spLocks noGrp="1"/>
          </p:cNvSpPr>
          <p:nvPr>
            <p:ph sz="quarter" idx="1"/>
          </p:nvPr>
        </p:nvSpPr>
        <p:spPr>
          <a:xfrm>
            <a:off x="457200" y="1143000"/>
            <a:ext cx="7467600" cy="5330952"/>
          </a:xfrm>
        </p:spPr>
        <p:txBody>
          <a:bodyPr>
            <a:normAutofit/>
          </a:bodyPr>
          <a:lstStyle/>
          <a:p>
            <a:pPr algn="r" rtl="1"/>
            <a:r>
              <a:rPr lang="fa-IR" sz="2000" dirty="0" smtClean="0">
                <a:latin typeface="B Nazanin+ Black" pitchFamily="2" charset="-78"/>
                <a:cs typeface="B Nazanin+ Black" pitchFamily="2" charset="-78"/>
              </a:rPr>
              <a:t>ساعتهای خاصی از شبانه روز قابل تعیین هستند که در آن ذهن آدمی بهتر میتواند فعالیت خلاقانه انجام دهد.مکان نیز نقش موثری در خلاقیت دارد.</a:t>
            </a:r>
          </a:p>
          <a:p>
            <a:pPr algn="r" rtl="1"/>
            <a:r>
              <a:rPr lang="fa-IR" sz="3200" dirty="0" smtClean="0">
                <a:solidFill>
                  <a:schemeClr val="accent5">
                    <a:lumMod val="75000"/>
                  </a:schemeClr>
                </a:solidFill>
              </a:rPr>
              <a:t>تغییر شکل وضع موجود</a:t>
            </a:r>
          </a:p>
          <a:p>
            <a:pPr algn="r" rtl="1"/>
            <a:r>
              <a:rPr lang="fa-IR" sz="2000" dirty="0" smtClean="0">
                <a:latin typeface="B Nazanin+ Black" pitchFamily="2" charset="-78"/>
                <a:cs typeface="B Nazanin+ Black" pitchFamily="2" charset="-78"/>
              </a:rPr>
              <a:t>1.تجدید ترتیب 2. جایگزینی 3. افزودن یا کاستن 4. تغییر جهت دادن </a:t>
            </a:r>
          </a:p>
          <a:p>
            <a:pPr algn="r" rtl="1"/>
            <a:r>
              <a:rPr lang="fa-IR" sz="3200" dirty="0" smtClean="0">
                <a:solidFill>
                  <a:schemeClr val="accent5">
                    <a:lumMod val="75000"/>
                  </a:schemeClr>
                </a:solidFill>
              </a:rPr>
              <a:t>تحلیل شبکه </a:t>
            </a:r>
          </a:p>
          <a:p>
            <a:pPr algn="r" rtl="1"/>
            <a:r>
              <a:rPr lang="fa-IR" sz="2000" dirty="0" smtClean="0">
                <a:latin typeface="B Nazanin+ Black" pitchFamily="2" charset="-78"/>
                <a:cs typeface="B Nazanin+ Black" pitchFamily="2" charset="-78"/>
              </a:rPr>
              <a:t>دراین روش برای رسیدن به یک فکر جدید ، میان دو شی یا فکر که قبلا قرابتی میان آنها وجود نداشت ، به صورت اجباری روابطي را در نظر ميگيريم. </a:t>
            </a:r>
            <a:r>
              <a:rPr lang="fa-IR" sz="2000" dirty="0">
                <a:latin typeface="B Nazanin+ Black" pitchFamily="2" charset="-78"/>
                <a:cs typeface="B Nazanin+ Black" pitchFamily="2" charset="-78"/>
              </a:rPr>
              <a:t>آ</a:t>
            </a:r>
            <a:r>
              <a:rPr lang="fa-IR" sz="2000" dirty="0" smtClean="0">
                <a:latin typeface="B Nazanin+ Black" pitchFamily="2" charset="-78"/>
                <a:cs typeface="B Nazanin+ Black" pitchFamily="2" charset="-78"/>
              </a:rPr>
              <a:t>نگاه هر فکر یا شی را با استفاده از یک شبکه دو بعدی در کنار سایر اشیا یا افکار موجود در فهرست قرار می دهند.</a:t>
            </a:r>
          </a:p>
          <a:p>
            <a:pPr algn="r" rtl="1"/>
            <a:r>
              <a:rPr lang="fa-IR" sz="3200" dirty="0" smtClean="0">
                <a:solidFill>
                  <a:schemeClr val="accent5">
                    <a:lumMod val="75000"/>
                  </a:schemeClr>
                </a:solidFill>
              </a:rPr>
              <a:t>هم اندیشی مستقیم</a:t>
            </a:r>
          </a:p>
          <a:p>
            <a:pPr algn="r" rtl="1"/>
            <a:r>
              <a:rPr lang="fa-IR" sz="2000" dirty="0" smtClean="0">
                <a:latin typeface="B Nazanin+ Black" pitchFamily="2" charset="-78"/>
                <a:cs typeface="B Nazanin+ Black" pitchFamily="2" charset="-78"/>
              </a:rPr>
              <a:t>این روش که توسط الکس ازبرن برای استفاده در زمینه ی کارهای تبلیغاتی ابلاغ شد </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مبتنی بر معاشرت آزاد و مراوده با دیگران وخودداری کامل از انتقاد است</a:t>
            </a:r>
            <a:r>
              <a:rPr lang="en-US" sz="2000" dirty="0" smtClean="0">
                <a:latin typeface="B Nazanin+ Black" pitchFamily="2" charset="-78"/>
                <a:cs typeface="B Nazanin+ Black" pitchFamily="2" charset="-78"/>
              </a:rPr>
              <a:t>.</a:t>
            </a:r>
          </a:p>
          <a:p>
            <a:pPr algn="r" rtl="1"/>
            <a:r>
              <a:rPr lang="fa-IR" sz="2000" dirty="0" smtClean="0">
                <a:latin typeface="B Nazanin+ Black" pitchFamily="2" charset="-78"/>
                <a:cs typeface="B Nazanin+ Black" pitchFamily="2" charset="-78"/>
              </a:rPr>
              <a:t>تاکید این روش بر آن است که اندیشه ها به صورت کنترل نشده و سازمان نیافته و تخیلی مطرح شوند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به این ترتیب از هر فکری که درباره ی مسئله به  ذهن برسد استقبال می شود</a:t>
            </a:r>
            <a:r>
              <a:rPr lang="en-US" sz="2000" dirty="0" smtClean="0">
                <a:latin typeface="B Nazanin+ Black" pitchFamily="2" charset="-78"/>
                <a:cs typeface="B Nazanin+ Black" pitchFamily="2" charset="-78"/>
              </a:rPr>
              <a:t>.</a:t>
            </a:r>
            <a:endParaRPr lang="fa-IR" sz="2000" dirty="0" smtClean="0">
              <a:solidFill>
                <a:schemeClr val="accent5">
                  <a:lumMod val="75000"/>
                </a:schemeClr>
              </a:solidFill>
              <a:latin typeface="B Nazanin+ Black" pitchFamily="2" charset="-78"/>
              <a:cs typeface="B Nazanin+ Black" pitchFamily="2" charset="-78"/>
            </a:endParaRPr>
          </a:p>
        </p:txBody>
      </p:sp>
    </p:spTree>
  </p:cSld>
  <p:clrMapOvr>
    <a:masterClrMapping/>
  </p:clrMapOvr>
  <p:transition>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7467600" cy="6092952"/>
          </a:xfrm>
        </p:spPr>
        <p:txBody>
          <a:bodyPr>
            <a:normAutofit/>
          </a:bodyPr>
          <a:lstStyle/>
          <a:p>
            <a:pPr algn="r" rtl="1"/>
            <a:r>
              <a:rPr lang="fa-IR" sz="2000" dirty="0" smtClean="0">
                <a:latin typeface="B Nazanin+ Black" pitchFamily="2" charset="-78"/>
                <a:cs typeface="B Nazanin+ Black" pitchFamily="2" charset="-78"/>
              </a:rPr>
              <a:t>در این روش به یک گروه موضوعی داده می شود و از هر یک خواسته می شود تا در مورد آن اظهار نظر کنند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در این مرحله بیشتر بر کمیت فکرها تاکید می شود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معمولا گروهی برای نظر خواهی مناسب تر است که متشکل از افرادی با تخصص های متفاوت باشد و درمیان </a:t>
            </a:r>
            <a:r>
              <a:rPr lang="fa-IR" sz="2000" dirty="0">
                <a:latin typeface="B Nazanin+ Black" pitchFamily="2" charset="-78"/>
                <a:cs typeface="B Nazanin+ Black" pitchFamily="2" charset="-78"/>
              </a:rPr>
              <a:t>آ</a:t>
            </a:r>
            <a:r>
              <a:rPr lang="fa-IR" sz="2000" dirty="0" smtClean="0">
                <a:latin typeface="B Nazanin+ Black" pitchFamily="2" charset="-78"/>
                <a:cs typeface="B Nazanin+ Black" pitchFamily="2" charset="-78"/>
              </a:rPr>
              <a:t>نها افراد کم تجربه نسبت به موضوع نیز وجود داشته باشند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در این روش پس از پایان جلسه فکرها را ارزیابی می کنند و قواعد زیر مدنظر است</a:t>
            </a:r>
            <a:r>
              <a:rPr lang="en-US" sz="2000" dirty="0" smtClean="0">
                <a:latin typeface="B Nazanin+ Black" pitchFamily="2" charset="-78"/>
                <a:cs typeface="B Nazanin+ Black" pitchFamily="2" charset="-78"/>
              </a:rPr>
              <a:t>:</a:t>
            </a:r>
          </a:p>
          <a:p>
            <a:pPr algn="r" rtl="1"/>
            <a:r>
              <a:rPr lang="fa-IR" sz="2000" dirty="0" smtClean="0">
                <a:latin typeface="B Nazanin+ Black" pitchFamily="2" charset="-78"/>
                <a:cs typeface="B Nazanin+ Black" pitchFamily="2" charset="-78"/>
              </a:rPr>
              <a:t>1.هیچ فکری مورد انتقاد قرار نمی گیرد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2</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هر چه فکرها بکرتر باشد بهتر است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3</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ابتدا بر کمیت فکرها تاکید می شود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4</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افراد برای بهبود و توسعه ابعاد فکرهایی که ارائه می دهند تشویق می شوند .</a:t>
            </a:r>
            <a:endParaRPr lang="en-US" sz="2000" dirty="0" smtClean="0">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در روش هم اندیشی مستقیم تفکر گروهی را تشویق می کنند.وبه ویژه هنگامی که اطلاعات در میان افراد متعدد پخش و گسترده است ،یا زمانی که اتخاذ یك تصمیم ضعیف گروهی ،مقبولیت بیشتری از اتخاذ یک تصمیم بهتر فردی دارد. استفاده از این روش برای حل مسائل به ویژه هنگامی که از طریق بررسی اطلاعات راه حل مناسبی پیدا نشده است، مفید خواهد بود</a:t>
            </a:r>
            <a:r>
              <a:rPr lang="en-US" sz="2000" dirty="0" smtClean="0">
                <a:latin typeface="B Nazanin+ Black" pitchFamily="2" charset="-78"/>
                <a:cs typeface="B Nazanin+ Black" pitchFamily="2" charset="-78"/>
              </a:rPr>
              <a:t>.</a:t>
            </a:r>
          </a:p>
          <a:p>
            <a:pPr algn="r" rtl="1"/>
            <a:r>
              <a:rPr lang="fa-IR" sz="3200" dirty="0" smtClean="0">
                <a:solidFill>
                  <a:schemeClr val="accent5">
                    <a:lumMod val="75000"/>
                  </a:schemeClr>
                </a:solidFill>
              </a:rPr>
              <a:t>هم اندیشی غيرمستقیم</a:t>
            </a:r>
          </a:p>
          <a:p>
            <a:pPr algn="r" rtl="1"/>
            <a:r>
              <a:rPr lang="fa-IR" sz="2000" dirty="0" smtClean="0">
                <a:latin typeface="B Nazanin+ Black" pitchFamily="2" charset="-78"/>
                <a:cs typeface="B Nazanin+ Black" pitchFamily="2" charset="-78"/>
              </a:rPr>
              <a:t>این روش ابداعی ویلیام جی گوردن است</a:t>
            </a:r>
            <a:r>
              <a:rPr lang="fa-IR" sz="2000" dirty="0">
                <a:latin typeface="B Nazanin+ Black" pitchFamily="2" charset="-78"/>
                <a:cs typeface="B Nazanin+ Black" pitchFamily="2" charset="-78"/>
              </a:rPr>
              <a:t> </a:t>
            </a:r>
            <a:r>
              <a:rPr lang="fa-IR" sz="2000" dirty="0" smtClean="0">
                <a:latin typeface="B Nazanin+ Black" pitchFamily="2" charset="-78"/>
                <a:cs typeface="B Nazanin+ Black" pitchFamily="2" charset="-78"/>
              </a:rPr>
              <a:t>و مشهور به فن گوردن است . در این روش ابتدا افرادی را به دقت انتخاب می کنند به گونه ای که با مسئله آشنا باشند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در این روش رهبر گروه نقش حیاتی دارد و در واقع فقط او می داند که ماهیت ویژه مسئله چیست زیرا در جلسه مسئله واقعی مطرح نمی شود بلکه مسئله کلی مشرف بر مسئله خاص موردنظر مطرح می گردد</a:t>
            </a:r>
            <a:r>
              <a:rPr lang="en-US" sz="2000" dirty="0" smtClean="0">
                <a:latin typeface="B Nazanin+ Black" pitchFamily="2" charset="-78"/>
                <a:cs typeface="B Nazanin+ Black" pitchFamily="2" charset="-78"/>
              </a:rPr>
              <a:t>. </a:t>
            </a:r>
          </a:p>
          <a:p>
            <a:pPr algn="r" rtl="1"/>
            <a:endParaRPr lang="en-US" sz="2000" dirty="0">
              <a:solidFill>
                <a:schemeClr val="accent5">
                  <a:lumMod val="75000"/>
                </a:schemeClr>
              </a:solidFill>
            </a:endParaRPr>
          </a:p>
        </p:txBody>
      </p:sp>
    </p:spTree>
  </p:cSld>
  <p:clrMapOvr>
    <a:masterClrMapping/>
  </p:clrMapOvr>
  <p:transition>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28600"/>
            <a:ext cx="7467600" cy="6245352"/>
          </a:xfrm>
        </p:spPr>
        <p:txBody>
          <a:bodyPr/>
          <a:lstStyle/>
          <a:p>
            <a:pPr algn="r" rtl="1"/>
            <a:r>
              <a:rPr lang="fa-IR" sz="2000" dirty="0" smtClean="0">
                <a:latin typeface="B Nazanin+ Black" pitchFamily="2" charset="-78"/>
                <a:cs typeface="B Nazanin+ Black" pitchFamily="2" charset="-78"/>
              </a:rPr>
              <a:t>در هم اندیشی مستقیم دوره های کوتاه در نظر گرفته می شود ولی در روش غیر مستقیم جلسه های طولانی تشکیل می -شوند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رئیس جلسه در روش مستقیم نقش چندانی ندارد در حالی که در روش غیر مستقیم نقش مهمی ایفا می کند زیرا تنها کسی است که میتواند میزان مفید بودن مباحث را ارزیابی کند و تشخیص بدهد</a:t>
            </a:r>
            <a:r>
              <a:rPr lang="en-US" dirty="0" smtClean="0">
                <a:latin typeface="B Nazanin+ Black" pitchFamily="2" charset="-78"/>
                <a:cs typeface="B Nazanin+ Black" pitchFamily="2" charset="-78"/>
              </a:rPr>
              <a:t>.</a:t>
            </a:r>
          </a:p>
          <a:p>
            <a:pPr algn="r" rtl="1"/>
            <a:r>
              <a:rPr lang="fa-IR" sz="3200" dirty="0" smtClean="0">
                <a:solidFill>
                  <a:schemeClr val="accent5">
                    <a:lumMod val="75000"/>
                  </a:schemeClr>
                </a:solidFill>
              </a:rPr>
              <a:t>هم اندیشی رقابتی مستقیم</a:t>
            </a:r>
            <a:endParaRPr lang="en-US" sz="3200" dirty="0" smtClean="0">
              <a:solidFill>
                <a:schemeClr val="accent5">
                  <a:lumMod val="75000"/>
                </a:schemeClr>
              </a:solidFill>
              <a:latin typeface="B Nazanin+ Black" pitchFamily="2" charset="-78"/>
              <a:cs typeface="B Nazanin+ Black" pitchFamily="2" charset="-78"/>
            </a:endParaRPr>
          </a:p>
          <a:p>
            <a:pPr algn="r" rtl="1"/>
            <a:r>
              <a:rPr lang="fa-IR" sz="2000" dirty="0" smtClean="0">
                <a:latin typeface="B Nazanin+ Black" pitchFamily="2" charset="-78"/>
                <a:cs typeface="B Nazanin+ Black" pitchFamily="2" charset="-78"/>
              </a:rPr>
              <a:t>در این روش تعامل آزاد، گروه را به گروه های کوچک تر پنج یا شش نفری تقسیم می کنند و هر گروه موظف می شود که یافته های خود را به سایر گروه ها نیز ارائه کند</a:t>
            </a:r>
            <a:r>
              <a:rPr lang="en-US" sz="2000" dirty="0" smtClean="0">
                <a:latin typeface="B Nazanin+ Black" pitchFamily="2" charset="-78"/>
                <a:cs typeface="B Nazanin+ Black" pitchFamily="2" charset="-78"/>
              </a:rPr>
              <a:t>.</a:t>
            </a:r>
            <a:endParaRPr lang="fa-IR" sz="2000" dirty="0" smtClean="0">
              <a:latin typeface="B Nazanin+ Black" pitchFamily="2" charset="-78"/>
              <a:cs typeface="B Nazanin+ Black" pitchFamily="2" charset="-78"/>
            </a:endParaRPr>
          </a:p>
          <a:p>
            <a:pPr algn="r" rtl="1"/>
            <a:r>
              <a:rPr lang="fa-IR" sz="3200" dirty="0" smtClean="0">
                <a:solidFill>
                  <a:schemeClr val="accent5">
                    <a:lumMod val="75000"/>
                  </a:schemeClr>
                </a:solidFill>
              </a:rPr>
              <a:t>قراردادن خود به جای دیگران</a:t>
            </a:r>
          </a:p>
          <a:p>
            <a:pPr algn="r" rtl="1"/>
            <a:r>
              <a:rPr lang="fa-IR" sz="2000" dirty="0" smtClean="0">
                <a:latin typeface="B Nazanin+ Black" pitchFamily="2" charset="-78"/>
                <a:cs typeface="B Nazanin+ Black" pitchFamily="2" charset="-78"/>
              </a:rPr>
              <a:t>یکی از روشهای مفید برای دست یافتن به اندیشه </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راه حل ها وطرحهای جدید همین است که خود را به جای دیگران قرار دهیم و تصور کنیم که اگر با اهداف</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مشکلات</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وامکانات آنها مواجه بودیم چه می کردیم</a:t>
            </a:r>
            <a:r>
              <a:rPr lang="en-US" sz="2000" dirty="0" smtClean="0">
                <a:latin typeface="B Nazanin+ Black" pitchFamily="2" charset="-78"/>
                <a:cs typeface="B Nazanin+ Black" pitchFamily="2" charset="-78"/>
              </a:rPr>
              <a:t>.</a:t>
            </a:r>
          </a:p>
          <a:p>
            <a:pPr algn="r" rtl="1"/>
            <a:r>
              <a:rPr lang="fa-IR" sz="3200" dirty="0" smtClean="0">
                <a:solidFill>
                  <a:schemeClr val="accent5">
                    <a:lumMod val="75000"/>
                  </a:schemeClr>
                </a:solidFill>
              </a:rPr>
              <a:t>استفاده از رویدادهای پیش بینی نشده</a:t>
            </a:r>
            <a:endParaRPr lang="en-US" sz="3200" dirty="0" smtClean="0">
              <a:solidFill>
                <a:schemeClr val="accent5">
                  <a:lumMod val="75000"/>
                </a:schemeClr>
              </a:solidFill>
            </a:endParaRPr>
          </a:p>
          <a:p>
            <a:pPr algn="r" rtl="1"/>
            <a:r>
              <a:rPr lang="fa-IR" sz="2000" dirty="0" smtClean="0">
                <a:latin typeface="B Nazanin+ Black" pitchFamily="2" charset="-78"/>
                <a:cs typeface="B Nazanin+ Black" pitchFamily="2" charset="-78"/>
              </a:rPr>
              <a:t>در این روش برای یافتن فکرهای جدید رویدادها را به منزله سرنخ در نظر می گیرند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زیراگاهی اوقات یک رخدادغیرعادی با یک حادثه شگفت انگیز ، موجب راه یافتن افراد خلاق به مسیرهای جدیدی می شود</a:t>
            </a:r>
            <a:r>
              <a:rPr lang="en-US" sz="2000" dirty="0" smtClean="0">
                <a:latin typeface="B Nazanin+ Black" pitchFamily="2" charset="-78"/>
                <a:cs typeface="B Nazanin+ Black" pitchFamily="2" charset="-78"/>
              </a:rPr>
              <a:t>.</a:t>
            </a:r>
          </a:p>
          <a:p>
            <a:pPr algn="r" rtl="1"/>
            <a:endParaRPr lang="en-US" sz="2000" dirty="0" smtClean="0"/>
          </a:p>
        </p:txBody>
      </p:sp>
    </p:spTree>
  </p:cSld>
  <p:clrMapOvr>
    <a:masterClrMapping/>
  </p:clrMapOvr>
  <p:transition>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7467600" cy="6169152"/>
          </a:xfrm>
        </p:spPr>
        <p:txBody>
          <a:bodyPr>
            <a:normAutofit lnSpcReduction="10000"/>
          </a:bodyPr>
          <a:lstStyle/>
          <a:p>
            <a:pPr algn="r" rtl="1"/>
            <a:r>
              <a:rPr lang="fa-IR" sz="3200" dirty="0" smtClean="0">
                <a:solidFill>
                  <a:schemeClr val="accent5">
                    <a:lumMod val="75000"/>
                  </a:schemeClr>
                </a:solidFill>
              </a:rPr>
              <a:t>برداشت از گزارشها و نامه ها</a:t>
            </a:r>
            <a:endParaRPr lang="fa-IR" dirty="0" smtClean="0"/>
          </a:p>
          <a:p>
            <a:pPr algn="r" rtl="1"/>
            <a:r>
              <a:rPr lang="fa-IR" sz="2000" dirty="0" smtClean="0">
                <a:latin typeface="B Nazanin+ Black" pitchFamily="2" charset="-78"/>
                <a:cs typeface="B Nazanin+ Black" pitchFamily="2" charset="-78"/>
              </a:rPr>
              <a:t>با این روش اطلاعات و طرح های جدیدی در مورد بهبود فراگرد تولید محصول </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فراگرد کسب اهداف</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ادراک مفاهیم</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و بهبود روابط سازمانی به دست می آید</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اگر چه معمولا تفسیر گزارشها آسان است</a:t>
            </a:r>
            <a:r>
              <a:rPr lang="en-US" sz="2000" dirty="0" smtClean="0">
                <a:latin typeface="B Nazanin+ Black" pitchFamily="2" charset="-78"/>
                <a:cs typeface="B Nazanin+ Black" pitchFamily="2" charset="-78"/>
              </a:rPr>
              <a:t>,</a:t>
            </a:r>
            <a:r>
              <a:rPr lang="fa-IR" sz="2000" dirty="0" smtClean="0">
                <a:latin typeface="B Nazanin+ Black" pitchFamily="2" charset="-78"/>
                <a:cs typeface="B Nazanin+ Black" pitchFamily="2" charset="-78"/>
              </a:rPr>
              <a:t> ولی بروز خلاقیت در حین آن به وجود روحیه ای مبتکر و نوجو و ذهنی باز و هوشیار بستگی دارد</a:t>
            </a:r>
            <a:r>
              <a:rPr lang="en-US" sz="2000" dirty="0" smtClean="0">
                <a:latin typeface="B Nazanin+ Black" pitchFamily="2" charset="-78"/>
                <a:cs typeface="B Nazanin+ Black" pitchFamily="2" charset="-78"/>
              </a:rPr>
              <a:t>.</a:t>
            </a:r>
          </a:p>
          <a:p>
            <a:pPr algn="r" rtl="1"/>
            <a:r>
              <a:rPr lang="fa-IR" sz="3200" dirty="0" smtClean="0">
                <a:solidFill>
                  <a:schemeClr val="accent5">
                    <a:lumMod val="75000"/>
                  </a:schemeClr>
                </a:solidFill>
              </a:rPr>
              <a:t>تحلیل داده ها و بازداده ها</a:t>
            </a:r>
          </a:p>
          <a:p>
            <a:pPr algn="r" rtl="1"/>
            <a:r>
              <a:rPr lang="fa-IR" sz="2000" dirty="0" smtClean="0">
                <a:latin typeface="B Nazanin+ Black" pitchFamily="2" charset="-78"/>
                <a:cs typeface="B Nazanin+ Black" pitchFamily="2" charset="-78"/>
              </a:rPr>
              <a:t>در این </a:t>
            </a:r>
            <a:r>
              <a:rPr lang="fa-IR" sz="2000" smtClean="0">
                <a:latin typeface="B Nazanin+ Black" pitchFamily="2" charset="-78"/>
                <a:cs typeface="B Nazanin+ Black" pitchFamily="2" charset="-78"/>
              </a:rPr>
              <a:t>روش ، تحلیلگر </a:t>
            </a:r>
            <a:r>
              <a:rPr lang="fa-IR" sz="2000" dirty="0" smtClean="0">
                <a:latin typeface="B Nazanin+ Black" pitchFamily="2" charset="-78"/>
                <a:cs typeface="B Nazanin+ Black" pitchFamily="2" charset="-78"/>
              </a:rPr>
              <a:t>کار خود را با بررسی نتایج شروع می کند، سپس داده های موجود را فهرست می کند و در مرحله بعد فراگرد هایی که احتمالا در تبدیل منابع موجود به باز داده مطلوب قابل استفاده اند، بررسی می کند.</a:t>
            </a:r>
          </a:p>
          <a:p>
            <a:pPr algn="r" rtl="1"/>
            <a:r>
              <a:rPr lang="fa-IR" sz="3200" dirty="0" smtClean="0">
                <a:solidFill>
                  <a:schemeClr val="accent5">
                    <a:lumMod val="75000"/>
                  </a:schemeClr>
                </a:solidFill>
              </a:rPr>
              <a:t>نحوه ترغیب به خلاقیت</a:t>
            </a:r>
          </a:p>
          <a:p>
            <a:pPr algn="r" rtl="1"/>
            <a:r>
              <a:rPr lang="fa-IR" sz="2000" dirty="0" smtClean="0">
                <a:latin typeface="B Nazanin+ Black" pitchFamily="2" charset="-78"/>
                <a:cs typeface="B Nazanin+ Black" pitchFamily="2" charset="-78"/>
              </a:rPr>
              <a:t>برخی تصور می کنند که همه افراد می توانند با طی کردن فراگرد خلاقیت به افرادی خلاق تبدیل شوند در حالی که نتایج حاصل از پژوهش های انجام شده</a:t>
            </a:r>
            <a:r>
              <a:rPr lang="fa-IR" sz="2000" dirty="0">
                <a:latin typeface="B Nazanin+ Black" pitchFamily="2" charset="-78"/>
                <a:cs typeface="B Nazanin+ Black" pitchFamily="2" charset="-78"/>
              </a:rPr>
              <a:t> </a:t>
            </a:r>
            <a:r>
              <a:rPr lang="fa-IR" sz="2000" dirty="0" smtClean="0">
                <a:latin typeface="B Nazanin+ Black" pitchFamily="2" charset="-78"/>
                <a:cs typeface="B Nazanin+ Black" pitchFamily="2" charset="-78"/>
              </a:rPr>
              <a:t>حاکی از آن است که بعضی از افراد ظرفیت بیشتری برای خلاقیت دارند. محیط ، نقش مهمی در تشویق یا تجدید استعداد های خلاق دارد.</a:t>
            </a:r>
          </a:p>
          <a:p>
            <a:pPr algn="r" rtl="1"/>
            <a:r>
              <a:rPr lang="fa-IR" sz="3200" dirty="0" smtClean="0">
                <a:solidFill>
                  <a:schemeClr val="accent5">
                    <a:lumMod val="75000"/>
                  </a:schemeClr>
                </a:solidFill>
              </a:rPr>
              <a:t>راه های عمده برای تقویت خلاقیت :</a:t>
            </a:r>
          </a:p>
          <a:p>
            <a:pPr algn="r" rtl="1"/>
            <a:r>
              <a:rPr lang="fa-IR" sz="2000" u="sng" dirty="0" smtClean="0">
                <a:latin typeface="B Nazanin+ Black" pitchFamily="2" charset="-78"/>
                <a:cs typeface="B Nazanin+ Black" pitchFamily="2" charset="-78"/>
              </a:rPr>
              <a:t>1.ایجاد فضای خلاق</a:t>
            </a:r>
            <a:endParaRPr lang="en-US" sz="2000" dirty="0" smtClean="0">
              <a:latin typeface="B Nazanin+ Black" pitchFamily="2" charset="-78"/>
              <a:cs typeface="B Nazanin+ Black" pitchFamily="2" charset="-78"/>
            </a:endParaRPr>
          </a:p>
          <a:p>
            <a:pPr algn="r" rtl="1"/>
            <a:r>
              <a:rPr lang="fa-IR" sz="2000" u="sng" dirty="0" smtClean="0">
                <a:latin typeface="B Nazanin+ Black" pitchFamily="2" charset="-78"/>
                <a:cs typeface="B Nazanin+ Black" pitchFamily="2" charset="-78"/>
              </a:rPr>
              <a:t>2.اختصاص دادن بخشی از وقت افراد برای خلاقیت</a:t>
            </a:r>
            <a:endParaRPr lang="en-US" sz="2000" dirty="0" smtClean="0">
              <a:latin typeface="B Nazanin+ Black" pitchFamily="2" charset="-78"/>
              <a:cs typeface="B Nazanin+ Black" pitchFamily="2" charset="-78"/>
            </a:endParaRPr>
          </a:p>
          <a:p>
            <a:pPr algn="r" rtl="1"/>
            <a:r>
              <a:rPr lang="fa-IR" sz="2000" u="sng" dirty="0" smtClean="0">
                <a:latin typeface="B Nazanin+ Black" pitchFamily="2" charset="-78"/>
                <a:cs typeface="B Nazanin+ Black" pitchFamily="2" charset="-78"/>
              </a:rPr>
              <a:t>3.استفاده از سیستم دریافت پیشنهاد ها</a:t>
            </a:r>
            <a:endParaRPr lang="en-US" sz="2000" dirty="0" smtClean="0">
              <a:latin typeface="B Nazanin+ Black" pitchFamily="2" charset="-78"/>
              <a:cs typeface="B Nazanin+ Black" pitchFamily="2" charset="-78"/>
            </a:endParaRPr>
          </a:p>
          <a:p>
            <a:pPr algn="r" rtl="1"/>
            <a:r>
              <a:rPr lang="fa-IR" sz="2000" u="sng" dirty="0" smtClean="0">
                <a:latin typeface="B Nazanin+ Black" pitchFamily="2" charset="-78"/>
                <a:cs typeface="B Nazanin+ Black" pitchFamily="2" charset="-78"/>
              </a:rPr>
              <a:t>4.ایجاد واحد ويژه خلاقیت و نوآوری</a:t>
            </a:r>
            <a:endParaRPr lang="en-US" sz="2000" dirty="0" smtClean="0">
              <a:latin typeface="B Nazanin+ Black" pitchFamily="2" charset="-78"/>
              <a:cs typeface="B Nazanin+ Black" pitchFamily="2" charset="-78"/>
            </a:endParaRPr>
          </a:p>
          <a:p>
            <a:pPr algn="r" rtl="1"/>
            <a:endParaRPr lang="en-US" sz="2000" dirty="0" smtClean="0">
              <a:solidFill>
                <a:schemeClr val="accent5">
                  <a:lumMod val="75000"/>
                </a:schemeClr>
              </a:solidFill>
            </a:endParaRPr>
          </a:p>
        </p:txBody>
      </p:sp>
    </p:spTree>
  </p:cSld>
  <p:clrMapOvr>
    <a:masterClrMapping/>
  </p:clrMapOvr>
  <p:transition>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7467600" cy="6092952"/>
          </a:xfrm>
        </p:spPr>
        <p:txBody>
          <a:bodyPr>
            <a:normAutofit/>
          </a:bodyPr>
          <a:lstStyle/>
          <a:p>
            <a:pPr algn="ctr" rtl="1"/>
            <a:r>
              <a:rPr lang="fa-IR" sz="9600" i="1" u="sng" dirty="0" smtClean="0">
                <a:solidFill>
                  <a:schemeClr val="accent1">
                    <a:lumMod val="75000"/>
                  </a:schemeClr>
                </a:solidFill>
                <a:latin typeface="B Nazanin+ Black" pitchFamily="2" charset="-78"/>
                <a:cs typeface="B Nazanin+ Black" pitchFamily="2" charset="-78"/>
              </a:rPr>
              <a:t>از توجه شما متشکریم</a:t>
            </a:r>
            <a:endParaRPr lang="en-US" sz="9600" i="1" u="sng" dirty="0">
              <a:solidFill>
                <a:schemeClr val="accent1">
                  <a:lumMod val="75000"/>
                </a:schemeClr>
              </a:solidFill>
              <a:latin typeface="B Nazanin+ Black" pitchFamily="2" charset="-78"/>
              <a:cs typeface="B Nazanin+ Black" pitchFamily="2" charset="-78"/>
            </a:endParaRPr>
          </a:p>
        </p:txBody>
      </p:sp>
    </p:spTree>
  </p:cSld>
  <p:clrMapOvr>
    <a:masterClrMapping/>
  </p:clrMapOvr>
  <p:transition>
    <p:comb/>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1432</TotalTime>
  <Words>2238</Words>
  <Application>Microsoft Office PowerPoint</Application>
  <PresentationFormat>On-screen Show (4:3)</PresentationFormat>
  <Paragraphs>137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Oriel</vt:lpstr>
      <vt:lpstr>  بسم الله الرحمن الرحیم</vt:lpstr>
      <vt:lpstr>مقدمه </vt:lpstr>
      <vt:lpstr>خلاقیت </vt:lpstr>
      <vt:lpstr>موانع خلاقیت   </vt:lpstr>
      <vt:lpstr>کاربرد نهایی</vt:lpstr>
      <vt:lpstr>نقشهای نوآور </vt:lpstr>
      <vt:lpstr>برخی از ویژگیهای افراد خلاق </vt:lpstr>
      <vt:lpstr>شیوه های تفکر  </vt:lpstr>
      <vt:lpstr>PowerPoint Presentation</vt:lpstr>
      <vt:lpstr>ایجاد نگرش موافق برای پذیرش افکار و طرحهای جدید </vt:lpstr>
      <vt:lpstr>انتخاب زمان و مکان مناسب</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admin</dc:creator>
  <cp:lastModifiedBy>Windows User</cp:lastModifiedBy>
  <cp:revision>135</cp:revision>
  <dcterms:created xsi:type="dcterms:W3CDTF">2016-10-27T18:05:46Z</dcterms:created>
  <dcterms:modified xsi:type="dcterms:W3CDTF">2020-05-20T22:31:37Z</dcterms:modified>
</cp:coreProperties>
</file>