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94" r:id="rId2"/>
    <p:sldId id="256" r:id="rId3"/>
    <p:sldId id="257" r:id="rId4"/>
    <p:sldId id="258" r:id="rId5"/>
    <p:sldId id="259" r:id="rId6"/>
    <p:sldId id="260" r:id="rId7"/>
    <p:sldId id="261" r:id="rId8"/>
    <p:sldId id="262" r:id="rId9"/>
    <p:sldId id="263" r:id="rId10"/>
    <p:sldId id="288" r:id="rId11"/>
    <p:sldId id="291" r:id="rId12"/>
    <p:sldId id="289" r:id="rId13"/>
    <p:sldId id="292" r:id="rId14"/>
    <p:sldId id="290" r:id="rId15"/>
    <p:sldId id="264" r:id="rId16"/>
    <p:sldId id="265" r:id="rId17"/>
    <p:sldId id="267" r:id="rId18"/>
    <p:sldId id="268" r:id="rId19"/>
    <p:sldId id="269" r:id="rId20"/>
    <p:sldId id="270" r:id="rId21"/>
    <p:sldId id="271" r:id="rId22"/>
    <p:sldId id="272" r:id="rId23"/>
    <p:sldId id="273" r:id="rId24"/>
    <p:sldId id="274" r:id="rId25"/>
    <p:sldId id="275" r:id="rId26"/>
    <p:sldId id="276" r:id="rId27"/>
    <p:sldId id="277" r:id="rId28"/>
    <p:sldId id="293" r:id="rId29"/>
    <p:sldId id="278" r:id="rId30"/>
    <p:sldId id="279" r:id="rId31"/>
    <p:sldId id="280" r:id="rId32"/>
    <p:sldId id="282" r:id="rId33"/>
    <p:sldId id="283"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22" autoAdjust="0"/>
    <p:restoredTop sz="94660"/>
  </p:normalViewPr>
  <p:slideViewPr>
    <p:cSldViewPr>
      <p:cViewPr>
        <p:scale>
          <a:sx n="71" d="100"/>
          <a:sy n="71" d="100"/>
        </p:scale>
        <p:origin x="-1362" y="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F0D9FB33-4FDA-4F4D-867B-C8BEFD2C4FF4}" type="datetimeFigureOut">
              <a:rPr lang="en-US" smtClean="0"/>
              <a:pPr/>
              <a:t>4/24/2020</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11D449E7-F1DB-4451-9A93-2385F2E795DA}"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0D9FB33-4FDA-4F4D-867B-C8BEFD2C4FF4}" type="datetimeFigureOut">
              <a:rPr lang="en-US" smtClean="0"/>
              <a:pPr/>
              <a:t>4/24/2020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11D449E7-F1DB-4451-9A93-2385F2E795DA}"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F0D9FB33-4FDA-4F4D-867B-C8BEFD2C4FF4}" type="datetimeFigureOut">
              <a:rPr lang="en-US" smtClean="0"/>
              <a:pPr/>
              <a:t>4/24/2020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11D449E7-F1DB-4451-9A93-2385F2E795DA}"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0D9FB33-4FDA-4F4D-867B-C8BEFD2C4FF4}" type="datetimeFigureOut">
              <a:rPr lang="en-US" smtClean="0"/>
              <a:pPr/>
              <a:t>4/24/2020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11D449E7-F1DB-4451-9A93-2385F2E795DA}"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F0D9FB33-4FDA-4F4D-867B-C8BEFD2C4FF4}" type="datetimeFigureOut">
              <a:rPr lang="en-US" smtClean="0"/>
              <a:pPr/>
              <a:t>4/24/2020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11D449E7-F1DB-4451-9A93-2385F2E795DA}"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F0D9FB33-4FDA-4F4D-867B-C8BEFD2C4FF4}" type="datetimeFigureOut">
              <a:rPr lang="en-US" smtClean="0"/>
              <a:pPr/>
              <a:t>4/24/2020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11D449E7-F1DB-4451-9A93-2385F2E795DA}"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F0D9FB33-4FDA-4F4D-867B-C8BEFD2C4FF4}" type="datetimeFigureOut">
              <a:rPr lang="en-US" smtClean="0"/>
              <a:pPr/>
              <a:t>4/24/2020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11D449E7-F1DB-4451-9A93-2385F2E795D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F0D9FB33-4FDA-4F4D-867B-C8BEFD2C4FF4}" type="datetimeFigureOut">
              <a:rPr lang="en-US" smtClean="0"/>
              <a:pPr/>
              <a:t>4/24/2020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11D449E7-F1DB-4451-9A93-2385F2E795DA}"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F0D9FB33-4FDA-4F4D-867B-C8BEFD2C4FF4}" type="datetimeFigureOut">
              <a:rPr lang="en-US" smtClean="0"/>
              <a:pPr/>
              <a:t>4/24/2020</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11D449E7-F1DB-4451-9A93-2385F2E795DA}"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0D9FB33-4FDA-4F4D-867B-C8BEFD2C4FF4}" type="datetimeFigureOut">
              <a:rPr lang="en-US" smtClean="0"/>
              <a:pPr/>
              <a:t>4/24/2020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11D449E7-F1DB-4451-9A93-2385F2E795D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0D9FB33-4FDA-4F4D-867B-C8BEFD2C4FF4}" type="datetimeFigureOut">
              <a:rPr lang="en-US" smtClean="0"/>
              <a:pPr/>
              <a:t>4/24/2020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11D449E7-F1DB-4451-9A93-2385F2E795D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F0D9FB33-4FDA-4F4D-867B-C8BEFD2C4FF4}" type="datetimeFigureOut">
              <a:rPr lang="en-US" smtClean="0"/>
              <a:pPr/>
              <a:t>4/24/2020</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11D449E7-F1DB-4451-9A93-2385F2E795D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37316620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1752600"/>
            <a:ext cx="7772400" cy="1600200"/>
          </a:xfrm>
        </p:spPr>
        <p:txBody>
          <a:bodyPr>
            <a:noAutofit/>
          </a:bodyPr>
          <a:lstStyle/>
          <a:p>
            <a:pPr algn="ctr"/>
            <a:r>
              <a:rPr lang="en-US" sz="6000" b="1" dirty="0" smtClean="0">
                <a:latin typeface="Vijaya" pitchFamily="34" charset="0"/>
                <a:cs typeface="Vijaya" pitchFamily="34" charset="0"/>
              </a:rPr>
              <a:t> </a:t>
            </a:r>
            <a:br>
              <a:rPr lang="en-US" sz="6000" b="1" dirty="0" smtClean="0">
                <a:latin typeface="Vijaya" pitchFamily="34" charset="0"/>
                <a:cs typeface="Vijaya" pitchFamily="34" charset="0"/>
              </a:rPr>
            </a:br>
            <a:r>
              <a:rPr lang="en-US" sz="6000" b="1" dirty="0" smtClean="0">
                <a:latin typeface="Vijaya" pitchFamily="34" charset="0"/>
                <a:cs typeface="Vijaya" pitchFamily="34" charset="0"/>
              </a:rPr>
              <a:t>Hypertension</a:t>
            </a:r>
            <a:endParaRPr lang="en-US" sz="6000" b="1" dirty="0">
              <a:latin typeface="Vijaya" pitchFamily="34" charset="0"/>
              <a:cs typeface="Vijaya"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a:bodyPr>
          <a:lstStyle/>
          <a:p>
            <a:pPr algn="r" rtl="1">
              <a:buNone/>
            </a:pPr>
            <a:r>
              <a:rPr lang="en-US" dirty="0" smtClean="0">
                <a:cs typeface="B Nazanin" pitchFamily="2" charset="-78"/>
              </a:rPr>
              <a:t> </a:t>
            </a:r>
          </a:p>
          <a:p>
            <a:pPr algn="r" rtl="1">
              <a:buNone/>
            </a:pPr>
            <a:r>
              <a:rPr lang="en-US" dirty="0" smtClean="0">
                <a:cs typeface="B Nazanin" pitchFamily="2" charset="-78"/>
              </a:rPr>
              <a:t>   </a:t>
            </a:r>
            <a:r>
              <a:rPr lang="fa-IR" dirty="0" smtClean="0">
                <a:cs typeface="B Nazanin" pitchFamily="2" charset="-78"/>
              </a:rPr>
              <a:t>فشارخون : مقاومت عروق خونی در برابر عبور جریان خون</a:t>
            </a:r>
          </a:p>
          <a:p>
            <a:pPr algn="r" rtl="1">
              <a:buNone/>
            </a:pPr>
            <a:r>
              <a:rPr lang="en-US" dirty="0" smtClean="0">
                <a:cs typeface="B Nazanin" pitchFamily="2" charset="-78"/>
              </a:rPr>
              <a:t>    </a:t>
            </a:r>
            <a:r>
              <a:rPr lang="fa-IR" dirty="0" smtClean="0">
                <a:cs typeface="B Nazanin" pitchFamily="2" charset="-78"/>
              </a:rPr>
              <a:t>فشار خون شامل دو مقیاس سیستولی و دیاستولی است که</a:t>
            </a:r>
            <a:r>
              <a:rPr lang="en-US" dirty="0" smtClean="0">
                <a:cs typeface="B Nazanin" pitchFamily="2" charset="-78"/>
              </a:rPr>
              <a:t> </a:t>
            </a:r>
            <a:r>
              <a:rPr lang="fa-IR" dirty="0" smtClean="0">
                <a:cs typeface="B Nazanin" pitchFamily="2" charset="-78"/>
              </a:rPr>
              <a:t>وابسته به انقباض (سیستول) و شل شدن(دیاستول) عضله قلب می باشد.</a:t>
            </a:r>
            <a:endParaRPr lang="en-US" dirty="0" smtClean="0">
              <a:cs typeface="B Nazanin" pitchFamily="2" charset="-78"/>
            </a:endParaRPr>
          </a:p>
          <a:p>
            <a:pPr algn="r" rtl="1">
              <a:buNone/>
            </a:pPr>
            <a:r>
              <a:rPr lang="en-US" dirty="0" smtClean="0">
                <a:cs typeface="B Nazanin" pitchFamily="2" charset="-78"/>
              </a:rPr>
              <a:t>    </a:t>
            </a:r>
            <a:r>
              <a:rPr lang="fa-IR" dirty="0" smtClean="0">
                <a:cs typeface="B Nazanin" pitchFamily="2" charset="-78"/>
              </a:rPr>
              <a:t>فشارخون بر دو نوع است:</a:t>
            </a:r>
            <a:endParaRPr lang="en-US" dirty="0" smtClean="0">
              <a:cs typeface="B Nazanin" pitchFamily="2" charset="-78"/>
            </a:endParaRPr>
          </a:p>
          <a:p>
            <a:pPr algn="r" rtl="1">
              <a:buNone/>
            </a:pPr>
            <a:endParaRPr lang="fa-IR" dirty="0" smtClean="0">
              <a:cs typeface="B Nazanin" pitchFamily="2" charset="-78"/>
            </a:endParaRPr>
          </a:p>
          <a:p>
            <a:pPr algn="r" rtl="1">
              <a:buNone/>
            </a:pPr>
            <a:r>
              <a:rPr lang="en-US" dirty="0" smtClean="0">
                <a:cs typeface="B Nazanin" pitchFamily="2" charset="-78"/>
              </a:rPr>
              <a:t>Primary</a:t>
            </a:r>
            <a:r>
              <a:rPr lang="fa-IR" dirty="0" smtClean="0">
                <a:cs typeface="B Nazanin" pitchFamily="2" charset="-78"/>
              </a:rPr>
              <a:t>: در 95-90% افراد مبتلا ، دلیل به وجود آمدن آن ناشناخته است.</a:t>
            </a:r>
          </a:p>
          <a:p>
            <a:pPr algn="r" rtl="1">
              <a:buNone/>
            </a:pPr>
            <a:r>
              <a:rPr lang="en-US" dirty="0" smtClean="0">
                <a:cs typeface="B Nazanin" pitchFamily="2" charset="-78"/>
              </a:rPr>
              <a:t>Secondary</a:t>
            </a:r>
            <a:r>
              <a:rPr lang="fa-IR" dirty="0" smtClean="0">
                <a:cs typeface="B Nazanin" pitchFamily="2" charset="-78"/>
              </a:rPr>
              <a:t>: در10-5% افراد مبتلا می توان به علت آن پی برد و آن را درمان کرد .</a:t>
            </a:r>
          </a:p>
          <a:p>
            <a:pPr algn="r" rtl="1">
              <a:buNone/>
            </a:pPr>
            <a:r>
              <a:rPr lang="en-US" dirty="0" smtClean="0">
                <a:cs typeface="B Nazanin" pitchFamily="2" charset="-78"/>
              </a:rPr>
              <a:t>  </a:t>
            </a:r>
          </a:p>
          <a:p>
            <a:pPr algn="r" rtl="1">
              <a:buNone/>
            </a:pPr>
            <a:endParaRPr lang="en-US" dirty="0" smtClean="0">
              <a:cs typeface="B Nazanin"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untitled.JPG"/>
          <p:cNvPicPr>
            <a:picLocks noGrp="1" noChangeAspect="1" noChangeArrowheads="1"/>
          </p:cNvPicPr>
          <p:nvPr>
            <p:ph idx="1"/>
          </p:nvPr>
        </p:nvPicPr>
        <p:blipFill>
          <a:blip r:embed="rId2"/>
          <a:srcRect/>
          <a:stretch>
            <a:fillRect/>
          </a:stretch>
        </p:blipFill>
        <p:spPr bwMode="auto">
          <a:xfrm>
            <a:off x="381000" y="838200"/>
            <a:ext cx="8458200" cy="4952999"/>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5105400"/>
          </a:xfrm>
        </p:spPr>
        <p:txBody>
          <a:bodyPr>
            <a:normAutofit fontScale="92500" lnSpcReduction="20000"/>
          </a:bodyPr>
          <a:lstStyle/>
          <a:p>
            <a:pPr algn="r" rtl="1">
              <a:buFont typeface="Wingdings" pitchFamily="2" charset="2"/>
              <a:buChar char="Ø"/>
            </a:pPr>
            <a:r>
              <a:rPr lang="fa-IR" sz="4300" b="1" dirty="0" smtClean="0">
                <a:cs typeface="B Nazanin" pitchFamily="2" charset="-78"/>
              </a:rPr>
              <a:t> </a:t>
            </a:r>
            <a:r>
              <a:rPr lang="fa-IR" sz="3500" b="1" dirty="0" smtClean="0">
                <a:cs typeface="B Nazanin" pitchFamily="2" charset="-78"/>
              </a:rPr>
              <a:t>دیورتیک ها</a:t>
            </a:r>
            <a:endParaRPr lang="en-US" sz="3500" b="1" dirty="0" smtClean="0">
              <a:cs typeface="B Nazanin" pitchFamily="2" charset="-78"/>
            </a:endParaRPr>
          </a:p>
          <a:p>
            <a:pPr algn="r" rtl="1">
              <a:buNone/>
            </a:pPr>
            <a:endParaRPr lang="fa-IR" sz="4300" b="1" dirty="0" smtClean="0">
              <a:cs typeface="B Nazanin" pitchFamily="2" charset="-78"/>
            </a:endParaRPr>
          </a:p>
          <a:p>
            <a:pPr algn="r" rtl="1">
              <a:buFont typeface="Wingdings" pitchFamily="2" charset="2"/>
              <a:buChar char="ü"/>
            </a:pPr>
            <a:r>
              <a:rPr lang="fa-IR" sz="3000" b="1" dirty="0" smtClean="0">
                <a:cs typeface="B Nazanin" pitchFamily="2" charset="-78"/>
              </a:rPr>
              <a:t>دیورتیک های تیازیدی </a:t>
            </a:r>
          </a:p>
          <a:p>
            <a:r>
              <a:rPr lang="en-US" dirty="0" err="1" smtClean="0">
                <a:cs typeface="B Nazanin" pitchFamily="2" charset="-78"/>
              </a:rPr>
              <a:t>Hydrochlorothiazid</a:t>
            </a:r>
            <a:r>
              <a:rPr lang="en-US" dirty="0" smtClean="0">
                <a:cs typeface="B Nazanin" pitchFamily="2" charset="-78"/>
              </a:rPr>
              <a:t>(HCTZ):50mg</a:t>
            </a:r>
          </a:p>
          <a:p>
            <a:endParaRPr lang="en-US" dirty="0" smtClean="0">
              <a:cs typeface="B Nazanin" pitchFamily="2" charset="-78"/>
            </a:endParaRPr>
          </a:p>
          <a:p>
            <a:pPr algn="r" rtl="1">
              <a:buNone/>
            </a:pPr>
            <a:r>
              <a:rPr lang="fa-IR" dirty="0" smtClean="0">
                <a:cs typeface="B Nazanin" pitchFamily="2" charset="-78"/>
              </a:rPr>
              <a:t>از عوارض این دسته هیپوکالمی و هیپرکلسمی می باشد.</a:t>
            </a:r>
            <a:endParaRPr lang="en-US" dirty="0" smtClean="0">
              <a:cs typeface="B Nazanin" pitchFamily="2" charset="-78"/>
            </a:endParaRPr>
          </a:p>
          <a:p>
            <a:pPr algn="r" rtl="1">
              <a:buNone/>
            </a:pPr>
            <a:endParaRPr lang="fa-IR" dirty="0" smtClean="0">
              <a:cs typeface="B Nazanin" pitchFamily="2" charset="-78"/>
            </a:endParaRPr>
          </a:p>
          <a:p>
            <a:pPr algn="r" rtl="1">
              <a:buFont typeface="Wingdings" pitchFamily="2" charset="2"/>
              <a:buChar char="ü"/>
            </a:pPr>
            <a:r>
              <a:rPr lang="fa-IR" sz="3000" b="1" dirty="0" smtClean="0">
                <a:cs typeface="B Nazanin" pitchFamily="2" charset="-78"/>
              </a:rPr>
              <a:t>دیورتیک های نگه دارنده پتاسیم </a:t>
            </a:r>
          </a:p>
          <a:p>
            <a:r>
              <a:rPr lang="en-US" dirty="0" err="1" smtClean="0">
                <a:cs typeface="B Nazanin" pitchFamily="2" charset="-78"/>
              </a:rPr>
              <a:t>Triamtren</a:t>
            </a:r>
            <a:endParaRPr lang="en-US" dirty="0" smtClean="0">
              <a:cs typeface="B Nazanin" pitchFamily="2" charset="-78"/>
            </a:endParaRPr>
          </a:p>
          <a:p>
            <a:pPr algn="r" rtl="1">
              <a:buNone/>
            </a:pPr>
            <a:r>
              <a:rPr lang="fa-IR" dirty="0" smtClean="0">
                <a:cs typeface="B Nazanin" pitchFamily="2" charset="-78"/>
              </a:rPr>
              <a:t>به تنهایی قدرت زیادی نداشته و در ترکیب با </a:t>
            </a:r>
            <a:r>
              <a:rPr lang="en-US" dirty="0" smtClean="0">
                <a:cs typeface="B Nazanin" pitchFamily="2" charset="-78"/>
              </a:rPr>
              <a:t>HCTZ</a:t>
            </a:r>
            <a:r>
              <a:rPr lang="fa-IR" dirty="0" smtClean="0">
                <a:cs typeface="B Nazanin" pitchFamily="2" charset="-78"/>
              </a:rPr>
              <a:t> استفاده می شود</a:t>
            </a:r>
            <a:r>
              <a:rPr lang="en-US" dirty="0" smtClean="0">
                <a:cs typeface="B Nazanin" pitchFamily="2" charset="-78"/>
              </a:rPr>
              <a:t>.</a:t>
            </a:r>
            <a:endParaRPr lang="fa-IR" dirty="0" smtClean="0">
              <a:cs typeface="B Nazanin" pitchFamily="2" charset="-78"/>
            </a:endParaRPr>
          </a:p>
          <a:p>
            <a:r>
              <a:rPr lang="en-US" dirty="0" err="1" smtClean="0">
                <a:cs typeface="B Nazanin" pitchFamily="2" charset="-78"/>
              </a:rPr>
              <a:t>Triamtren</a:t>
            </a:r>
            <a:r>
              <a:rPr lang="en-US" dirty="0" smtClean="0">
                <a:cs typeface="B Nazanin" pitchFamily="2" charset="-78"/>
              </a:rPr>
              <a:t> H</a:t>
            </a:r>
          </a:p>
          <a:p>
            <a:r>
              <a:rPr lang="en-US" dirty="0" err="1" smtClean="0">
                <a:cs typeface="B Nazanin" pitchFamily="2" charset="-78"/>
              </a:rPr>
              <a:t>Amiloride</a:t>
            </a:r>
            <a:r>
              <a:rPr lang="en-US" dirty="0" smtClean="0">
                <a:cs typeface="B Nazanin" pitchFamily="2" charset="-78"/>
              </a:rPr>
              <a:t> H(</a:t>
            </a:r>
            <a:r>
              <a:rPr lang="en-US" dirty="0" err="1" smtClean="0">
                <a:cs typeface="B Nazanin" pitchFamily="2" charset="-78"/>
              </a:rPr>
              <a:t>Moduretic</a:t>
            </a:r>
            <a:r>
              <a:rPr lang="en-US" dirty="0" smtClean="0">
                <a:cs typeface="B Nazanin" pitchFamily="2" charset="-78"/>
              </a:rPr>
              <a:t>)</a:t>
            </a:r>
          </a:p>
          <a:p>
            <a:pPr algn="r" rtl="1">
              <a:buNone/>
            </a:pPr>
            <a:endParaRPr lang="fa-IR" dirty="0" smtClean="0">
              <a:cs typeface="B Nazanin" pitchFamily="2" charset="-78"/>
            </a:endParaRPr>
          </a:p>
          <a:p>
            <a:pPr algn="r" rtl="1">
              <a:buNone/>
            </a:pPr>
            <a:endParaRPr lang="fa-IR" dirty="0" smtClean="0">
              <a:cs typeface="B Nazanin" pitchFamily="2" charset="-78"/>
            </a:endParaRPr>
          </a:p>
        </p:txBody>
      </p:sp>
      <p:sp>
        <p:nvSpPr>
          <p:cNvPr id="2" name="Title 1"/>
          <p:cNvSpPr>
            <a:spLocks noGrp="1"/>
          </p:cNvSpPr>
          <p:nvPr>
            <p:ph type="title"/>
          </p:nvPr>
        </p:nvSpPr>
        <p:spPr>
          <a:xfrm>
            <a:off x="685800" y="228600"/>
            <a:ext cx="8229600" cy="1143000"/>
          </a:xfrm>
        </p:spPr>
        <p:txBody>
          <a:bodyPr/>
          <a:lstStyle/>
          <a:p>
            <a:pPr algn="ctr"/>
            <a:r>
              <a:rPr lang="fa-IR" dirty="0" smtClean="0">
                <a:cs typeface="B Nazanin" pitchFamily="2" charset="-78"/>
              </a:rPr>
              <a:t>دارو درمانی </a:t>
            </a:r>
            <a:endParaRPr lang="en-US" dirty="0">
              <a:cs typeface="B Nazanin"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181600"/>
          </a:xfrm>
        </p:spPr>
        <p:txBody>
          <a:bodyPr>
            <a:normAutofit/>
          </a:bodyPr>
          <a:lstStyle/>
          <a:p>
            <a:r>
              <a:rPr lang="en-US" dirty="0" err="1" smtClean="0">
                <a:cs typeface="B Nazanin" pitchFamily="2" charset="-78"/>
              </a:rPr>
              <a:t>Spironolactone</a:t>
            </a:r>
            <a:r>
              <a:rPr lang="en-US" dirty="0" smtClean="0">
                <a:cs typeface="B Nazanin" pitchFamily="2" charset="-78"/>
              </a:rPr>
              <a:t>(</a:t>
            </a:r>
            <a:r>
              <a:rPr lang="en-US" dirty="0" err="1" smtClean="0">
                <a:cs typeface="B Nazanin" pitchFamily="2" charset="-78"/>
              </a:rPr>
              <a:t>Aldacton</a:t>
            </a:r>
            <a:r>
              <a:rPr lang="en-US" dirty="0" smtClean="0">
                <a:cs typeface="B Nazanin" pitchFamily="2" charset="-78"/>
              </a:rPr>
              <a:t>): Tab:25-100mg</a:t>
            </a:r>
          </a:p>
          <a:p>
            <a:pPr>
              <a:buNone/>
            </a:pPr>
            <a:endParaRPr lang="fa-IR" dirty="0" smtClean="0">
              <a:cs typeface="B Nazanin" pitchFamily="2" charset="-78"/>
            </a:endParaRPr>
          </a:p>
          <a:p>
            <a:pPr algn="r" rtl="1">
              <a:buNone/>
            </a:pPr>
            <a:r>
              <a:rPr lang="fa-IR" dirty="0" smtClean="0">
                <a:cs typeface="B Nazanin" pitchFamily="2" charset="-78"/>
              </a:rPr>
              <a:t>عوارض هورمونی دارد که در آخرین مرحله به بیمار تجویز می شود.</a:t>
            </a:r>
          </a:p>
          <a:p>
            <a:pPr algn="r" rtl="1">
              <a:buFont typeface="Wingdings" pitchFamily="2" charset="2"/>
              <a:buChar char="ü"/>
            </a:pPr>
            <a:r>
              <a:rPr lang="fa-IR" sz="2800" b="1" dirty="0" smtClean="0">
                <a:cs typeface="B Nazanin" pitchFamily="2" charset="-78"/>
              </a:rPr>
              <a:t>لوپ دیورتیک ها</a:t>
            </a:r>
            <a:r>
              <a:rPr lang="en-US" dirty="0" smtClean="0">
                <a:cs typeface="B Nazanin" pitchFamily="2" charset="-78"/>
              </a:rPr>
              <a:t>:</a:t>
            </a:r>
          </a:p>
          <a:p>
            <a:r>
              <a:rPr lang="en-US" dirty="0" err="1" smtClean="0">
                <a:cs typeface="B Nazanin" pitchFamily="2" charset="-78"/>
              </a:rPr>
              <a:t>Furosmide</a:t>
            </a:r>
            <a:r>
              <a:rPr lang="en-US" dirty="0" smtClean="0">
                <a:cs typeface="B Nazanin" pitchFamily="2" charset="-78"/>
              </a:rPr>
              <a:t>(</a:t>
            </a:r>
            <a:r>
              <a:rPr lang="en-US" dirty="0" err="1" smtClean="0">
                <a:cs typeface="B Nazanin" pitchFamily="2" charset="-78"/>
              </a:rPr>
              <a:t>Lasix</a:t>
            </a:r>
            <a:r>
              <a:rPr lang="en-US" dirty="0" smtClean="0">
                <a:cs typeface="B Nazanin" pitchFamily="2" charset="-78"/>
              </a:rPr>
              <a:t>):  Tab:40mg</a:t>
            </a:r>
          </a:p>
          <a:p>
            <a:pPr>
              <a:buNone/>
            </a:pPr>
            <a:r>
              <a:rPr lang="en-US" dirty="0">
                <a:cs typeface="B Nazanin" pitchFamily="2" charset="-78"/>
              </a:rPr>
              <a:t> </a:t>
            </a:r>
            <a:r>
              <a:rPr lang="en-US" dirty="0" smtClean="0">
                <a:cs typeface="B Nazanin" pitchFamily="2" charset="-78"/>
              </a:rPr>
              <a:t>                                 Amp:20-40 mg/2ml</a:t>
            </a:r>
          </a:p>
          <a:p>
            <a:pPr algn="r" rtl="1">
              <a:buNone/>
            </a:pPr>
            <a:r>
              <a:rPr lang="fa-IR" dirty="0" smtClean="0">
                <a:solidFill>
                  <a:srgbClr val="FF0000"/>
                </a:solidFill>
                <a:cs typeface="B Nazanin" pitchFamily="2" charset="-78"/>
              </a:rPr>
              <a:t>دستور مصرف: صبح ناشتا اما بقیه دیورتیک ها بعد غذا </a:t>
            </a:r>
          </a:p>
          <a:p>
            <a:pPr algn="r" rtl="1">
              <a:buNone/>
            </a:pPr>
            <a:r>
              <a:rPr lang="fa-IR" dirty="0" smtClean="0">
                <a:solidFill>
                  <a:srgbClr val="FF0000"/>
                </a:solidFill>
                <a:cs typeface="B Nazanin" pitchFamily="2" charset="-78"/>
              </a:rPr>
              <a:t>به دلیل دفع پتاسیم مرکبات و موز مصرف شود.</a:t>
            </a:r>
            <a:endParaRPr lang="en-US" dirty="0" smtClean="0">
              <a:solidFill>
                <a:srgbClr val="FF0000"/>
              </a:solidFill>
              <a:cs typeface="B Nazanin" pitchFamily="2" charset="-78"/>
            </a:endParaRPr>
          </a:p>
          <a:p>
            <a:pPr algn="r" rtl="1">
              <a:buNone/>
            </a:pPr>
            <a:r>
              <a:rPr lang="fa-IR" dirty="0" smtClean="0">
                <a:cs typeface="B Nazanin" pitchFamily="2" charset="-78"/>
              </a:rPr>
              <a:t>فورزماید نسبت به </a:t>
            </a:r>
            <a:r>
              <a:rPr lang="en-US" dirty="0" smtClean="0">
                <a:cs typeface="B Nazanin" pitchFamily="2" charset="-78"/>
              </a:rPr>
              <a:t>HCTZ</a:t>
            </a:r>
            <a:r>
              <a:rPr lang="fa-IR" dirty="0" smtClean="0">
                <a:cs typeface="B Nazanin" pitchFamily="2" charset="-78"/>
              </a:rPr>
              <a:t> قوی ترو سریع الاثرتر بوده و سریع تر دفع می شود. در نتیجه کوتاه اثر می باشد.</a:t>
            </a:r>
          </a:p>
          <a:p>
            <a:pPr algn="r" rtl="1">
              <a:buNone/>
            </a:pPr>
            <a:endParaRPr lang="fa-IR" dirty="0" smtClean="0">
              <a:cs typeface="B Nazanin"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943600"/>
          </a:xfrm>
        </p:spPr>
        <p:txBody>
          <a:bodyPr>
            <a:normAutofit lnSpcReduction="10000"/>
          </a:bodyPr>
          <a:lstStyle/>
          <a:p>
            <a:pPr algn="r" rtl="1">
              <a:buFont typeface="Wingdings" pitchFamily="2" charset="2"/>
              <a:buChar char="Ø"/>
            </a:pPr>
            <a:r>
              <a:rPr lang="fa-IR" sz="3200" b="1" dirty="0" smtClean="0">
                <a:cs typeface="B Nazanin" pitchFamily="2" charset="-78"/>
              </a:rPr>
              <a:t>کلسیم کانال بلاکرها </a:t>
            </a:r>
            <a:r>
              <a:rPr lang="en-US" sz="3200" b="1" dirty="0" smtClean="0">
                <a:cs typeface="B Nazanin" pitchFamily="2" charset="-78"/>
              </a:rPr>
              <a:t>CCBS</a:t>
            </a:r>
            <a:endParaRPr lang="fa-IR" sz="3200" b="1" dirty="0" smtClean="0">
              <a:cs typeface="B Nazanin" pitchFamily="2" charset="-78"/>
            </a:endParaRPr>
          </a:p>
          <a:p>
            <a:pPr algn="r" rtl="1">
              <a:buNone/>
            </a:pPr>
            <a:r>
              <a:rPr lang="fa-IR" dirty="0" smtClean="0"/>
              <a:t>  کار اصلی آنها انسداد کانال های کلسیم در قلب است.</a:t>
            </a:r>
          </a:p>
          <a:p>
            <a:pPr algn="r" rtl="1">
              <a:buNone/>
            </a:pPr>
            <a:r>
              <a:rPr lang="fa-IR" dirty="0" smtClean="0"/>
              <a:t>  ورود یون </a:t>
            </a:r>
            <a:r>
              <a:rPr lang="en-US" dirty="0" smtClean="0"/>
              <a:t>Ca</a:t>
            </a:r>
            <a:r>
              <a:rPr lang="fa-IR" dirty="0" smtClean="0"/>
              <a:t> در قلب باعث افزایش ضربان قلب و در</a:t>
            </a:r>
          </a:p>
          <a:p>
            <a:pPr algn="r" rtl="1">
              <a:buNone/>
            </a:pPr>
            <a:r>
              <a:rPr lang="fa-IR" dirty="0"/>
              <a:t> </a:t>
            </a:r>
            <a:r>
              <a:rPr lang="fa-IR" dirty="0" smtClean="0"/>
              <a:t> نتیجه فشارخون بالا می شود.</a:t>
            </a:r>
          </a:p>
          <a:p>
            <a:pPr rtl="1">
              <a:buNone/>
            </a:pPr>
            <a:endParaRPr lang="fa-IR" dirty="0" smtClean="0"/>
          </a:p>
          <a:p>
            <a:r>
              <a:rPr lang="en-US" dirty="0" err="1" smtClean="0"/>
              <a:t>Nifedipin</a:t>
            </a:r>
            <a:r>
              <a:rPr lang="en-US" dirty="0" smtClean="0"/>
              <a:t>(</a:t>
            </a:r>
            <a:r>
              <a:rPr lang="en-US" dirty="0" err="1" smtClean="0">
                <a:solidFill>
                  <a:srgbClr val="FF0000"/>
                </a:solidFill>
              </a:rPr>
              <a:t>Adalat</a:t>
            </a:r>
            <a:r>
              <a:rPr lang="en-US" dirty="0" smtClean="0"/>
              <a:t>):   Tab:10mg</a:t>
            </a:r>
          </a:p>
          <a:p>
            <a:pPr rtl="1">
              <a:buNone/>
            </a:pPr>
            <a:r>
              <a:rPr lang="en-US" dirty="0" err="1" smtClean="0"/>
              <a:t>Cordipin</a:t>
            </a:r>
            <a:r>
              <a:rPr lang="en-US" dirty="0" smtClean="0"/>
              <a:t>)</a:t>
            </a:r>
            <a:r>
              <a:rPr lang="fa-IR" dirty="0" smtClean="0"/>
              <a:t>)</a:t>
            </a:r>
            <a:r>
              <a:rPr lang="en-US" dirty="0" smtClean="0"/>
              <a:t>                                    Cap SR:20-30mg</a:t>
            </a:r>
          </a:p>
          <a:p>
            <a:pPr rtl="1"/>
            <a:endParaRPr lang="en-US" dirty="0" smtClean="0"/>
          </a:p>
          <a:p>
            <a:r>
              <a:rPr lang="en-US" dirty="0" err="1" smtClean="0"/>
              <a:t>Amlodipine</a:t>
            </a:r>
            <a:r>
              <a:rPr lang="en-US" dirty="0" smtClean="0"/>
              <a:t>(</a:t>
            </a:r>
            <a:r>
              <a:rPr lang="en-US" dirty="0" err="1" smtClean="0">
                <a:solidFill>
                  <a:srgbClr val="FF0000"/>
                </a:solidFill>
              </a:rPr>
              <a:t>Norvasc,Amlopress</a:t>
            </a:r>
            <a:r>
              <a:rPr lang="en-US" dirty="0" smtClean="0"/>
              <a:t>): Tab:5mg</a:t>
            </a:r>
          </a:p>
          <a:p>
            <a:endParaRPr lang="en-US" dirty="0" smtClean="0"/>
          </a:p>
          <a:p>
            <a:r>
              <a:rPr lang="en-US" dirty="0" err="1" smtClean="0"/>
              <a:t>Nimodipin</a:t>
            </a:r>
            <a:r>
              <a:rPr lang="en-US" dirty="0" smtClean="0"/>
              <a:t>(</a:t>
            </a:r>
            <a:r>
              <a:rPr lang="en-US" dirty="0" err="1" smtClean="0"/>
              <a:t>Brainal</a:t>
            </a:r>
            <a:r>
              <a:rPr lang="en-US" dirty="0" smtClean="0"/>
              <a:t>)          Tab:30mg</a:t>
            </a:r>
          </a:p>
          <a:p>
            <a:pPr>
              <a:buNone/>
            </a:pPr>
            <a:r>
              <a:rPr lang="en-US" dirty="0" smtClean="0"/>
              <a:t>                                                 Vial</a:t>
            </a:r>
            <a:endParaRPr lang="fa-IR" dirty="0" smtClean="0"/>
          </a:p>
          <a:p>
            <a:pPr>
              <a:buNone/>
            </a:pP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990600"/>
            <a:ext cx="8534400" cy="5486400"/>
          </a:xfrm>
        </p:spPr>
        <p:txBody>
          <a:bodyPr>
            <a:normAutofit/>
          </a:bodyPr>
          <a:lstStyle/>
          <a:p>
            <a:r>
              <a:rPr lang="en-US" dirty="0" err="1" smtClean="0"/>
              <a:t>Diltiazem</a:t>
            </a:r>
            <a:r>
              <a:rPr lang="en-US" dirty="0" smtClean="0"/>
              <a:t>(</a:t>
            </a:r>
            <a:r>
              <a:rPr lang="en-US" dirty="0" err="1" smtClean="0"/>
              <a:t>Cardizem</a:t>
            </a:r>
            <a:r>
              <a:rPr lang="en-US" dirty="0" smtClean="0"/>
              <a:t>):   Tab:60-120mg</a:t>
            </a:r>
          </a:p>
          <a:p>
            <a:endParaRPr lang="en-US" b="1" dirty="0" smtClean="0"/>
          </a:p>
          <a:p>
            <a:r>
              <a:rPr lang="en-US" dirty="0" err="1" smtClean="0"/>
              <a:t>Verapamil</a:t>
            </a:r>
            <a:r>
              <a:rPr lang="en-US" dirty="0" smtClean="0"/>
              <a:t>:    Tab:40mg   </a:t>
            </a:r>
            <a:r>
              <a:rPr lang="fa-IR" dirty="0" smtClean="0"/>
              <a:t>/</a:t>
            </a:r>
            <a:r>
              <a:rPr lang="en-US" dirty="0" smtClean="0"/>
              <a:t>   Amp:5mg/2ml</a:t>
            </a:r>
            <a:endParaRPr lang="fa-IR" dirty="0" smtClean="0"/>
          </a:p>
          <a:p>
            <a:pPr algn="r" rtl="1">
              <a:buFont typeface="Wingdings" pitchFamily="2" charset="2"/>
              <a:buChar char="v"/>
            </a:pPr>
            <a:r>
              <a:rPr lang="fa-IR" b="1" dirty="0" smtClean="0">
                <a:solidFill>
                  <a:srgbClr val="FF0000"/>
                </a:solidFill>
              </a:rPr>
              <a:t>مهم ترین عارضه : یبوست </a:t>
            </a:r>
          </a:p>
          <a:p>
            <a:pPr algn="r" rtl="1">
              <a:buFont typeface="Wingdings" pitchFamily="2" charset="2"/>
              <a:buChar char="v"/>
            </a:pPr>
            <a:endParaRPr lang="fa-IR" b="1" dirty="0" smtClean="0">
              <a:solidFill>
                <a:srgbClr val="FF0000"/>
              </a:solidFill>
            </a:endParaRPr>
          </a:p>
          <a:p>
            <a:pPr algn="r" rtl="1">
              <a:buFont typeface="Wingdings" pitchFamily="2" charset="2"/>
              <a:buChar char="Ø"/>
            </a:pPr>
            <a:r>
              <a:rPr lang="fa-IR" sz="3200" b="1" dirty="0" smtClean="0">
                <a:cs typeface="B Nazanin" pitchFamily="2" charset="-78"/>
              </a:rPr>
              <a:t> مهار کننده های آنزیم مبدل آنژیوتانسین(</a:t>
            </a:r>
            <a:r>
              <a:rPr lang="en-US" sz="3200" b="1" dirty="0" smtClean="0">
                <a:cs typeface="B Nazanin" pitchFamily="2" charset="-78"/>
              </a:rPr>
              <a:t>ACEI</a:t>
            </a:r>
            <a:r>
              <a:rPr lang="fa-IR" sz="3200" b="1" dirty="0" smtClean="0">
                <a:cs typeface="B Nazanin" pitchFamily="2" charset="-78"/>
              </a:rPr>
              <a:t>)</a:t>
            </a:r>
          </a:p>
          <a:p>
            <a:pPr algn="r" rtl="1">
              <a:buNone/>
            </a:pPr>
            <a:endParaRPr lang="en-US" dirty="0" smtClean="0"/>
          </a:p>
          <a:p>
            <a:r>
              <a:rPr lang="en-US" dirty="0" err="1" smtClean="0"/>
              <a:t>Captopril</a:t>
            </a:r>
            <a:r>
              <a:rPr lang="en-US" dirty="0" smtClean="0"/>
              <a:t>:   Tab:25-50mg</a:t>
            </a:r>
            <a:endParaRPr lang="fa-IR" dirty="0" smtClean="0"/>
          </a:p>
          <a:p>
            <a:pPr algn="r" rtl="1">
              <a:buNone/>
            </a:pPr>
            <a:endParaRPr lang="en-US" dirty="0" smtClean="0">
              <a:solidFill>
                <a:srgbClr val="FF0000"/>
              </a:solidFill>
            </a:endParaRPr>
          </a:p>
          <a:p>
            <a:pPr algn="r" rtl="1">
              <a:buNone/>
            </a:pPr>
            <a:r>
              <a:rPr lang="fa-IR" dirty="0" smtClean="0">
                <a:solidFill>
                  <a:srgbClr val="FF0000"/>
                </a:solidFill>
              </a:rPr>
              <a:t>مهم ترین عارضه : سرفه های خشک</a:t>
            </a:r>
          </a:p>
          <a:p>
            <a:pPr algn="r" rtl="1">
              <a:buNone/>
            </a:pPr>
            <a:r>
              <a:rPr lang="fa-IR" dirty="0" smtClean="0">
                <a:solidFill>
                  <a:srgbClr val="FF0000"/>
                </a:solidFill>
              </a:rPr>
              <a:t>دستور مصرف: قبل غذا </a:t>
            </a:r>
            <a:endParaRPr lang="en-US" dirty="0" smtClean="0">
              <a:solidFill>
                <a:srgbClr val="FF0000"/>
              </a:solidFill>
            </a:endParaRPr>
          </a:p>
          <a:p>
            <a:pPr algn="r" rtl="1">
              <a:buNone/>
            </a:pPr>
            <a:endParaRPr lang="fa-IR" dirty="0" smtClean="0"/>
          </a:p>
          <a:p>
            <a:pPr algn="r" rtl="1">
              <a:buNone/>
            </a:pPr>
            <a:endParaRPr lang="fa-IR" dirty="0" smtClean="0">
              <a:solidFill>
                <a:srgbClr val="FF0000"/>
              </a:solidFill>
            </a:endParaRPr>
          </a:p>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14400"/>
            <a:ext cx="8458200" cy="5410200"/>
          </a:xfrm>
        </p:spPr>
        <p:txBody>
          <a:bodyPr>
            <a:normAutofit/>
          </a:bodyPr>
          <a:lstStyle/>
          <a:p>
            <a:pPr>
              <a:lnSpc>
                <a:spcPct val="150000"/>
              </a:lnSpc>
            </a:pPr>
            <a:r>
              <a:rPr lang="en-US" dirty="0" err="1" smtClean="0"/>
              <a:t>Enalapril</a:t>
            </a:r>
            <a:r>
              <a:rPr lang="en-US" dirty="0" smtClean="0"/>
              <a:t> (</a:t>
            </a:r>
            <a:r>
              <a:rPr lang="en-US" dirty="0" err="1" smtClean="0"/>
              <a:t>Vazotec</a:t>
            </a:r>
            <a:r>
              <a:rPr lang="en-US" dirty="0" smtClean="0"/>
              <a:t>)         Tab:5-20mg</a:t>
            </a:r>
          </a:p>
          <a:p>
            <a:pPr>
              <a:lnSpc>
                <a:spcPct val="150000"/>
              </a:lnSpc>
            </a:pPr>
            <a:r>
              <a:rPr lang="en-US" dirty="0" err="1" smtClean="0"/>
              <a:t>Lisinopril</a:t>
            </a:r>
            <a:r>
              <a:rPr lang="en-US" dirty="0" smtClean="0"/>
              <a:t>(</a:t>
            </a:r>
            <a:r>
              <a:rPr lang="en-US" dirty="0" err="1" smtClean="0">
                <a:solidFill>
                  <a:srgbClr val="FF0000"/>
                </a:solidFill>
              </a:rPr>
              <a:t>Zestril</a:t>
            </a:r>
            <a:r>
              <a:rPr lang="en-US" dirty="0" smtClean="0"/>
              <a:t>)           Tab:5-10-20mg</a:t>
            </a:r>
          </a:p>
          <a:p>
            <a:endParaRPr lang="en-US" dirty="0"/>
          </a:p>
          <a:p>
            <a:pPr algn="r" rtl="1">
              <a:buFont typeface="Wingdings" pitchFamily="2" charset="2"/>
              <a:buChar char="Ø"/>
            </a:pPr>
            <a:r>
              <a:rPr lang="fa-IR" sz="3200" b="1" dirty="0" smtClean="0">
                <a:cs typeface="B Nazanin" pitchFamily="2" charset="-78"/>
              </a:rPr>
              <a:t>بلوک کننده های رسپتور آنژیوتانسین(</a:t>
            </a:r>
            <a:r>
              <a:rPr lang="en-US" sz="3200" b="1" dirty="0" smtClean="0"/>
              <a:t>(ARB</a:t>
            </a:r>
            <a:r>
              <a:rPr lang="fa-IR" sz="3200" b="1" dirty="0" smtClean="0"/>
              <a:t> </a:t>
            </a:r>
            <a:endParaRPr lang="en-US" sz="3200" b="1" dirty="0" smtClean="0"/>
          </a:p>
          <a:p>
            <a:pPr>
              <a:lnSpc>
                <a:spcPct val="150000"/>
              </a:lnSpc>
            </a:pPr>
            <a:r>
              <a:rPr lang="en-US" dirty="0" err="1" smtClean="0"/>
              <a:t>Losartan</a:t>
            </a:r>
            <a:r>
              <a:rPr lang="en-US" dirty="0" smtClean="0"/>
              <a:t>(</a:t>
            </a:r>
            <a:r>
              <a:rPr lang="en-US" dirty="0" err="1" smtClean="0">
                <a:solidFill>
                  <a:srgbClr val="FF0000"/>
                </a:solidFill>
              </a:rPr>
              <a:t>cozzar,pozzarex</a:t>
            </a:r>
            <a:r>
              <a:rPr lang="en-US" dirty="0" smtClean="0"/>
              <a:t>)      Tab:25-50mg</a:t>
            </a:r>
          </a:p>
          <a:p>
            <a:pPr>
              <a:lnSpc>
                <a:spcPct val="150000"/>
              </a:lnSpc>
            </a:pPr>
            <a:r>
              <a:rPr lang="en-US" dirty="0" err="1" smtClean="0"/>
              <a:t>Valsartan</a:t>
            </a:r>
            <a:r>
              <a:rPr lang="en-US" dirty="0" smtClean="0"/>
              <a:t>(</a:t>
            </a:r>
            <a:r>
              <a:rPr lang="en-US" dirty="0" err="1" smtClean="0">
                <a:solidFill>
                  <a:srgbClr val="FF0000"/>
                </a:solidFill>
              </a:rPr>
              <a:t>Diovan,Valsacor</a:t>
            </a:r>
            <a:r>
              <a:rPr lang="en-US" dirty="0" smtClean="0"/>
              <a:t>)   Tab:80-160mg</a:t>
            </a:r>
          </a:p>
          <a:p>
            <a:pPr>
              <a:lnSpc>
                <a:spcPct val="150000"/>
              </a:lnSpc>
            </a:pPr>
            <a:r>
              <a:rPr lang="en-US" dirty="0" err="1" smtClean="0"/>
              <a:t>Telmisartan</a:t>
            </a:r>
            <a:r>
              <a:rPr lang="en-US" dirty="0" smtClean="0"/>
              <a:t>(</a:t>
            </a:r>
            <a:r>
              <a:rPr lang="en-US" dirty="0" err="1" smtClean="0">
                <a:solidFill>
                  <a:srgbClr val="FF0000"/>
                </a:solidFill>
              </a:rPr>
              <a:t>Micardis</a:t>
            </a:r>
            <a:r>
              <a:rPr lang="en-US" dirty="0" smtClean="0"/>
              <a:t>)             Tab:40-80mg   </a:t>
            </a:r>
          </a:p>
          <a:p>
            <a:pPr>
              <a:lnSpc>
                <a:spcPct val="150000"/>
              </a:lnSpc>
            </a:pPr>
            <a:r>
              <a:rPr lang="en-US" dirty="0" err="1" smtClean="0"/>
              <a:t>Telmisartan</a:t>
            </a:r>
            <a:r>
              <a:rPr lang="en-US" dirty="0" smtClean="0"/>
              <a:t> + HCTZ (</a:t>
            </a:r>
            <a:r>
              <a:rPr lang="en-US" dirty="0" err="1" smtClean="0">
                <a:solidFill>
                  <a:srgbClr val="FF0000"/>
                </a:solidFill>
              </a:rPr>
              <a:t>Micardis</a:t>
            </a:r>
            <a:r>
              <a:rPr lang="en-US" dirty="0" smtClean="0">
                <a:solidFill>
                  <a:srgbClr val="FF0000"/>
                </a:solidFill>
              </a:rPr>
              <a:t> Plus</a:t>
            </a:r>
            <a:r>
              <a:rPr lang="en-US" dirty="0" smtClean="0"/>
              <a:t>)</a:t>
            </a:r>
          </a:p>
          <a:p>
            <a:pPr>
              <a:lnSpc>
                <a:spcPct val="150000"/>
              </a:lnSpc>
            </a:pPr>
            <a:endParaRPr lang="en-US" dirty="0" smtClean="0"/>
          </a:p>
          <a:p>
            <a:endParaRPr lang="fa-IR"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334000"/>
          </a:xfrm>
        </p:spPr>
        <p:txBody>
          <a:bodyPr>
            <a:normAutofit fontScale="92500" lnSpcReduction="20000"/>
          </a:bodyPr>
          <a:lstStyle/>
          <a:p>
            <a:pPr algn="r" rtl="1">
              <a:buFont typeface="Wingdings" pitchFamily="2" charset="2"/>
              <a:buChar char="Ø"/>
            </a:pPr>
            <a:r>
              <a:rPr lang="fa-IR" sz="3500" b="1" dirty="0" smtClean="0">
                <a:cs typeface="B Nazanin" pitchFamily="2" charset="-78"/>
              </a:rPr>
              <a:t>داروهای ضد </a:t>
            </a:r>
            <a:r>
              <a:rPr lang="en-US" sz="3500" b="1" dirty="0" smtClean="0">
                <a:latin typeface="+mj-lt"/>
                <a:cs typeface="B Nazanin" pitchFamily="2" charset="-78"/>
              </a:rPr>
              <a:t>HTN</a:t>
            </a:r>
            <a:r>
              <a:rPr lang="fa-IR" sz="3500" b="1" dirty="0" smtClean="0">
                <a:cs typeface="B Nazanin" pitchFamily="2" charset="-78"/>
              </a:rPr>
              <a:t> با مکانیسم مرکزی:</a:t>
            </a:r>
          </a:p>
          <a:p>
            <a:r>
              <a:rPr lang="en-US" sz="3400" dirty="0" smtClean="0">
                <a:latin typeface="+mj-lt"/>
                <a:cs typeface="B Nazanin" pitchFamily="2" charset="-78"/>
              </a:rPr>
              <a:t>Methyldopa(</a:t>
            </a:r>
            <a:r>
              <a:rPr lang="en-US" sz="3400" dirty="0" err="1" smtClean="0">
                <a:latin typeface="+mj-lt"/>
                <a:cs typeface="B Nazanin" pitchFamily="2" charset="-78"/>
              </a:rPr>
              <a:t>Aldomet</a:t>
            </a:r>
            <a:r>
              <a:rPr lang="en-US" sz="3400" dirty="0" smtClean="0">
                <a:latin typeface="+mj-lt"/>
                <a:cs typeface="B Nazanin" pitchFamily="2" charset="-78"/>
              </a:rPr>
              <a:t>)               Tab:250m</a:t>
            </a:r>
          </a:p>
          <a:p>
            <a:pPr>
              <a:buNone/>
            </a:pPr>
            <a:r>
              <a:rPr lang="en-US" sz="3400" dirty="0" smtClean="0">
                <a:latin typeface="+mj-lt"/>
                <a:cs typeface="B Nazanin" pitchFamily="2" charset="-78"/>
              </a:rPr>
              <a:t>   Vial </a:t>
            </a:r>
            <a:endParaRPr lang="fa-IR" sz="3400" dirty="0" smtClean="0">
              <a:latin typeface="+mj-lt"/>
              <a:cs typeface="B Nazanin" pitchFamily="2" charset="-78"/>
            </a:endParaRPr>
          </a:p>
          <a:p>
            <a:pPr algn="r" rtl="1">
              <a:buFont typeface="Wingdings" pitchFamily="2" charset="2"/>
              <a:buChar char="v"/>
            </a:pPr>
            <a:r>
              <a:rPr lang="fa-IR" sz="2800" dirty="0" smtClean="0">
                <a:solidFill>
                  <a:srgbClr val="FF0000"/>
                </a:solidFill>
                <a:latin typeface="+mj-lt"/>
                <a:cs typeface="B Nazanin" pitchFamily="2" charset="-78"/>
              </a:rPr>
              <a:t>داروی انتخابی در </a:t>
            </a:r>
            <a:r>
              <a:rPr lang="en-US" sz="2800" dirty="0" smtClean="0">
                <a:solidFill>
                  <a:srgbClr val="FF0000"/>
                </a:solidFill>
                <a:latin typeface="+mj-lt"/>
                <a:cs typeface="B Nazanin" pitchFamily="2" charset="-78"/>
              </a:rPr>
              <a:t>HTN</a:t>
            </a:r>
            <a:r>
              <a:rPr lang="fa-IR" sz="2800" dirty="0" smtClean="0">
                <a:solidFill>
                  <a:srgbClr val="FF0000"/>
                </a:solidFill>
                <a:latin typeface="+mj-lt"/>
                <a:cs typeface="B Nazanin" pitchFamily="2" charset="-78"/>
              </a:rPr>
              <a:t> بارداری </a:t>
            </a:r>
            <a:endParaRPr lang="en-US" sz="2800" dirty="0" smtClean="0">
              <a:solidFill>
                <a:srgbClr val="FF0000"/>
              </a:solidFill>
              <a:latin typeface="+mj-lt"/>
              <a:cs typeface="B Nazanin" pitchFamily="2" charset="-78"/>
            </a:endParaRPr>
          </a:p>
          <a:p>
            <a:pPr algn="r" rtl="1">
              <a:buFont typeface="Wingdings" pitchFamily="2" charset="2"/>
              <a:buChar char="v"/>
            </a:pPr>
            <a:endParaRPr lang="en-US" sz="2800" dirty="0" smtClean="0">
              <a:solidFill>
                <a:srgbClr val="FF0000"/>
              </a:solidFill>
              <a:latin typeface="+mj-lt"/>
              <a:cs typeface="B Nazanin" pitchFamily="2" charset="-78"/>
            </a:endParaRPr>
          </a:p>
          <a:p>
            <a:pPr algn="r" rtl="1">
              <a:buNone/>
            </a:pPr>
            <a:endParaRPr lang="fa-IR" sz="2800" dirty="0" smtClean="0">
              <a:solidFill>
                <a:srgbClr val="FF0000"/>
              </a:solidFill>
              <a:latin typeface="+mj-lt"/>
              <a:cs typeface="B Nazanin" pitchFamily="2" charset="-78"/>
            </a:endParaRPr>
          </a:p>
          <a:p>
            <a:r>
              <a:rPr lang="en-US" sz="3100" dirty="0" err="1" smtClean="0">
                <a:cs typeface="B Nazanin" pitchFamily="2" charset="-78"/>
              </a:rPr>
              <a:t>Hydralazin</a:t>
            </a:r>
            <a:r>
              <a:rPr lang="en-US" sz="3100" dirty="0" smtClean="0">
                <a:cs typeface="B Nazanin" pitchFamily="2" charset="-78"/>
              </a:rPr>
              <a:t>(</a:t>
            </a:r>
            <a:r>
              <a:rPr lang="en-US" sz="3100" dirty="0" err="1" smtClean="0">
                <a:cs typeface="B Nazanin" pitchFamily="2" charset="-78"/>
              </a:rPr>
              <a:t>Aprezolin</a:t>
            </a:r>
            <a:r>
              <a:rPr lang="en-US" sz="3100" dirty="0" smtClean="0">
                <a:cs typeface="B Nazanin" pitchFamily="2" charset="-78"/>
              </a:rPr>
              <a:t>)           Tab:10-25-50mg</a:t>
            </a:r>
          </a:p>
          <a:p>
            <a:pPr algn="l">
              <a:buNone/>
            </a:pPr>
            <a:r>
              <a:rPr lang="en-US" sz="3100" dirty="0" smtClean="0">
                <a:cs typeface="B Nazanin" pitchFamily="2" charset="-78"/>
              </a:rPr>
              <a:t>                                                   Amp:20mg</a:t>
            </a:r>
          </a:p>
          <a:p>
            <a:pPr algn="r" rtl="1">
              <a:buNone/>
            </a:pPr>
            <a:r>
              <a:rPr lang="fa-IR" sz="3400" dirty="0" smtClean="0">
                <a:cs typeface="B Nazanin" pitchFamily="2" charset="-78"/>
              </a:rPr>
              <a:t>موارد مصرف:</a:t>
            </a:r>
          </a:p>
          <a:p>
            <a:pPr algn="r" rtl="1">
              <a:buNone/>
            </a:pPr>
            <a:r>
              <a:rPr lang="fa-IR" sz="3400" dirty="0" smtClean="0">
                <a:cs typeface="B Nazanin" pitchFamily="2" charset="-78"/>
              </a:rPr>
              <a:t>   در اورژانس های فشار خون و فشارخون های مقاوم به درمان و فشارخون بارداری پس از متیل دوپا</a:t>
            </a:r>
            <a:endParaRPr lang="en-US" sz="3400" dirty="0" smtClean="0">
              <a:cs typeface="B Nazanin" pitchFamily="2" charset="-78"/>
            </a:endParaRPr>
          </a:p>
          <a:p>
            <a:pPr algn="r" rtl="1">
              <a:buNone/>
            </a:pPr>
            <a:endParaRPr lang="fa-IR" sz="3400" dirty="0" smtClean="0">
              <a:cs typeface="B Nazanin" pitchFamily="2" charset="-78"/>
            </a:endParaRPr>
          </a:p>
          <a:p>
            <a:pPr algn="r" rtl="1">
              <a:buNone/>
            </a:pPr>
            <a:endParaRPr lang="en-US" dirty="0" smtClean="0">
              <a:cs typeface="B Nazanin"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5029200"/>
          </a:xfrm>
        </p:spPr>
        <p:txBody>
          <a:bodyPr/>
          <a:lstStyle/>
          <a:p>
            <a:r>
              <a:rPr lang="en-US" dirty="0" err="1" smtClean="0">
                <a:latin typeface="+mj-lt"/>
                <a:cs typeface="B Nazanin" pitchFamily="2" charset="-78"/>
              </a:rPr>
              <a:t>Clonidin</a:t>
            </a:r>
            <a:r>
              <a:rPr lang="en-US" dirty="0" smtClean="0">
                <a:latin typeface="+mj-lt"/>
                <a:cs typeface="B Nazanin" pitchFamily="2" charset="-78"/>
              </a:rPr>
              <a:t>(</a:t>
            </a:r>
            <a:r>
              <a:rPr lang="en-US" dirty="0" err="1" smtClean="0">
                <a:latin typeface="+mj-lt"/>
                <a:cs typeface="B Nazanin" pitchFamily="2" charset="-78"/>
              </a:rPr>
              <a:t>Kataprest</a:t>
            </a:r>
            <a:r>
              <a:rPr lang="en-US" dirty="0" smtClean="0">
                <a:latin typeface="+mj-lt"/>
                <a:cs typeface="B Nazanin" pitchFamily="2" charset="-78"/>
              </a:rPr>
              <a:t>)               Tab:0.2 mg</a:t>
            </a:r>
          </a:p>
          <a:p>
            <a:pPr algn="r" rtl="1"/>
            <a:endParaRPr lang="en-US" dirty="0" smtClean="0">
              <a:cs typeface="B Nazanin" pitchFamily="2" charset="-78"/>
            </a:endParaRPr>
          </a:p>
          <a:p>
            <a:pPr algn="r" rtl="1"/>
            <a:r>
              <a:rPr lang="fa-IR" dirty="0" smtClean="0">
                <a:cs typeface="B Nazanin" pitchFamily="2" charset="-78"/>
              </a:rPr>
              <a:t>علاوه بر فشار خون در سندروم های ترک عتیاد جهت کنترل </a:t>
            </a:r>
            <a:r>
              <a:rPr lang="en-US" dirty="0" smtClean="0">
                <a:cs typeface="B Nazanin" pitchFamily="2" charset="-78"/>
              </a:rPr>
              <a:t>flashing</a:t>
            </a:r>
            <a:r>
              <a:rPr lang="fa-IR" dirty="0" smtClean="0">
                <a:cs typeface="B Nazanin" pitchFamily="2" charset="-78"/>
              </a:rPr>
              <a:t> و اسهال </a:t>
            </a:r>
            <a:endParaRPr lang="en-US" dirty="0" smtClean="0">
              <a:cs typeface="B Nazanin" pitchFamily="2" charset="-78"/>
            </a:endParaRPr>
          </a:p>
          <a:p>
            <a:pPr algn="r" rtl="1"/>
            <a:endParaRPr lang="fa-IR" dirty="0" smtClean="0">
              <a:cs typeface="B Nazanin" pitchFamily="2" charset="-78"/>
            </a:endParaRPr>
          </a:p>
          <a:p>
            <a:pPr algn="r" rtl="1">
              <a:buFont typeface="Wingdings" pitchFamily="2" charset="2"/>
              <a:buChar char="v"/>
            </a:pPr>
            <a:r>
              <a:rPr lang="fa-IR" dirty="0" smtClean="0">
                <a:cs typeface="B Nazanin" pitchFamily="2" charset="-78"/>
              </a:rPr>
              <a:t>آنالوگ  مورد استفاده در چشم پزشکی</a:t>
            </a:r>
            <a:r>
              <a:rPr lang="en-US" dirty="0" smtClean="0">
                <a:cs typeface="B Nazanin" pitchFamily="2" charset="-78"/>
              </a:rPr>
              <a:t> )</a:t>
            </a:r>
            <a:r>
              <a:rPr lang="fa-IR" dirty="0" smtClean="0">
                <a:cs typeface="B Nazanin" pitchFamily="2" charset="-78"/>
              </a:rPr>
              <a:t>گلوکوم):</a:t>
            </a:r>
          </a:p>
          <a:p>
            <a:r>
              <a:rPr lang="en-US" dirty="0" err="1" smtClean="0">
                <a:latin typeface="+mj-lt"/>
                <a:cs typeface="B Nazanin" pitchFamily="2" charset="-78"/>
              </a:rPr>
              <a:t>Brimonidin</a:t>
            </a:r>
            <a:r>
              <a:rPr lang="en-US" dirty="0" smtClean="0">
                <a:latin typeface="+mj-lt"/>
                <a:cs typeface="B Nazanin" pitchFamily="2" charset="-78"/>
              </a:rPr>
              <a:t>(</a:t>
            </a:r>
            <a:r>
              <a:rPr lang="en-US" dirty="0" err="1" smtClean="0">
                <a:latin typeface="+mj-lt"/>
                <a:cs typeface="B Nazanin" pitchFamily="2" charset="-78"/>
              </a:rPr>
              <a:t>Alfagan</a:t>
            </a:r>
            <a:r>
              <a:rPr lang="en-US" dirty="0" smtClean="0">
                <a:latin typeface="+mj-lt"/>
                <a:cs typeface="B Nazanin" pitchFamily="2" charset="-78"/>
              </a:rPr>
              <a:t>)</a:t>
            </a:r>
            <a:endParaRPr lang="fa-IR" dirty="0" smtClean="0">
              <a:latin typeface="+mj-lt"/>
              <a:cs typeface="B Nazanin" pitchFamily="2" charset="-78"/>
            </a:endParaRPr>
          </a:p>
          <a:p>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90600"/>
            <a:ext cx="8229600" cy="5334000"/>
          </a:xfrm>
        </p:spPr>
        <p:txBody>
          <a:bodyPr>
            <a:noAutofit/>
          </a:bodyPr>
          <a:lstStyle/>
          <a:p>
            <a:pPr algn="r" rtl="1">
              <a:buFont typeface="Wingdings" pitchFamily="2" charset="2"/>
              <a:buChar char="Ø"/>
            </a:pPr>
            <a:r>
              <a:rPr lang="fa-IR" sz="3200" b="1" dirty="0" smtClean="0">
                <a:latin typeface="+mj-lt"/>
                <a:cs typeface="B Nazanin" pitchFamily="2" charset="-78"/>
              </a:rPr>
              <a:t>آلفا بلاکرها:</a:t>
            </a:r>
            <a:endParaRPr lang="fa-IR" dirty="0" smtClean="0">
              <a:latin typeface="+mj-lt"/>
              <a:cs typeface="B Nazanin" pitchFamily="2" charset="-78"/>
            </a:endParaRPr>
          </a:p>
          <a:p>
            <a:r>
              <a:rPr lang="en-US" dirty="0" err="1" smtClean="0">
                <a:latin typeface="+mj-lt"/>
                <a:cs typeface="B Nazanin" pitchFamily="2" charset="-78"/>
              </a:rPr>
              <a:t>Phentolamin</a:t>
            </a:r>
            <a:r>
              <a:rPr lang="en-US" dirty="0" smtClean="0">
                <a:latin typeface="+mj-lt"/>
                <a:cs typeface="B Nazanin" pitchFamily="2" charset="-78"/>
              </a:rPr>
              <a:t>(</a:t>
            </a:r>
            <a:r>
              <a:rPr lang="en-US" dirty="0" err="1" smtClean="0">
                <a:latin typeface="+mj-lt"/>
                <a:cs typeface="B Nazanin" pitchFamily="2" charset="-78"/>
              </a:rPr>
              <a:t>Regitin</a:t>
            </a:r>
            <a:r>
              <a:rPr lang="en-US" dirty="0" smtClean="0">
                <a:latin typeface="+mj-lt"/>
                <a:cs typeface="B Nazanin" pitchFamily="2" charset="-78"/>
              </a:rPr>
              <a:t>)           Amp:</a:t>
            </a:r>
            <a:r>
              <a:rPr lang="fa-IR" dirty="0" smtClean="0">
                <a:latin typeface="+mj-lt"/>
                <a:cs typeface="B Nazanin" pitchFamily="2" charset="-78"/>
              </a:rPr>
              <a:t>یخچالی</a:t>
            </a:r>
            <a:endParaRPr lang="en-US" dirty="0" smtClean="0">
              <a:latin typeface="+mj-lt"/>
              <a:cs typeface="B Nazanin" pitchFamily="2" charset="-78"/>
            </a:endParaRPr>
          </a:p>
          <a:p>
            <a:pPr algn="r" rtl="1">
              <a:buNone/>
            </a:pPr>
            <a:r>
              <a:rPr lang="fa-IR" dirty="0" smtClean="0">
                <a:latin typeface="+mj-lt"/>
                <a:cs typeface="B Nazanin" pitchFamily="2" charset="-78"/>
              </a:rPr>
              <a:t>در اورژانس فشار خون و به صورت موضعی برای جلوگیری از آسیب های بافتی</a:t>
            </a:r>
            <a:endParaRPr lang="en-US" dirty="0" smtClean="0">
              <a:latin typeface="+mj-lt"/>
              <a:cs typeface="B Nazanin" pitchFamily="2" charset="-78"/>
            </a:endParaRPr>
          </a:p>
          <a:p>
            <a:pPr algn="r" rtl="1"/>
            <a:r>
              <a:rPr lang="fa-IR" sz="3200" b="1" dirty="0" smtClean="0">
                <a:latin typeface="+mj-lt"/>
                <a:cs typeface="B Nazanin" pitchFamily="2" charset="-78"/>
              </a:rPr>
              <a:t>α</a:t>
            </a:r>
            <a:r>
              <a:rPr lang="en-US" sz="3200" b="1" dirty="0" smtClean="0">
                <a:latin typeface="+mj-lt"/>
                <a:cs typeface="B Nazanin" pitchFamily="2" charset="-78"/>
              </a:rPr>
              <a:t> 1</a:t>
            </a:r>
            <a:r>
              <a:rPr lang="fa-IR" sz="3200" b="1" dirty="0" smtClean="0">
                <a:latin typeface="+mj-lt"/>
                <a:cs typeface="B Nazanin" pitchFamily="2" charset="-78"/>
              </a:rPr>
              <a:t> بلاکرها:</a:t>
            </a:r>
          </a:p>
          <a:p>
            <a:pPr algn="r" rtl="1"/>
            <a:endParaRPr lang="fa-IR" dirty="0" smtClean="0">
              <a:latin typeface="+mj-lt"/>
              <a:cs typeface="B Nazanin" pitchFamily="2" charset="-78"/>
            </a:endParaRPr>
          </a:p>
          <a:p>
            <a:r>
              <a:rPr lang="en-US" dirty="0" err="1" smtClean="0">
                <a:latin typeface="+mj-lt"/>
                <a:cs typeface="B Nazanin" pitchFamily="2" charset="-78"/>
              </a:rPr>
              <a:t>Prazosin</a:t>
            </a:r>
            <a:r>
              <a:rPr lang="en-US" dirty="0" smtClean="0">
                <a:latin typeface="+mj-lt"/>
                <a:cs typeface="B Nazanin" pitchFamily="2" charset="-78"/>
              </a:rPr>
              <a:t>(</a:t>
            </a:r>
            <a:r>
              <a:rPr lang="en-US" dirty="0" err="1" smtClean="0">
                <a:latin typeface="+mj-lt"/>
                <a:cs typeface="B Nazanin" pitchFamily="2" charset="-78"/>
              </a:rPr>
              <a:t>Minipress</a:t>
            </a:r>
            <a:r>
              <a:rPr lang="en-US" dirty="0" smtClean="0">
                <a:latin typeface="+mj-lt"/>
                <a:cs typeface="B Nazanin" pitchFamily="2" charset="-78"/>
              </a:rPr>
              <a:t>)               Tab:1,5mg</a:t>
            </a:r>
            <a:endParaRPr lang="fa-IR" dirty="0" smtClean="0">
              <a:latin typeface="+mj-lt"/>
              <a:cs typeface="B Nazanin" pitchFamily="2" charset="-78"/>
            </a:endParaRPr>
          </a:p>
          <a:p>
            <a:pPr algn="r" rtl="1">
              <a:buNone/>
            </a:pPr>
            <a:r>
              <a:rPr lang="fa-IR" dirty="0" smtClean="0">
                <a:latin typeface="+mj-lt"/>
                <a:cs typeface="B Nazanin" pitchFamily="2" charset="-78"/>
              </a:rPr>
              <a:t>مورد استفاده در </a:t>
            </a:r>
            <a:r>
              <a:rPr lang="en-US" dirty="0" smtClean="0">
                <a:latin typeface="+mj-lt"/>
                <a:cs typeface="B Nazanin" pitchFamily="2" charset="-78"/>
              </a:rPr>
              <a:t>BPH</a:t>
            </a:r>
            <a:r>
              <a:rPr lang="fa-IR" dirty="0" smtClean="0">
                <a:latin typeface="+mj-lt"/>
                <a:cs typeface="B Nazanin" pitchFamily="2" charset="-78"/>
              </a:rPr>
              <a:t> و </a:t>
            </a:r>
            <a:r>
              <a:rPr lang="en-US" dirty="0" smtClean="0">
                <a:latin typeface="+mj-lt"/>
                <a:cs typeface="B Nazanin" pitchFamily="2" charset="-78"/>
              </a:rPr>
              <a:t>HTN</a:t>
            </a:r>
          </a:p>
          <a:p>
            <a:r>
              <a:rPr lang="en-US" dirty="0" err="1" smtClean="0">
                <a:latin typeface="+mj-lt"/>
                <a:cs typeface="B Nazanin" pitchFamily="2" charset="-78"/>
              </a:rPr>
              <a:t>Trazosin</a:t>
            </a:r>
            <a:r>
              <a:rPr lang="en-US" dirty="0" smtClean="0">
                <a:latin typeface="+mj-lt"/>
                <a:cs typeface="B Nazanin" pitchFamily="2" charset="-78"/>
              </a:rPr>
              <a:t>                                    Tab:5mg</a:t>
            </a:r>
          </a:p>
          <a:p>
            <a:endParaRPr lang="en-US" dirty="0" smtClean="0">
              <a:latin typeface="+mj-lt"/>
              <a:cs typeface="B Nazanin" pitchFamily="2" charset="-78"/>
            </a:endParaRPr>
          </a:p>
          <a:p>
            <a:pPr algn="r" rtl="1">
              <a:buNone/>
            </a:pPr>
            <a:r>
              <a:rPr lang="fa-IR" dirty="0" smtClean="0">
                <a:latin typeface="+mj-lt"/>
                <a:cs typeface="B Nazanin" pitchFamily="2" charset="-78"/>
              </a:rPr>
              <a:t>در اورژانس فشار خون و به صورت موضعی برای جلوگیری از آسیب های بافتی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47800"/>
            <a:ext cx="8229600" cy="4800600"/>
          </a:xfrm>
        </p:spPr>
        <p:txBody>
          <a:bodyPr>
            <a:normAutofit/>
          </a:bodyPr>
          <a:lstStyle/>
          <a:p>
            <a:r>
              <a:rPr lang="en-US" dirty="0" err="1" smtClean="0">
                <a:latin typeface="+mj-lt"/>
                <a:cs typeface="B Nazanin" pitchFamily="2" charset="-78"/>
              </a:rPr>
              <a:t>Prazosin</a:t>
            </a:r>
            <a:r>
              <a:rPr lang="en-US" dirty="0" smtClean="0">
                <a:latin typeface="+mj-lt"/>
                <a:cs typeface="B Nazanin" pitchFamily="2" charset="-78"/>
              </a:rPr>
              <a:t>(</a:t>
            </a:r>
            <a:r>
              <a:rPr lang="en-US" dirty="0" err="1" smtClean="0">
                <a:latin typeface="+mj-lt"/>
                <a:cs typeface="B Nazanin" pitchFamily="2" charset="-78"/>
              </a:rPr>
              <a:t>Minipress</a:t>
            </a:r>
            <a:r>
              <a:rPr lang="en-US" dirty="0" smtClean="0">
                <a:latin typeface="+mj-lt"/>
                <a:cs typeface="B Nazanin" pitchFamily="2" charset="-78"/>
              </a:rPr>
              <a:t>)               Tab:2.5mg</a:t>
            </a:r>
            <a:endParaRPr lang="fa-IR" dirty="0" smtClean="0">
              <a:latin typeface="+mj-lt"/>
              <a:cs typeface="B Nazanin" pitchFamily="2" charset="-78"/>
            </a:endParaRPr>
          </a:p>
          <a:p>
            <a:pPr algn="r" rtl="1">
              <a:buFont typeface="Wingdings" pitchFamily="2" charset="2"/>
              <a:buChar char="v"/>
            </a:pPr>
            <a:r>
              <a:rPr lang="fa-IR" dirty="0" smtClean="0">
                <a:latin typeface="+mj-lt"/>
                <a:cs typeface="B Nazanin" pitchFamily="2" charset="-78"/>
              </a:rPr>
              <a:t>مورد استفاده در </a:t>
            </a:r>
            <a:r>
              <a:rPr lang="en-US" dirty="0" smtClean="0">
                <a:latin typeface="+mj-lt"/>
                <a:cs typeface="B Nazanin" pitchFamily="2" charset="-78"/>
              </a:rPr>
              <a:t>BPH</a:t>
            </a:r>
            <a:r>
              <a:rPr lang="fa-IR" dirty="0" smtClean="0">
                <a:latin typeface="+mj-lt"/>
                <a:cs typeface="B Nazanin" pitchFamily="2" charset="-78"/>
              </a:rPr>
              <a:t> و </a:t>
            </a:r>
            <a:r>
              <a:rPr lang="en-US" dirty="0" smtClean="0">
                <a:latin typeface="+mj-lt"/>
                <a:cs typeface="B Nazanin" pitchFamily="2" charset="-78"/>
              </a:rPr>
              <a:t>HTN</a:t>
            </a:r>
          </a:p>
          <a:p>
            <a:pPr algn="r" rtl="1"/>
            <a:endParaRPr lang="en-US" dirty="0" smtClean="0">
              <a:latin typeface="+mj-lt"/>
              <a:cs typeface="B Nazanin" pitchFamily="2" charset="-78"/>
            </a:endParaRPr>
          </a:p>
          <a:p>
            <a:r>
              <a:rPr lang="en-US" dirty="0" err="1" smtClean="0"/>
              <a:t>Doxazosin</a:t>
            </a:r>
            <a:r>
              <a:rPr lang="en-US" dirty="0" smtClean="0"/>
              <a:t>(</a:t>
            </a:r>
            <a:r>
              <a:rPr lang="en-US" dirty="0" err="1" smtClean="0"/>
              <a:t>Kardora</a:t>
            </a:r>
            <a:r>
              <a:rPr lang="en-US" dirty="0" smtClean="0"/>
              <a:t>)          Tab:2mg</a:t>
            </a:r>
          </a:p>
          <a:p>
            <a:r>
              <a:rPr lang="en-US" dirty="0" err="1" smtClean="0"/>
              <a:t>Tamsulosin</a:t>
            </a:r>
            <a:r>
              <a:rPr lang="en-US" dirty="0" smtClean="0"/>
              <a:t>(</a:t>
            </a:r>
            <a:r>
              <a:rPr lang="en-US" dirty="0" err="1" smtClean="0">
                <a:solidFill>
                  <a:srgbClr val="FF0000"/>
                </a:solidFill>
              </a:rPr>
              <a:t>Omnic,flomax,Modalosin</a:t>
            </a:r>
            <a:r>
              <a:rPr lang="en-US" dirty="0" smtClean="0"/>
              <a:t>)        Tab:0.4mg</a:t>
            </a:r>
          </a:p>
          <a:p>
            <a:pPr algn="r" rtl="1">
              <a:buFont typeface="Wingdings" pitchFamily="2" charset="2"/>
              <a:buChar char="v"/>
            </a:pPr>
            <a:r>
              <a:rPr lang="fa-IR" dirty="0" smtClean="0"/>
              <a:t>احتیاط :</a:t>
            </a:r>
          </a:p>
          <a:p>
            <a:pPr algn="r" rtl="1">
              <a:buNone/>
            </a:pPr>
            <a:r>
              <a:rPr lang="fa-IR" dirty="0" smtClean="0"/>
              <a:t>موداسین=کلشی سین</a:t>
            </a:r>
          </a:p>
          <a:p>
            <a:pPr algn="r" rtl="1">
              <a:buNone/>
            </a:pPr>
            <a:r>
              <a:rPr lang="en-US" dirty="0" err="1" smtClean="0"/>
              <a:t>Fozomax</a:t>
            </a:r>
            <a:r>
              <a:rPr lang="fa-IR" dirty="0" smtClean="0"/>
              <a:t>=آلندرونیت</a:t>
            </a:r>
            <a:endParaRPr lang="en-US" dirty="0" smtClean="0"/>
          </a:p>
          <a:p>
            <a:pPr algn="r" rtl="1">
              <a:buNone/>
            </a:pPr>
            <a:endParaRPr lang="en-US" dirty="0" smtClean="0">
              <a:latin typeface="+mj-lt"/>
              <a:cs typeface="B Nazanin" pitchFamily="2" charset="-78"/>
            </a:endParaRPr>
          </a:p>
          <a:p>
            <a:pPr algn="r" rtl="1"/>
            <a:endParaRPr lang="fa-IR" dirty="0" smtClean="0">
              <a:latin typeface="+mj-lt"/>
              <a:cs typeface="B Nazanin" pitchFamily="2" charset="-78"/>
            </a:endParaRPr>
          </a:p>
          <a:p>
            <a:endParaRPr lang="en-US" dirty="0" smtClean="0">
              <a:latin typeface="+mj-lt"/>
              <a:cs typeface="B Nazanin" pitchFamily="2" charset="-78"/>
            </a:endParaRPr>
          </a:p>
          <a:p>
            <a:endParaRPr lang="en-US" dirty="0" smtClean="0">
              <a:latin typeface="+mj-lt"/>
              <a:cs typeface="B Nazanin" pitchFamily="2" charset="-78"/>
            </a:endParaRPr>
          </a:p>
          <a:p>
            <a:endParaRPr lang="fa-IR" dirty="0" smtClean="0">
              <a:latin typeface="+mj-lt"/>
              <a:cs typeface="B Nazanin" pitchFamily="2" charset="-78"/>
            </a:endParaRPr>
          </a:p>
          <a:p>
            <a:pPr>
              <a:buNone/>
            </a:pPr>
            <a:endParaRPr lang="en-US" dirty="0">
              <a:latin typeface="+mj-lt"/>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5181600"/>
          </a:xfrm>
        </p:spPr>
        <p:txBody>
          <a:bodyPr>
            <a:normAutofit fontScale="92500" lnSpcReduction="10000"/>
          </a:bodyPr>
          <a:lstStyle/>
          <a:p>
            <a:endParaRPr lang="en-US" dirty="0" smtClean="0">
              <a:latin typeface="+mj-lt"/>
            </a:endParaRPr>
          </a:p>
          <a:p>
            <a:pPr algn="r" rtl="1">
              <a:buFont typeface="Wingdings" pitchFamily="2" charset="2"/>
              <a:buChar char="Ø"/>
            </a:pPr>
            <a:r>
              <a:rPr lang="fa-IR" sz="3200" b="1" dirty="0" smtClean="0">
                <a:latin typeface="+mj-lt"/>
                <a:cs typeface="B Nazanin" pitchFamily="2" charset="-78"/>
              </a:rPr>
              <a:t>بتا بلاکرها(</a:t>
            </a:r>
            <a:r>
              <a:rPr lang="en-US" sz="3200" b="1" dirty="0" smtClean="0">
                <a:latin typeface="+mj-lt"/>
                <a:cs typeface="B Nazanin" pitchFamily="2" charset="-78"/>
              </a:rPr>
              <a:t>B blockers</a:t>
            </a:r>
            <a:r>
              <a:rPr lang="fa-IR" sz="3200" b="1" dirty="0" smtClean="0">
                <a:latin typeface="+mj-lt"/>
                <a:cs typeface="B Nazanin" pitchFamily="2" charset="-78"/>
              </a:rPr>
              <a:t>):</a:t>
            </a:r>
          </a:p>
          <a:p>
            <a:r>
              <a:rPr lang="en-US" dirty="0" err="1" smtClean="0">
                <a:latin typeface="+mj-lt"/>
              </a:rPr>
              <a:t>Metoprolol</a:t>
            </a:r>
            <a:r>
              <a:rPr lang="fa-IR" dirty="0" smtClean="0">
                <a:latin typeface="+mj-lt"/>
              </a:rPr>
              <a:t>)</a:t>
            </a:r>
            <a:r>
              <a:rPr lang="en-US" dirty="0" err="1" smtClean="0">
                <a:latin typeface="+mj-lt"/>
              </a:rPr>
              <a:t>lopresol</a:t>
            </a:r>
            <a:r>
              <a:rPr lang="en-US" dirty="0" smtClean="0">
                <a:latin typeface="+mj-lt"/>
              </a:rPr>
              <a:t>)     </a:t>
            </a:r>
          </a:p>
          <a:p>
            <a:pPr>
              <a:buFont typeface="Wingdings" pitchFamily="2" charset="2"/>
              <a:buChar char="ü"/>
            </a:pPr>
            <a:r>
              <a:rPr lang="en-US" dirty="0" err="1" smtClean="0">
                <a:latin typeface="+mj-lt"/>
              </a:rPr>
              <a:t>Tab:Metoral</a:t>
            </a:r>
            <a:r>
              <a:rPr lang="en-US" dirty="0" smtClean="0">
                <a:latin typeface="+mj-lt"/>
              </a:rPr>
              <a:t>  50mg         </a:t>
            </a:r>
          </a:p>
          <a:p>
            <a:pPr>
              <a:buFont typeface="Wingdings" pitchFamily="2" charset="2"/>
              <a:buChar char="ü"/>
            </a:pPr>
            <a:r>
              <a:rPr lang="en-US" dirty="0" err="1" smtClean="0">
                <a:latin typeface="+mj-lt"/>
              </a:rPr>
              <a:t>Tab:Meto</a:t>
            </a:r>
            <a:r>
              <a:rPr lang="en-US" dirty="0" smtClean="0">
                <a:latin typeface="+mj-lt"/>
              </a:rPr>
              <a:t> </a:t>
            </a:r>
            <a:r>
              <a:rPr lang="en-US" dirty="0" err="1" smtClean="0">
                <a:latin typeface="+mj-lt"/>
              </a:rPr>
              <a:t>Hexal</a:t>
            </a:r>
            <a:r>
              <a:rPr lang="en-US" dirty="0" smtClean="0">
                <a:latin typeface="+mj-lt"/>
              </a:rPr>
              <a:t> (47.5-95SR) </a:t>
            </a:r>
          </a:p>
          <a:p>
            <a:pPr>
              <a:buNone/>
            </a:pPr>
            <a:endParaRPr lang="en-US" dirty="0" smtClean="0">
              <a:latin typeface="+mj-lt"/>
            </a:endParaRPr>
          </a:p>
          <a:p>
            <a:r>
              <a:rPr lang="en-US" dirty="0" err="1" smtClean="0">
                <a:latin typeface="+mj-lt"/>
              </a:rPr>
              <a:t>Sotalol</a:t>
            </a:r>
            <a:r>
              <a:rPr lang="en-US" dirty="0" smtClean="0">
                <a:latin typeface="+mj-lt"/>
              </a:rPr>
              <a:t>                                           Tab:80mg</a:t>
            </a:r>
          </a:p>
          <a:p>
            <a:r>
              <a:rPr lang="en-US" dirty="0" err="1" smtClean="0">
                <a:latin typeface="+mj-lt"/>
              </a:rPr>
              <a:t>Atenolol</a:t>
            </a:r>
            <a:r>
              <a:rPr lang="en-US" dirty="0" smtClean="0">
                <a:latin typeface="+mj-lt"/>
              </a:rPr>
              <a:t>(</a:t>
            </a:r>
            <a:r>
              <a:rPr lang="en-US" dirty="0" err="1" smtClean="0">
                <a:latin typeface="+mj-lt"/>
              </a:rPr>
              <a:t>Tensinor</a:t>
            </a:r>
            <a:r>
              <a:rPr lang="en-US" dirty="0" smtClean="0">
                <a:latin typeface="+mj-lt"/>
              </a:rPr>
              <a:t>, </a:t>
            </a:r>
            <a:r>
              <a:rPr lang="en-US" dirty="0" err="1" smtClean="0">
                <a:latin typeface="+mj-lt"/>
              </a:rPr>
              <a:t>Tenormin</a:t>
            </a:r>
            <a:r>
              <a:rPr lang="en-US" dirty="0" smtClean="0">
                <a:latin typeface="+mj-lt"/>
              </a:rPr>
              <a:t>)    Tab:50-100mg</a:t>
            </a:r>
          </a:p>
          <a:p>
            <a:r>
              <a:rPr lang="en-US" dirty="0" err="1" smtClean="0">
                <a:latin typeface="+mj-lt"/>
              </a:rPr>
              <a:t>Carvedilol</a:t>
            </a:r>
            <a:r>
              <a:rPr lang="en-US" dirty="0" smtClean="0">
                <a:latin typeface="+mj-lt"/>
              </a:rPr>
              <a:t>(</a:t>
            </a:r>
            <a:r>
              <a:rPr lang="en-US" dirty="0" err="1" smtClean="0">
                <a:latin typeface="+mj-lt"/>
              </a:rPr>
              <a:t>Coryol</a:t>
            </a:r>
            <a:r>
              <a:rPr lang="en-US" dirty="0" smtClean="0">
                <a:latin typeface="+mj-lt"/>
              </a:rPr>
              <a:t>)                        Tab:6.25-12.5-25mg</a:t>
            </a:r>
          </a:p>
          <a:p>
            <a:r>
              <a:rPr lang="en-US" dirty="0" err="1" smtClean="0">
                <a:latin typeface="+mj-lt"/>
              </a:rPr>
              <a:t>Labetalol</a:t>
            </a:r>
            <a:r>
              <a:rPr lang="en-US" dirty="0" smtClean="0">
                <a:latin typeface="+mj-lt"/>
              </a:rPr>
              <a:t>(</a:t>
            </a:r>
            <a:r>
              <a:rPr lang="en-US" dirty="0" err="1" smtClean="0">
                <a:latin typeface="+mj-lt"/>
              </a:rPr>
              <a:t>Trandait</a:t>
            </a:r>
            <a:r>
              <a:rPr lang="en-US" dirty="0" smtClean="0">
                <a:latin typeface="+mj-lt"/>
              </a:rPr>
              <a:t>)                      Amp    </a:t>
            </a:r>
            <a:r>
              <a:rPr lang="fa-IR" dirty="0" smtClean="0">
                <a:latin typeface="+mj-lt"/>
              </a:rPr>
              <a:t>بیمارستانی</a:t>
            </a:r>
          </a:p>
          <a:p>
            <a:pPr>
              <a:buNone/>
            </a:pPr>
            <a:r>
              <a:rPr lang="en-US" dirty="0" smtClean="0">
                <a:latin typeface="+mj-lt"/>
              </a:rPr>
              <a:t>  </a:t>
            </a:r>
          </a:p>
          <a:p>
            <a:pPr algn="r" rtl="1">
              <a:buNone/>
            </a:pPr>
            <a:endParaRPr lang="fa-IR" dirty="0" smtClean="0">
              <a:latin typeface="+mj-lt"/>
            </a:endParaRPr>
          </a:p>
          <a:p>
            <a:pPr algn="r" rtl="1">
              <a:buNone/>
            </a:pPr>
            <a:endParaRPr lang="fa-IR" dirty="0" smtClean="0">
              <a:latin typeface="+mj-lt"/>
            </a:endParaRPr>
          </a:p>
          <a:p>
            <a:pPr algn="r" rtl="1">
              <a:buNone/>
            </a:pPr>
            <a:endParaRPr lang="en-US" dirty="0" smtClean="0">
              <a:latin typeface="+mj-lt"/>
            </a:endParaRPr>
          </a:p>
          <a:p>
            <a:pPr>
              <a:buNone/>
            </a:pPr>
            <a:endParaRPr lang="en-US" dirty="0">
              <a:latin typeface="+mj-lt"/>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533400"/>
            <a:ext cx="8229600" cy="5791200"/>
          </a:xfrm>
        </p:spPr>
        <p:txBody>
          <a:bodyPr>
            <a:noAutofit/>
          </a:bodyPr>
          <a:lstStyle/>
          <a:p>
            <a:pPr algn="r" rtl="1">
              <a:buFont typeface="Wingdings" pitchFamily="2" charset="2"/>
              <a:buChar char="Ø"/>
            </a:pPr>
            <a:r>
              <a:rPr lang="fa-IR" sz="3200" b="1" dirty="0" smtClean="0">
                <a:latin typeface="+mj-lt"/>
                <a:cs typeface="B Nazanin" pitchFamily="2" charset="-78"/>
              </a:rPr>
              <a:t>متفرقه ها:</a:t>
            </a:r>
            <a:endParaRPr lang="en-US" sz="3200" b="1" dirty="0" smtClean="0">
              <a:latin typeface="+mj-lt"/>
              <a:cs typeface="B Nazanin" pitchFamily="2" charset="-78"/>
            </a:endParaRPr>
          </a:p>
          <a:p>
            <a:r>
              <a:rPr lang="en-US" dirty="0" err="1" smtClean="0">
                <a:latin typeface="+mj-lt"/>
              </a:rPr>
              <a:t>Minoxidil</a:t>
            </a:r>
            <a:r>
              <a:rPr lang="en-US" dirty="0" smtClean="0">
                <a:latin typeface="+mj-lt"/>
              </a:rPr>
              <a:t>                 Tab:5-10mg</a:t>
            </a:r>
          </a:p>
          <a:p>
            <a:pPr algn="l">
              <a:buNone/>
            </a:pPr>
            <a:r>
              <a:rPr lang="en-US" dirty="0" smtClean="0">
                <a:latin typeface="+mj-lt"/>
              </a:rPr>
              <a:t>                                  Topical lotion:2-5%</a:t>
            </a:r>
          </a:p>
          <a:p>
            <a:pPr algn="l">
              <a:buNone/>
            </a:pPr>
            <a:endParaRPr lang="en-US" dirty="0" smtClean="0">
              <a:latin typeface="+mj-lt"/>
            </a:endParaRPr>
          </a:p>
          <a:p>
            <a:pPr algn="r" rtl="1">
              <a:buNone/>
            </a:pPr>
            <a:r>
              <a:rPr lang="fa-IR" dirty="0" smtClean="0">
                <a:latin typeface="+mj-lt"/>
              </a:rPr>
              <a:t>مصرف: در فشارخون های مقاوم به درمان و محلول آن جهت جلوگیری از ریزش مو </a:t>
            </a:r>
            <a:endParaRPr lang="en-US" dirty="0" smtClean="0">
              <a:latin typeface="+mj-lt"/>
            </a:endParaRPr>
          </a:p>
          <a:p>
            <a:r>
              <a:rPr lang="en-US" dirty="0" err="1" smtClean="0">
                <a:latin typeface="+mj-lt"/>
              </a:rPr>
              <a:t>Dipyridamole</a:t>
            </a:r>
            <a:r>
              <a:rPr lang="en-US" dirty="0" smtClean="0">
                <a:latin typeface="+mj-lt"/>
              </a:rPr>
              <a:t>(</a:t>
            </a:r>
            <a:r>
              <a:rPr lang="en-US" dirty="0" err="1" smtClean="0">
                <a:latin typeface="+mj-lt"/>
              </a:rPr>
              <a:t>Perzantin</a:t>
            </a:r>
            <a:r>
              <a:rPr lang="en-US" dirty="0" smtClean="0">
                <a:latin typeface="+mj-lt"/>
              </a:rPr>
              <a:t>)        Tab:25-75mg</a:t>
            </a:r>
          </a:p>
          <a:p>
            <a:pPr>
              <a:buNone/>
            </a:pPr>
            <a:r>
              <a:rPr lang="en-US" dirty="0" smtClean="0">
                <a:latin typeface="+mj-lt"/>
              </a:rPr>
              <a:t>                                                         Amp:5mg/2ml</a:t>
            </a:r>
          </a:p>
          <a:p>
            <a:pPr>
              <a:buNone/>
            </a:pPr>
            <a:endParaRPr lang="en-US" dirty="0" smtClean="0">
              <a:latin typeface="+mj-lt"/>
            </a:endParaRPr>
          </a:p>
          <a:p>
            <a:pPr algn="r" rtl="1">
              <a:buNone/>
            </a:pPr>
            <a:r>
              <a:rPr lang="en-US" dirty="0" smtClean="0">
                <a:latin typeface="+mj-lt"/>
              </a:rPr>
              <a:t>    </a:t>
            </a:r>
            <a:r>
              <a:rPr lang="fa-IR" dirty="0" smtClean="0">
                <a:latin typeface="+mj-lt"/>
              </a:rPr>
              <a:t>کاربرد اصلی این دارو مهار تشکیل ترومبوز است و در بیمارانی که در معرض خطر آمبولی و سکته می باشند کاربرد دارد. کاهش فشار خون از عوارض آن است.</a:t>
            </a:r>
            <a:endParaRPr lang="en-US" dirty="0" smtClean="0">
              <a:latin typeface="+mj-lt"/>
            </a:endParaRPr>
          </a:p>
          <a:p>
            <a:pPr algn="l">
              <a:buNone/>
            </a:pPr>
            <a:endParaRPr lang="en-US" dirty="0" smtClean="0">
              <a:latin typeface="+mj-lt"/>
            </a:endParaRPr>
          </a:p>
          <a:p>
            <a:pPr algn="l">
              <a:buNone/>
            </a:pPr>
            <a:endParaRPr lang="en-US" dirty="0">
              <a:latin typeface="+mj-lt"/>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28800"/>
            <a:ext cx="8229600" cy="4800600"/>
          </a:xfrm>
        </p:spPr>
        <p:txBody>
          <a:bodyPr>
            <a:normAutofit/>
          </a:bodyPr>
          <a:lstStyle/>
          <a:p>
            <a:pPr algn="r" rtl="1">
              <a:buNone/>
            </a:pPr>
            <a:r>
              <a:rPr lang="fa-IR" dirty="0" smtClean="0">
                <a:cs typeface="B Nazanin" pitchFamily="2" charset="-78"/>
              </a:rPr>
              <a:t>در افراد مبتلا به </a:t>
            </a:r>
            <a:r>
              <a:rPr lang="en-US" dirty="0" smtClean="0">
                <a:cs typeface="B Nazanin" pitchFamily="2" charset="-78"/>
              </a:rPr>
              <a:t>CHF</a:t>
            </a:r>
            <a:r>
              <a:rPr lang="fa-IR" dirty="0" smtClean="0">
                <a:cs typeface="B Nazanin" pitchFamily="2" charset="-78"/>
              </a:rPr>
              <a:t>، قلب قدرت انقباض خود را تقریبا از دست می دهد.در نتیجه ضعیف تر می زندو به طبع آن خونرسانی هم ضعیف می شود. در این افراد، اندام های انتهایی بدنشان معمولا سرد هستند، ضعف عمومی داشته و به طور کلی فعالیتشان نیز کاهش می یابد.</a:t>
            </a:r>
          </a:p>
          <a:p>
            <a:pPr algn="r" rtl="1">
              <a:buNone/>
            </a:pPr>
            <a:r>
              <a:rPr lang="fa-IR" dirty="0" smtClean="0">
                <a:cs typeface="B Nazanin" pitchFamily="2" charset="-78"/>
              </a:rPr>
              <a:t>در چنین شرایطی اعصاب مغزی به طور طبیعی دستور به تند زدن قلب می دهند.</a:t>
            </a:r>
          </a:p>
          <a:p>
            <a:pPr algn="r" rtl="1">
              <a:buNone/>
            </a:pPr>
            <a:r>
              <a:rPr lang="fa-IR" dirty="0" smtClean="0">
                <a:cs typeface="B Nazanin" pitchFamily="2" charset="-78"/>
              </a:rPr>
              <a:t>عملکرد داروها در این بیماری:</a:t>
            </a:r>
          </a:p>
          <a:p>
            <a:pPr algn="r" rtl="1">
              <a:buNone/>
            </a:pPr>
            <a:r>
              <a:rPr lang="fa-IR" dirty="0" smtClean="0">
                <a:cs typeface="B Nazanin" pitchFamily="2" charset="-78"/>
              </a:rPr>
              <a:t>کاهش ضربان قلب </a:t>
            </a:r>
          </a:p>
          <a:p>
            <a:pPr algn="r" rtl="1">
              <a:buNone/>
            </a:pPr>
            <a:r>
              <a:rPr lang="fa-IR" dirty="0" smtClean="0">
                <a:cs typeface="B Nazanin" pitchFamily="2" charset="-78"/>
              </a:rPr>
              <a:t>بالا بردن مقدار خونرسانی به اندام ها </a:t>
            </a:r>
          </a:p>
          <a:p>
            <a:pPr algn="r" rtl="1">
              <a:buNone/>
            </a:pPr>
            <a:r>
              <a:rPr lang="fa-IR" dirty="0" smtClean="0">
                <a:cs typeface="B Nazanin" pitchFamily="2" charset="-78"/>
              </a:rPr>
              <a:t>بیشتر </a:t>
            </a:r>
            <a:r>
              <a:rPr lang="en-US" dirty="0" smtClean="0">
                <a:cs typeface="B Nazanin" pitchFamily="2" charset="-78"/>
              </a:rPr>
              <a:t>CCB</a:t>
            </a:r>
            <a:r>
              <a:rPr lang="fa-IR" dirty="0" smtClean="0">
                <a:cs typeface="B Nazanin" pitchFamily="2" charset="-78"/>
              </a:rPr>
              <a:t> و بتا بلاکرها کاربرد دارد.</a:t>
            </a:r>
          </a:p>
          <a:p>
            <a:pPr algn="r" rtl="1">
              <a:buNone/>
            </a:pPr>
            <a:endParaRPr lang="fa-IR" dirty="0" smtClean="0">
              <a:cs typeface="B Nazanin" pitchFamily="2" charset="-78"/>
            </a:endParaRPr>
          </a:p>
          <a:p>
            <a:pPr algn="r" rtl="1">
              <a:buNone/>
            </a:pPr>
            <a:endParaRPr lang="fa-IR" dirty="0" smtClean="0">
              <a:cs typeface="B Nazanin" pitchFamily="2" charset="-78"/>
            </a:endParaRPr>
          </a:p>
        </p:txBody>
      </p:sp>
      <p:sp>
        <p:nvSpPr>
          <p:cNvPr id="2" name="Title 1"/>
          <p:cNvSpPr>
            <a:spLocks noGrp="1"/>
          </p:cNvSpPr>
          <p:nvPr>
            <p:ph type="title"/>
          </p:nvPr>
        </p:nvSpPr>
        <p:spPr>
          <a:xfrm>
            <a:off x="533400" y="228600"/>
            <a:ext cx="8229600" cy="1143000"/>
          </a:xfrm>
        </p:spPr>
        <p:txBody>
          <a:bodyPr>
            <a:normAutofit/>
          </a:bodyPr>
          <a:lstStyle/>
          <a:p>
            <a:pPr algn="ctr"/>
            <a:r>
              <a:rPr lang="en-US" sz="3200" b="1" dirty="0" smtClean="0"/>
              <a:t>(CHF)</a:t>
            </a:r>
            <a:r>
              <a:rPr lang="fa-IR" sz="3200" b="1" dirty="0" smtClean="0"/>
              <a:t>نارسایی احتقانی قلب</a:t>
            </a:r>
            <a:endParaRPr lang="en-US" sz="3200" b="1"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buNone/>
            </a:pPr>
            <a:r>
              <a:rPr lang="fa-IR" dirty="0" smtClean="0">
                <a:cs typeface="B Nazanin" pitchFamily="2" charset="-78"/>
              </a:rPr>
              <a:t>یکی از انواع نارسایی های قلبی که بافت ماهیچه ای قلب توانایی انقباض در برخی از قسمت های خود را از دست می دهد.</a:t>
            </a:r>
          </a:p>
          <a:p>
            <a:pPr algn="l">
              <a:buFont typeface="Wingdings" pitchFamily="2" charset="2"/>
              <a:buChar char="Ø"/>
            </a:pPr>
            <a:r>
              <a:rPr lang="en-US" dirty="0" err="1" smtClean="0">
                <a:latin typeface="+mj-lt"/>
                <a:cs typeface="B Nazanin" pitchFamily="2" charset="-78"/>
              </a:rPr>
              <a:t>Digoxin</a:t>
            </a:r>
            <a:r>
              <a:rPr lang="en-US" dirty="0" smtClean="0">
                <a:latin typeface="+mj-lt"/>
                <a:cs typeface="B Nazanin" pitchFamily="2" charset="-78"/>
              </a:rPr>
              <a:t> (</a:t>
            </a:r>
            <a:r>
              <a:rPr lang="en-US" dirty="0" err="1" smtClean="0">
                <a:latin typeface="+mj-lt"/>
                <a:cs typeface="B Nazanin" pitchFamily="2" charset="-78"/>
              </a:rPr>
              <a:t>Lonoxin</a:t>
            </a:r>
            <a:r>
              <a:rPr lang="en-US" dirty="0" smtClean="0">
                <a:latin typeface="+mj-lt"/>
                <a:cs typeface="B Nazanin" pitchFamily="2" charset="-78"/>
              </a:rPr>
              <a:t>)      Tab:0.25Micg</a:t>
            </a:r>
            <a:endParaRPr lang="fa-IR" dirty="0" smtClean="0">
              <a:latin typeface="+mj-lt"/>
              <a:cs typeface="B Nazanin" pitchFamily="2" charset="-78"/>
            </a:endParaRPr>
          </a:p>
          <a:p>
            <a:pPr algn="l">
              <a:buNone/>
            </a:pPr>
            <a:r>
              <a:rPr lang="fa-IR" dirty="0" smtClean="0">
                <a:latin typeface="+mj-lt"/>
                <a:cs typeface="B Nazanin" pitchFamily="2" charset="-78"/>
              </a:rPr>
              <a:t>                               </a:t>
            </a:r>
            <a:r>
              <a:rPr lang="en-US" dirty="0" smtClean="0">
                <a:latin typeface="+mj-lt"/>
                <a:cs typeface="B Nazanin" pitchFamily="2" charset="-78"/>
              </a:rPr>
              <a:t>       Elxir:0.25/5ml</a:t>
            </a:r>
            <a:endParaRPr lang="en-US" dirty="0" smtClean="0">
              <a:solidFill>
                <a:srgbClr val="FF0000"/>
              </a:solidFill>
              <a:latin typeface="+mj-lt"/>
              <a:cs typeface="B Nazanin" pitchFamily="2" charset="-78"/>
            </a:endParaRPr>
          </a:p>
          <a:p>
            <a:pPr algn="r" rtl="1">
              <a:buNone/>
            </a:pPr>
            <a:r>
              <a:rPr lang="fa-IR" dirty="0" smtClean="0">
                <a:solidFill>
                  <a:srgbClr val="FF0000"/>
                </a:solidFill>
                <a:latin typeface="+mj-lt"/>
                <a:cs typeface="B Nazanin" pitchFamily="2" charset="-78"/>
              </a:rPr>
              <a:t>تذکر: با </a:t>
            </a:r>
            <a:r>
              <a:rPr lang="en-US" dirty="0" smtClean="0">
                <a:solidFill>
                  <a:srgbClr val="FF0000"/>
                </a:solidFill>
                <a:latin typeface="+mj-lt"/>
                <a:cs typeface="B Nazanin" pitchFamily="2" charset="-78"/>
              </a:rPr>
              <a:t>Digestive</a:t>
            </a:r>
            <a:r>
              <a:rPr lang="fa-IR" dirty="0" smtClean="0">
                <a:solidFill>
                  <a:srgbClr val="FF0000"/>
                </a:solidFill>
                <a:latin typeface="+mj-lt"/>
                <a:cs typeface="B Nazanin" pitchFamily="2" charset="-78"/>
              </a:rPr>
              <a:t>(هضم غذا) اشتباه نشود</a:t>
            </a:r>
            <a:r>
              <a:rPr lang="fa-IR" dirty="0" smtClean="0">
                <a:solidFill>
                  <a:srgbClr val="FF0000"/>
                </a:solidFill>
                <a:cs typeface="B Nazanin" pitchFamily="2" charset="-78"/>
              </a:rPr>
              <a:t>.</a:t>
            </a:r>
            <a:endParaRPr lang="en-US" dirty="0" smtClean="0">
              <a:solidFill>
                <a:srgbClr val="FF0000"/>
              </a:solidFill>
              <a:cs typeface="B Nazanin" pitchFamily="2" charset="-78"/>
            </a:endParaRPr>
          </a:p>
          <a:p>
            <a:pPr algn="r" rtl="1">
              <a:buNone/>
            </a:pPr>
            <a:r>
              <a:rPr lang="fa-IR" dirty="0" smtClean="0">
                <a:cs typeface="B Nazanin" pitchFamily="2" charset="-78"/>
              </a:rPr>
              <a:t>عملکرد:</a:t>
            </a:r>
          </a:p>
          <a:p>
            <a:pPr algn="r" rtl="1">
              <a:buNone/>
            </a:pPr>
            <a:r>
              <a:rPr lang="fa-IR" dirty="0" smtClean="0">
                <a:cs typeface="B Nazanin" pitchFamily="2" charset="-78"/>
              </a:rPr>
              <a:t>ورود یون کلسیم به ماهیچه قلب جهت انقباض </a:t>
            </a:r>
          </a:p>
          <a:p>
            <a:pPr algn="r" rtl="1">
              <a:buNone/>
            </a:pPr>
            <a:r>
              <a:rPr lang="fa-IR" dirty="0" smtClean="0">
                <a:cs typeface="B Nazanin" pitchFamily="2" charset="-78"/>
              </a:rPr>
              <a:t>تسریع در روند بهبودی بیمار بستری شده به علت سکته قلبی </a:t>
            </a:r>
            <a:endParaRPr lang="en-US" dirty="0">
              <a:cs typeface="B Nazanin" pitchFamily="2" charset="-78"/>
            </a:endParaRPr>
          </a:p>
        </p:txBody>
      </p:sp>
      <p:sp>
        <p:nvSpPr>
          <p:cNvPr id="2" name="Title 1"/>
          <p:cNvSpPr>
            <a:spLocks noGrp="1"/>
          </p:cNvSpPr>
          <p:nvPr>
            <p:ph type="title"/>
          </p:nvPr>
        </p:nvSpPr>
        <p:spPr>
          <a:xfrm>
            <a:off x="457200" y="685800"/>
            <a:ext cx="8229600" cy="990600"/>
          </a:xfrm>
        </p:spPr>
        <p:txBody>
          <a:bodyPr>
            <a:normAutofit/>
          </a:bodyPr>
          <a:lstStyle/>
          <a:p>
            <a:pPr algn="ctr"/>
            <a:r>
              <a:rPr lang="fa-IR" dirty="0" smtClean="0">
                <a:cs typeface="B Nazanin" pitchFamily="2" charset="-78"/>
              </a:rPr>
              <a:t>سکته قلبی </a:t>
            </a:r>
            <a:endParaRPr lang="en-US" dirty="0">
              <a:cs typeface="B Nazanin" pitchFamily="2" charset="-78"/>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838200"/>
            <a:ext cx="8229600" cy="5715000"/>
          </a:xfrm>
        </p:spPr>
        <p:txBody>
          <a:bodyPr>
            <a:normAutofit fontScale="77500" lnSpcReduction="20000"/>
          </a:bodyPr>
          <a:lstStyle/>
          <a:p>
            <a:pPr algn="r" rtl="1">
              <a:buNone/>
            </a:pPr>
            <a:r>
              <a:rPr lang="fa-IR" sz="3600" b="1" dirty="0" smtClean="0">
                <a:cs typeface="B Nazanin" pitchFamily="2" charset="-78"/>
              </a:rPr>
              <a:t>نکته:</a:t>
            </a:r>
          </a:p>
          <a:p>
            <a:pPr algn="r" rtl="1">
              <a:lnSpc>
                <a:spcPct val="170000"/>
              </a:lnSpc>
              <a:buFont typeface="Wingdings" pitchFamily="2" charset="2"/>
              <a:buChar char="§"/>
            </a:pPr>
            <a:r>
              <a:rPr lang="en-US" sz="3100" dirty="0" smtClean="0">
                <a:cs typeface="B Nazanin" pitchFamily="2" charset="-78"/>
              </a:rPr>
              <a:t>    </a:t>
            </a:r>
            <a:r>
              <a:rPr lang="fa-IR" sz="3100" dirty="0" smtClean="0">
                <a:cs typeface="B Nazanin" pitchFamily="2" charset="-78"/>
              </a:rPr>
              <a:t>به علت داشتن پنجره درمانی باریکی که دارد در تعداد دفعات مصرف و </a:t>
            </a:r>
            <a:r>
              <a:rPr lang="en-US" sz="3100" dirty="0" smtClean="0">
                <a:cs typeface="B Nazanin" pitchFamily="2" charset="-78"/>
              </a:rPr>
              <a:t>         </a:t>
            </a:r>
            <a:r>
              <a:rPr lang="fa-IR" sz="3100" dirty="0" smtClean="0">
                <a:cs typeface="B Nazanin" pitchFamily="2" charset="-78"/>
              </a:rPr>
              <a:t>دوز مصرفی آن دقت شود تا منجر به </a:t>
            </a:r>
            <a:r>
              <a:rPr lang="en-US" sz="3100" dirty="0" smtClean="0">
                <a:cs typeface="B Nazanin" pitchFamily="2" charset="-78"/>
              </a:rPr>
              <a:t>Overdose </a:t>
            </a:r>
            <a:r>
              <a:rPr lang="fa-IR" sz="3100" dirty="0" smtClean="0">
                <a:cs typeface="B Nazanin" pitchFamily="2" charset="-78"/>
              </a:rPr>
              <a:t> نگردد.</a:t>
            </a:r>
          </a:p>
          <a:p>
            <a:pPr algn="r" rtl="1">
              <a:lnSpc>
                <a:spcPct val="170000"/>
              </a:lnSpc>
              <a:buFont typeface="Wingdings" pitchFamily="2" charset="2"/>
              <a:buChar char="§"/>
            </a:pPr>
            <a:r>
              <a:rPr lang="en-US" sz="3100" dirty="0" smtClean="0">
                <a:cs typeface="B Nazanin" pitchFamily="2" charset="-78"/>
              </a:rPr>
              <a:t>    </a:t>
            </a:r>
            <a:r>
              <a:rPr lang="fa-IR" sz="3100" dirty="0" smtClean="0">
                <a:cs typeface="B Nazanin" pitchFamily="2" charset="-78"/>
              </a:rPr>
              <a:t>ویژگی مهم دیگر این دارو ذخیره شدن در بافت ماهیچه ای قلب است که راه </a:t>
            </a:r>
            <a:r>
              <a:rPr lang="en-US" sz="3100" dirty="0" smtClean="0">
                <a:cs typeface="B Nazanin" pitchFamily="2" charset="-78"/>
              </a:rPr>
              <a:t>    </a:t>
            </a:r>
            <a:r>
              <a:rPr lang="fa-IR" sz="3100" dirty="0" smtClean="0">
                <a:cs typeface="B Nazanin" pitchFamily="2" charset="-78"/>
              </a:rPr>
              <a:t>حل آن استفاده از روش تعطیلات (</a:t>
            </a:r>
            <a:r>
              <a:rPr lang="en-US" sz="3100" dirty="0" smtClean="0">
                <a:cs typeface="B Nazanin" pitchFamily="2" charset="-78"/>
              </a:rPr>
              <a:t>Holliday</a:t>
            </a:r>
            <a:r>
              <a:rPr lang="fa-IR" sz="3100" dirty="0" smtClean="0">
                <a:cs typeface="B Nazanin" pitchFamily="2" charset="-78"/>
              </a:rPr>
              <a:t>) است تا دوزی از دارو که</a:t>
            </a:r>
            <a:r>
              <a:rPr lang="en-US" sz="3100" dirty="0" smtClean="0">
                <a:cs typeface="B Nazanin" pitchFamily="2" charset="-78"/>
              </a:rPr>
              <a:t>         </a:t>
            </a:r>
            <a:r>
              <a:rPr lang="fa-IR" sz="3100" dirty="0" smtClean="0">
                <a:cs typeface="B Nazanin" pitchFamily="2" charset="-78"/>
              </a:rPr>
              <a:t>ذخیره شده آزاد گردد.</a:t>
            </a:r>
          </a:p>
          <a:p>
            <a:pPr algn="l">
              <a:buFont typeface="Wingdings" pitchFamily="2" charset="2"/>
              <a:buChar char="Ø"/>
            </a:pPr>
            <a:r>
              <a:rPr lang="en-US" sz="3700" dirty="0" err="1" smtClean="0">
                <a:latin typeface="+mj-lt"/>
                <a:cs typeface="B Nazanin" pitchFamily="2" charset="-78"/>
              </a:rPr>
              <a:t>Amiodarone</a:t>
            </a:r>
            <a:r>
              <a:rPr lang="en-US" sz="3700" dirty="0" smtClean="0">
                <a:latin typeface="+mj-lt"/>
                <a:cs typeface="B Nazanin" pitchFamily="2" charset="-78"/>
              </a:rPr>
              <a:t>       Tab:200mg</a:t>
            </a:r>
          </a:p>
          <a:p>
            <a:pPr algn="r" rtl="1">
              <a:buNone/>
            </a:pPr>
            <a:r>
              <a:rPr lang="fa-IR" sz="3100" dirty="0" smtClean="0">
                <a:cs typeface="B Nazanin" pitchFamily="2" charset="-78"/>
              </a:rPr>
              <a:t>مورد استفاده در سکته قلبی و </a:t>
            </a:r>
            <a:r>
              <a:rPr lang="en-US" sz="3100" dirty="0" smtClean="0">
                <a:cs typeface="B Nazanin" pitchFamily="2" charset="-78"/>
              </a:rPr>
              <a:t>CHF</a:t>
            </a:r>
          </a:p>
          <a:p>
            <a:pPr algn="r" rtl="1">
              <a:buNone/>
            </a:pPr>
            <a:r>
              <a:rPr lang="fa-IR" sz="3100" dirty="0" smtClean="0">
                <a:cs typeface="B Nazanin" pitchFamily="2" charset="-78"/>
              </a:rPr>
              <a:t>عوارض:</a:t>
            </a:r>
          </a:p>
          <a:p>
            <a:pPr algn="r" rtl="1">
              <a:buNone/>
            </a:pPr>
            <a:r>
              <a:rPr lang="fa-IR" sz="3100" dirty="0" smtClean="0">
                <a:cs typeface="B Nazanin" pitchFamily="2" charset="-78"/>
              </a:rPr>
              <a:t>بی نظمی در ریتم قلبی </a:t>
            </a:r>
            <a:r>
              <a:rPr lang="en-US" sz="3100" dirty="0" smtClean="0">
                <a:cs typeface="B Nazanin" pitchFamily="2" charset="-78"/>
              </a:rPr>
              <a:t>/</a:t>
            </a:r>
            <a:r>
              <a:rPr lang="fa-IR" sz="3100" dirty="0" smtClean="0">
                <a:cs typeface="B Nazanin" pitchFamily="2" charset="-78"/>
              </a:rPr>
              <a:t>آسیب کبدی  </a:t>
            </a:r>
            <a:r>
              <a:rPr lang="en-US" sz="3100" dirty="0" smtClean="0">
                <a:cs typeface="B Nazanin" pitchFamily="2" charset="-78"/>
              </a:rPr>
              <a:t>/</a:t>
            </a:r>
            <a:r>
              <a:rPr lang="fa-IR" sz="3100" dirty="0" smtClean="0">
                <a:cs typeface="B Nazanin" pitchFamily="2" charset="-78"/>
              </a:rPr>
              <a:t>عارضه ریوی</a:t>
            </a:r>
            <a:r>
              <a:rPr lang="en-US" sz="3100" dirty="0" smtClean="0">
                <a:cs typeface="B Nazanin" pitchFamily="2" charset="-78"/>
              </a:rPr>
              <a:t>/</a:t>
            </a:r>
            <a:r>
              <a:rPr lang="fa-IR" sz="3100" dirty="0" smtClean="0">
                <a:cs typeface="B Nazanin" pitchFamily="2" charset="-78"/>
              </a:rPr>
              <a:t>سردرد </a:t>
            </a:r>
            <a:r>
              <a:rPr lang="en-US" sz="3100" dirty="0" smtClean="0">
                <a:cs typeface="B Nazanin" pitchFamily="2" charset="-78"/>
              </a:rPr>
              <a:t>/</a:t>
            </a:r>
            <a:r>
              <a:rPr lang="fa-IR" sz="3100" dirty="0" smtClean="0">
                <a:cs typeface="B Nazanin" pitchFamily="2" charset="-78"/>
              </a:rPr>
              <a:t>اختلال بینایی </a:t>
            </a:r>
          </a:p>
          <a:p>
            <a:pPr algn="r" rtl="1">
              <a:buNone/>
            </a:pPr>
            <a:r>
              <a:rPr lang="fa-IR" sz="3100" dirty="0" smtClean="0">
                <a:cs typeface="B Nazanin" pitchFamily="2" charset="-78"/>
              </a:rPr>
              <a:t>حساسیت به نور طوری که بیمار تا 4 ماه پس از قطع دارو نباید در معرض نور قرار گیرد.</a:t>
            </a:r>
          </a:p>
          <a:p>
            <a:pPr algn="r" rtl="1">
              <a:buNone/>
            </a:pPr>
            <a:endParaRPr lang="en-US" sz="3100" dirty="0" smtClean="0">
              <a:cs typeface="B Nazanin" pitchFamily="2" charset="-78"/>
            </a:endParaRPr>
          </a:p>
          <a:p>
            <a:pPr algn="r" rtl="1">
              <a:buNone/>
            </a:pPr>
            <a:endParaRPr lang="fa-IR" dirty="0" smtClean="0">
              <a:cs typeface="B Nazanin" pitchFamily="2" charset="-78"/>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pPr algn="r" rtl="1">
              <a:lnSpc>
                <a:spcPct val="120000"/>
              </a:lnSpc>
              <a:buNone/>
            </a:pPr>
            <a:r>
              <a:rPr lang="fa-IR" dirty="0" smtClean="0">
                <a:cs typeface="B Nazanin" pitchFamily="2" charset="-78"/>
              </a:rPr>
              <a:t>علت: گرفتگی عروق کرونر که علت آن می تواند مصرف دخانیات و غذاهای پرچرب مثل فست فودها باشد.</a:t>
            </a:r>
          </a:p>
          <a:p>
            <a:pPr algn="r" rtl="1">
              <a:lnSpc>
                <a:spcPct val="120000"/>
              </a:lnSpc>
              <a:buFont typeface="Wingdings" pitchFamily="2" charset="2"/>
              <a:buChar char="Ø"/>
            </a:pPr>
            <a:r>
              <a:rPr lang="fa-IR" dirty="0" smtClean="0">
                <a:cs typeface="B Nazanin" pitchFamily="2" charset="-78"/>
              </a:rPr>
              <a:t> آنژین پایدار(</a:t>
            </a:r>
            <a:r>
              <a:rPr lang="en-US" dirty="0" smtClean="0">
                <a:cs typeface="B Nazanin" pitchFamily="2" charset="-78"/>
              </a:rPr>
              <a:t>Stable Angina</a:t>
            </a:r>
            <a:r>
              <a:rPr lang="fa-IR" dirty="0" smtClean="0">
                <a:cs typeface="B Nazanin" pitchFamily="2" charset="-78"/>
              </a:rPr>
              <a:t>)</a:t>
            </a:r>
          </a:p>
          <a:p>
            <a:pPr algn="r" rtl="1">
              <a:lnSpc>
                <a:spcPct val="120000"/>
              </a:lnSpc>
              <a:buNone/>
            </a:pPr>
            <a:r>
              <a:rPr lang="fa-IR" dirty="0" smtClean="0">
                <a:cs typeface="B Nazanin" pitchFamily="2" charset="-78"/>
              </a:rPr>
              <a:t>محکم چسبیدن رسوب به دیواره عروق</a:t>
            </a:r>
          </a:p>
          <a:p>
            <a:pPr algn="r" rtl="1">
              <a:lnSpc>
                <a:spcPct val="120000"/>
              </a:lnSpc>
              <a:buFont typeface="Wingdings" pitchFamily="2" charset="2"/>
              <a:buChar char="Ø"/>
            </a:pPr>
            <a:r>
              <a:rPr lang="fa-IR" dirty="0" smtClean="0">
                <a:cs typeface="B Nazanin" pitchFamily="2" charset="-78"/>
              </a:rPr>
              <a:t>آنژین ناپایدار(</a:t>
            </a:r>
            <a:r>
              <a:rPr lang="en-US" dirty="0" smtClean="0">
                <a:cs typeface="B Nazanin" pitchFamily="2" charset="-78"/>
              </a:rPr>
              <a:t>Unstable Angina</a:t>
            </a:r>
            <a:r>
              <a:rPr lang="fa-IR" dirty="0" smtClean="0">
                <a:cs typeface="B Nazanin" pitchFamily="2" charset="-78"/>
              </a:rPr>
              <a:t>)</a:t>
            </a:r>
          </a:p>
          <a:p>
            <a:pPr algn="r" rtl="1">
              <a:lnSpc>
                <a:spcPct val="120000"/>
              </a:lnSpc>
              <a:buNone/>
            </a:pPr>
            <a:r>
              <a:rPr lang="fa-IR" dirty="0" smtClean="0">
                <a:cs typeface="B Nazanin" pitchFamily="2" charset="-78"/>
              </a:rPr>
              <a:t>  احتمال شکسته شدن و جابه جایی رسوب و حتی انتقال آن به قسمت هایی از ریه که باعث آمبولی تنفسی می شود نیز وجود دارد.</a:t>
            </a:r>
          </a:p>
          <a:p>
            <a:pPr algn="r" rtl="1">
              <a:lnSpc>
                <a:spcPct val="120000"/>
              </a:lnSpc>
              <a:buNone/>
            </a:pPr>
            <a:r>
              <a:rPr lang="fa-IR" dirty="0" smtClean="0">
                <a:cs typeface="B Nazanin" pitchFamily="2" charset="-78"/>
              </a:rPr>
              <a:t>علامت: درد قفسه سینه </a:t>
            </a:r>
          </a:p>
          <a:p>
            <a:pPr algn="r" rtl="1">
              <a:lnSpc>
                <a:spcPct val="120000"/>
              </a:lnSpc>
              <a:buNone/>
            </a:pPr>
            <a:r>
              <a:rPr lang="fa-IR" dirty="0" smtClean="0">
                <a:cs typeface="B Nazanin" pitchFamily="2" charset="-78"/>
              </a:rPr>
              <a:t>در آنزین چایدار فرد با استراحت و استفاده از گشاد کننده های عروقی به وضعیت عادی بر می گردد اما در ناپایدار فرد به سمت سکته قلبی می رود و با استراحت درد برطرف نمی شود.</a:t>
            </a:r>
          </a:p>
          <a:p>
            <a:pPr algn="r" rtl="1">
              <a:lnSpc>
                <a:spcPct val="120000"/>
              </a:lnSpc>
              <a:buNone/>
            </a:pPr>
            <a:r>
              <a:rPr lang="fa-IR" dirty="0" smtClean="0">
                <a:cs typeface="B Nazanin" pitchFamily="2" charset="-78"/>
              </a:rPr>
              <a:t>تشخیص:آنژیوگرافی </a:t>
            </a:r>
          </a:p>
          <a:p>
            <a:pPr algn="r" rtl="1">
              <a:lnSpc>
                <a:spcPct val="120000"/>
              </a:lnSpc>
              <a:buNone/>
            </a:pPr>
            <a:endParaRPr lang="fa-IR" dirty="0" smtClean="0">
              <a:cs typeface="B Nazanin" pitchFamily="2" charset="-78"/>
            </a:endParaRPr>
          </a:p>
          <a:p>
            <a:pPr algn="r" rtl="1">
              <a:lnSpc>
                <a:spcPct val="120000"/>
              </a:lnSpc>
              <a:buNone/>
            </a:pPr>
            <a:endParaRPr lang="fa-IR" dirty="0" smtClean="0">
              <a:cs typeface="B Nazanin" pitchFamily="2" charset="-78"/>
            </a:endParaRPr>
          </a:p>
        </p:txBody>
      </p:sp>
      <p:sp>
        <p:nvSpPr>
          <p:cNvPr id="2" name="Title 1"/>
          <p:cNvSpPr>
            <a:spLocks noGrp="1"/>
          </p:cNvSpPr>
          <p:nvPr>
            <p:ph type="title"/>
          </p:nvPr>
        </p:nvSpPr>
        <p:spPr/>
        <p:txBody>
          <a:bodyPr/>
          <a:lstStyle/>
          <a:p>
            <a:pPr algn="ctr"/>
            <a:r>
              <a:rPr lang="en-US" b="1" dirty="0" smtClean="0"/>
              <a:t>(Angina)</a:t>
            </a:r>
            <a:r>
              <a:rPr lang="fa-IR" b="1" dirty="0" smtClean="0"/>
              <a:t>آن</a:t>
            </a:r>
            <a:r>
              <a:rPr lang="fa-IR" dirty="0" smtClean="0"/>
              <a:t>ژ</a:t>
            </a:r>
            <a:r>
              <a:rPr lang="fa-IR" b="1" dirty="0" smtClean="0"/>
              <a:t>ین </a:t>
            </a:r>
            <a:r>
              <a:rPr lang="fa-IR" b="1" dirty="0" smtClean="0">
                <a:cs typeface="B Nazanin" pitchFamily="2" charset="-78"/>
              </a:rPr>
              <a:t>صدری</a:t>
            </a:r>
            <a:endParaRPr lang="en-US" b="1" dirty="0">
              <a:cs typeface="B Nazanin" pitchFamily="2" charset="-78"/>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algn="r" rtl="1">
              <a:buFont typeface="Wingdings" pitchFamily="2" charset="2"/>
              <a:buChar char="Ø"/>
            </a:pPr>
            <a:r>
              <a:rPr lang="fa-IR" dirty="0" smtClean="0">
                <a:cs typeface="B Nazanin" pitchFamily="2" charset="-78"/>
              </a:rPr>
              <a:t> رقیق کننده های خون (</a:t>
            </a:r>
            <a:r>
              <a:rPr lang="en-US" dirty="0" smtClean="0">
                <a:cs typeface="B Nazanin" pitchFamily="2" charset="-78"/>
              </a:rPr>
              <a:t>Anticoagulant</a:t>
            </a:r>
            <a:r>
              <a:rPr lang="fa-IR" dirty="0" smtClean="0">
                <a:cs typeface="B Nazanin" pitchFamily="2" charset="-78"/>
              </a:rPr>
              <a:t>)</a:t>
            </a:r>
            <a:endParaRPr lang="en-US" dirty="0" smtClean="0">
              <a:cs typeface="B Nazanin" pitchFamily="2" charset="-78"/>
            </a:endParaRPr>
          </a:p>
          <a:p>
            <a:pPr algn="r" rtl="1">
              <a:buNone/>
            </a:pPr>
            <a:r>
              <a:rPr lang="fa-IR" dirty="0" smtClean="0">
                <a:cs typeface="B Nazanin" pitchFamily="2" charset="-78"/>
              </a:rPr>
              <a:t>تداخلات: اریترومایسین، سایمتدین و آب گریپ فروت </a:t>
            </a:r>
          </a:p>
          <a:p>
            <a:pPr algn="r" rtl="1">
              <a:buNone/>
            </a:pPr>
            <a:r>
              <a:rPr lang="fa-IR" dirty="0" smtClean="0">
                <a:cs typeface="B Nazanin" pitchFamily="2" charset="-78"/>
              </a:rPr>
              <a:t>غذاهای سبز رنگ مثل کاهو و خیار و سبزی </a:t>
            </a:r>
          </a:p>
          <a:p>
            <a:pPr algn="r" rtl="1">
              <a:buNone/>
            </a:pPr>
            <a:endParaRPr lang="fa-IR" dirty="0" smtClean="0">
              <a:cs typeface="B Nazanin" pitchFamily="2" charset="-78"/>
            </a:endParaRPr>
          </a:p>
          <a:p>
            <a:r>
              <a:rPr lang="en-US" dirty="0" err="1" smtClean="0">
                <a:latin typeface="+mj-lt"/>
                <a:cs typeface="B Nazanin" pitchFamily="2" charset="-78"/>
              </a:rPr>
              <a:t>Asprin</a:t>
            </a:r>
            <a:r>
              <a:rPr lang="en-US" dirty="0" smtClean="0">
                <a:latin typeface="+mj-lt"/>
                <a:cs typeface="B Nazanin" pitchFamily="2" charset="-78"/>
              </a:rPr>
              <a:t>(A.S.A)</a:t>
            </a:r>
            <a:r>
              <a:rPr lang="fa-IR" dirty="0" smtClean="0">
                <a:latin typeface="+mj-lt"/>
                <a:cs typeface="B Nazanin" pitchFamily="2" charset="-78"/>
              </a:rPr>
              <a:t>    </a:t>
            </a:r>
            <a:r>
              <a:rPr lang="en-US" dirty="0" smtClean="0">
                <a:latin typeface="+mj-lt"/>
                <a:cs typeface="B Nazanin" pitchFamily="2" charset="-78"/>
              </a:rPr>
              <a:t> Tab:80,81mg /100mg/325,500mg</a:t>
            </a:r>
          </a:p>
          <a:p>
            <a:pPr algn="l">
              <a:buNone/>
            </a:pPr>
            <a:r>
              <a:rPr lang="en-US" dirty="0" smtClean="0">
                <a:latin typeface="+mj-lt"/>
                <a:cs typeface="B Nazanin" pitchFamily="2" charset="-78"/>
              </a:rPr>
              <a:t>    A.S.A 80             325mg             </a:t>
            </a:r>
            <a:r>
              <a:rPr lang="fa-IR" dirty="0" smtClean="0">
                <a:latin typeface="+mj-lt"/>
                <a:cs typeface="B Nazanin" pitchFamily="2" charset="-78"/>
              </a:rPr>
              <a:t>رقیق کردن خون </a:t>
            </a:r>
          </a:p>
          <a:p>
            <a:pPr algn="l">
              <a:buNone/>
            </a:pPr>
            <a:r>
              <a:rPr lang="en-US" dirty="0" smtClean="0">
                <a:latin typeface="+mj-lt"/>
                <a:cs typeface="B Nazanin" pitchFamily="2" charset="-78"/>
              </a:rPr>
              <a:t>    A.S.A 325            1.5               </a:t>
            </a:r>
            <a:r>
              <a:rPr lang="fa-IR" dirty="0" smtClean="0">
                <a:latin typeface="+mj-lt"/>
                <a:cs typeface="B Nazanin" pitchFamily="2" charset="-78"/>
              </a:rPr>
              <a:t>نقش ضد التهابی    </a:t>
            </a:r>
          </a:p>
          <a:p>
            <a:pPr algn="l">
              <a:buNone/>
            </a:pPr>
            <a:r>
              <a:rPr lang="en-US" dirty="0" smtClean="0">
                <a:latin typeface="+mj-lt"/>
                <a:cs typeface="B Nazanin" pitchFamily="2" charset="-78"/>
              </a:rPr>
              <a:t>     A.S.A  1.5            </a:t>
            </a:r>
            <a:r>
              <a:rPr lang="en-US" dirty="0" smtClean="0">
                <a:cs typeface="B Nazanin" pitchFamily="2" charset="-78"/>
              </a:rPr>
              <a:t>6g          </a:t>
            </a:r>
            <a:r>
              <a:rPr lang="fa-IR" dirty="0" smtClean="0">
                <a:cs typeface="B Nazanin" pitchFamily="2" charset="-78"/>
              </a:rPr>
              <a:t>      نقش ضد درد         </a:t>
            </a:r>
          </a:p>
          <a:p>
            <a:pPr algn="r" rtl="1">
              <a:buNone/>
            </a:pPr>
            <a:endParaRPr lang="en-US" dirty="0">
              <a:cs typeface="B Nazanin" pitchFamily="2" charset="-78"/>
            </a:endParaRPr>
          </a:p>
        </p:txBody>
      </p:sp>
      <p:sp>
        <p:nvSpPr>
          <p:cNvPr id="2" name="Title 1"/>
          <p:cNvSpPr>
            <a:spLocks noGrp="1"/>
          </p:cNvSpPr>
          <p:nvPr>
            <p:ph type="title"/>
          </p:nvPr>
        </p:nvSpPr>
        <p:spPr>
          <a:xfrm>
            <a:off x="457200" y="838200"/>
            <a:ext cx="8229600" cy="856488"/>
          </a:xfrm>
        </p:spPr>
        <p:txBody>
          <a:bodyPr/>
          <a:lstStyle/>
          <a:p>
            <a:pPr algn="ctr"/>
            <a:r>
              <a:rPr lang="fa-IR" b="1" dirty="0" smtClean="0">
                <a:cs typeface="B Nazanin" pitchFamily="2" charset="-78"/>
              </a:rPr>
              <a:t>درمان </a:t>
            </a:r>
            <a:endParaRPr lang="en-US" b="1" dirty="0">
              <a:cs typeface="B Nazanin" pitchFamily="2" charset="-78"/>
            </a:endParaRPr>
          </a:p>
        </p:txBody>
      </p:sp>
      <p:cxnSp>
        <p:nvCxnSpPr>
          <p:cNvPr id="5" name="Straight Arrow Connector 4"/>
          <p:cNvCxnSpPr/>
          <p:nvPr/>
        </p:nvCxnSpPr>
        <p:spPr>
          <a:xfrm>
            <a:off x="3124200" y="5410200"/>
            <a:ext cx="5334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3048000" y="4953000"/>
            <a:ext cx="5334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2971800" y="4419600"/>
            <a:ext cx="5334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Left Brace 6"/>
          <p:cNvSpPr/>
          <p:nvPr/>
        </p:nvSpPr>
        <p:spPr>
          <a:xfrm>
            <a:off x="838200" y="4191000"/>
            <a:ext cx="76200" cy="12954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715000"/>
          </a:xfrm>
        </p:spPr>
        <p:txBody>
          <a:bodyPr>
            <a:normAutofit/>
          </a:bodyPr>
          <a:lstStyle/>
          <a:p>
            <a:pPr algn="r" rtl="1">
              <a:buFont typeface="Wingdings" pitchFamily="2" charset="2"/>
              <a:buChar char="v"/>
            </a:pPr>
            <a:r>
              <a:rPr lang="fa-IR" dirty="0" smtClean="0">
                <a:latin typeface="+mj-lt"/>
                <a:cs typeface="B Nazanin" pitchFamily="2" charset="-78"/>
              </a:rPr>
              <a:t>برای جلوگیری از ابتلد ای بیمار به زخم معده بهتر است که بعد غذا مصرف شود.</a:t>
            </a:r>
          </a:p>
          <a:p>
            <a:pPr algn="l">
              <a:buNone/>
            </a:pPr>
            <a:endParaRPr lang="en-US" dirty="0" smtClean="0">
              <a:latin typeface="+mj-lt"/>
              <a:cs typeface="B Nazanin" pitchFamily="2" charset="-78"/>
            </a:endParaRPr>
          </a:p>
          <a:p>
            <a:r>
              <a:rPr lang="en-US" dirty="0" err="1" smtClean="0">
                <a:latin typeface="+mj-lt"/>
                <a:cs typeface="B Nazanin" pitchFamily="2" charset="-78"/>
              </a:rPr>
              <a:t>Warfarin</a:t>
            </a:r>
            <a:r>
              <a:rPr lang="en-US" dirty="0" smtClean="0">
                <a:latin typeface="+mj-lt"/>
                <a:cs typeface="B Nazanin" pitchFamily="2" charset="-78"/>
              </a:rPr>
              <a:t>(</a:t>
            </a:r>
            <a:r>
              <a:rPr lang="en-US" dirty="0" err="1" smtClean="0">
                <a:latin typeface="+mj-lt"/>
                <a:cs typeface="B Nazanin" pitchFamily="2" charset="-78"/>
              </a:rPr>
              <a:t>Comarin</a:t>
            </a:r>
            <a:r>
              <a:rPr lang="en-US" dirty="0" smtClean="0">
                <a:latin typeface="+mj-lt"/>
                <a:cs typeface="B Nazanin" pitchFamily="2" charset="-78"/>
              </a:rPr>
              <a:t>)         Tab: 5mg </a:t>
            </a:r>
          </a:p>
          <a:p>
            <a:r>
              <a:rPr lang="en-US" dirty="0" err="1" smtClean="0">
                <a:latin typeface="+mj-lt"/>
                <a:cs typeface="B Nazanin" pitchFamily="2" charset="-78"/>
              </a:rPr>
              <a:t>Heparine</a:t>
            </a:r>
            <a:r>
              <a:rPr lang="en-US" dirty="0" smtClean="0">
                <a:latin typeface="+mj-lt"/>
                <a:cs typeface="B Nazanin" pitchFamily="2" charset="-78"/>
              </a:rPr>
              <a:t>                          Amp: 5000,10000,25000U</a:t>
            </a:r>
          </a:p>
          <a:p>
            <a:r>
              <a:rPr lang="en-US" sz="2800" dirty="0" err="1" smtClean="0">
                <a:latin typeface="+mj-lt"/>
                <a:cs typeface="B Nazanin" pitchFamily="2" charset="-78"/>
              </a:rPr>
              <a:t>Enoxaparine</a:t>
            </a:r>
            <a:r>
              <a:rPr lang="en-US" sz="2800" dirty="0" smtClean="0">
                <a:latin typeface="+mj-lt"/>
                <a:cs typeface="B Nazanin" pitchFamily="2" charset="-78"/>
              </a:rPr>
              <a:t>(</a:t>
            </a:r>
            <a:r>
              <a:rPr lang="en-US" sz="2800" dirty="0" err="1" smtClean="0">
                <a:latin typeface="+mj-lt"/>
                <a:cs typeface="B Nazanin" pitchFamily="2" charset="-78"/>
              </a:rPr>
              <a:t>Clexan</a:t>
            </a:r>
            <a:r>
              <a:rPr lang="en-US" sz="2800" dirty="0" smtClean="0">
                <a:latin typeface="+mj-lt"/>
                <a:cs typeface="B Nazanin" pitchFamily="2" charset="-78"/>
              </a:rPr>
              <a:t>)  Amp:2000,4000,6000,8000U  (SC)</a:t>
            </a:r>
          </a:p>
          <a:p>
            <a:pPr algn="r" rtl="1"/>
            <a:endParaRPr lang="en-US" sz="2800" dirty="0" smtClean="0">
              <a:latin typeface="+mj-lt"/>
              <a:cs typeface="B Nazanin" pitchFamily="2" charset="-78"/>
            </a:endParaRPr>
          </a:p>
          <a:p>
            <a:r>
              <a:rPr lang="en-US" sz="2800" dirty="0" smtClean="0">
                <a:latin typeface="+mj-lt"/>
                <a:cs typeface="B Nazanin" pitchFamily="2" charset="-78"/>
              </a:rPr>
              <a:t> </a:t>
            </a:r>
            <a:r>
              <a:rPr lang="en-US" sz="2800" dirty="0" err="1" smtClean="0">
                <a:latin typeface="+mj-lt"/>
                <a:cs typeface="B Nazanin" pitchFamily="2" charset="-78"/>
              </a:rPr>
              <a:t>Clopidogrel</a:t>
            </a:r>
            <a:r>
              <a:rPr lang="en-US" sz="2800" dirty="0" smtClean="0">
                <a:latin typeface="+mj-lt"/>
                <a:cs typeface="B Nazanin" pitchFamily="2" charset="-78"/>
              </a:rPr>
              <a:t> (</a:t>
            </a:r>
            <a:r>
              <a:rPr lang="en-US" sz="2800" dirty="0" err="1" smtClean="0">
                <a:solidFill>
                  <a:srgbClr val="FF0000"/>
                </a:solidFill>
                <a:latin typeface="+mj-lt"/>
                <a:cs typeface="B Nazanin" pitchFamily="2" charset="-78"/>
              </a:rPr>
              <a:t>Plavix</a:t>
            </a:r>
            <a:r>
              <a:rPr lang="en-US" sz="2800" dirty="0" smtClean="0">
                <a:solidFill>
                  <a:srgbClr val="FF0000"/>
                </a:solidFill>
                <a:latin typeface="+mj-lt"/>
                <a:cs typeface="B Nazanin" pitchFamily="2" charset="-78"/>
              </a:rPr>
              <a:t>, </a:t>
            </a:r>
            <a:r>
              <a:rPr lang="en-US" sz="2800" dirty="0" err="1" smtClean="0">
                <a:solidFill>
                  <a:srgbClr val="FF0000"/>
                </a:solidFill>
                <a:latin typeface="+mj-lt"/>
                <a:cs typeface="B Nazanin" pitchFamily="2" charset="-78"/>
              </a:rPr>
              <a:t>Osvix</a:t>
            </a:r>
            <a:r>
              <a:rPr lang="en-US" sz="2800" dirty="0" smtClean="0">
                <a:solidFill>
                  <a:srgbClr val="FF0000"/>
                </a:solidFill>
                <a:latin typeface="+mj-lt"/>
                <a:cs typeface="B Nazanin" pitchFamily="2" charset="-78"/>
              </a:rPr>
              <a:t>, </a:t>
            </a:r>
            <a:r>
              <a:rPr lang="en-US" sz="2800" dirty="0" err="1" smtClean="0">
                <a:solidFill>
                  <a:srgbClr val="FF0000"/>
                </a:solidFill>
                <a:latin typeface="+mj-lt"/>
                <a:cs typeface="B Nazanin" pitchFamily="2" charset="-78"/>
              </a:rPr>
              <a:t>Zyllt</a:t>
            </a:r>
            <a:r>
              <a:rPr lang="fa-IR" sz="2800" dirty="0" smtClean="0">
                <a:latin typeface="+mj-lt"/>
                <a:cs typeface="B Nazanin" pitchFamily="2" charset="-78"/>
              </a:rPr>
              <a:t>(</a:t>
            </a:r>
            <a:r>
              <a:rPr lang="en-US" sz="2800" dirty="0" smtClean="0">
                <a:latin typeface="+mj-lt"/>
                <a:cs typeface="B Nazanin" pitchFamily="2" charset="-78"/>
              </a:rPr>
              <a:t>  Tab:75mg</a:t>
            </a:r>
          </a:p>
          <a:p>
            <a:r>
              <a:rPr lang="en-US" sz="2800" dirty="0" smtClean="0">
                <a:latin typeface="+mj-lt"/>
                <a:cs typeface="B Nazanin" pitchFamily="2" charset="-78"/>
              </a:rPr>
              <a:t> </a:t>
            </a:r>
            <a:r>
              <a:rPr lang="en-US" sz="2800" dirty="0" err="1" smtClean="0">
                <a:latin typeface="+mj-lt"/>
                <a:cs typeface="B Nazanin" pitchFamily="2" charset="-78"/>
              </a:rPr>
              <a:t>Dabigatran</a:t>
            </a:r>
            <a:r>
              <a:rPr lang="en-US" sz="2800" dirty="0" smtClean="0">
                <a:latin typeface="+mj-lt"/>
                <a:cs typeface="B Nazanin" pitchFamily="2" charset="-78"/>
              </a:rPr>
              <a:t> (</a:t>
            </a:r>
            <a:r>
              <a:rPr lang="en-US" sz="2800" dirty="0" err="1" smtClean="0">
                <a:latin typeface="+mj-lt"/>
                <a:cs typeface="B Nazanin" pitchFamily="2" charset="-78"/>
              </a:rPr>
              <a:t>Pradaxa</a:t>
            </a:r>
            <a:r>
              <a:rPr lang="en-US" sz="2800" dirty="0" smtClean="0">
                <a:latin typeface="+mj-lt"/>
                <a:cs typeface="B Nazanin" pitchFamily="2" charset="-78"/>
              </a:rPr>
              <a:t>)      Tab: 75-150mg</a:t>
            </a:r>
          </a:p>
          <a:p>
            <a:r>
              <a:rPr lang="en-US" sz="2800" dirty="0" err="1" smtClean="0">
                <a:latin typeface="+mj-lt"/>
                <a:cs typeface="B Nazanin" pitchFamily="2" charset="-78"/>
              </a:rPr>
              <a:t>Rivaroxaban</a:t>
            </a:r>
            <a:r>
              <a:rPr lang="en-US" sz="2800" dirty="0" smtClean="0">
                <a:latin typeface="+mj-lt"/>
                <a:cs typeface="B Nazanin" pitchFamily="2" charset="-78"/>
              </a:rPr>
              <a:t>                     Tab:10-20mg </a:t>
            </a:r>
          </a:p>
          <a:p>
            <a:pPr algn="l">
              <a:buNone/>
            </a:pPr>
            <a:endParaRPr lang="en-US" sz="2800" dirty="0" smtClean="0">
              <a:latin typeface="+mj-lt"/>
              <a:cs typeface="B Nazanin" pitchFamily="2" charset="-78"/>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943600"/>
          </a:xfrm>
        </p:spPr>
        <p:txBody>
          <a:bodyPr>
            <a:normAutofit fontScale="92500"/>
          </a:bodyPr>
          <a:lstStyle/>
          <a:p>
            <a:pPr algn="r" rtl="1">
              <a:buFont typeface="Wingdings" pitchFamily="2" charset="2"/>
              <a:buChar char="Ø"/>
            </a:pPr>
            <a:r>
              <a:rPr lang="fa-IR" sz="3200" b="1" dirty="0" smtClean="0">
                <a:latin typeface="+mj-lt"/>
                <a:cs typeface="B Nazanin" pitchFamily="2" charset="-78"/>
              </a:rPr>
              <a:t>گشاد کننده های عروق</a:t>
            </a:r>
            <a:endParaRPr lang="en-US" sz="3200" b="1" dirty="0" smtClean="0">
              <a:latin typeface="+mj-lt"/>
              <a:cs typeface="B Nazanin" pitchFamily="2" charset="-78"/>
            </a:endParaRPr>
          </a:p>
          <a:p>
            <a:pPr algn="r" rtl="1">
              <a:buFont typeface="Wingdings" pitchFamily="2" charset="2"/>
              <a:buChar char="Ø"/>
            </a:pPr>
            <a:endParaRPr lang="fa-IR" sz="3200" b="1" dirty="0" smtClean="0">
              <a:latin typeface="+mj-lt"/>
              <a:cs typeface="B Nazanin" pitchFamily="2" charset="-78"/>
            </a:endParaRPr>
          </a:p>
          <a:p>
            <a:r>
              <a:rPr lang="en-US" dirty="0" smtClean="0">
                <a:latin typeface="+mj-lt"/>
                <a:cs typeface="B Nazanin" pitchFamily="2" charset="-78"/>
              </a:rPr>
              <a:t>Nitroglycerin(</a:t>
            </a:r>
            <a:r>
              <a:rPr lang="en-US" dirty="0" err="1" smtClean="0">
                <a:latin typeface="+mj-lt"/>
                <a:cs typeface="B Nazanin" pitchFamily="2" charset="-78"/>
              </a:rPr>
              <a:t>Sustac,Nitromint,Nitrocantin</a:t>
            </a:r>
            <a:r>
              <a:rPr lang="en-US" dirty="0" smtClean="0">
                <a:latin typeface="+mj-lt"/>
                <a:cs typeface="B Nazanin" pitchFamily="2" charset="-78"/>
              </a:rPr>
              <a:t>)Tab:2.6,6.4 mg</a:t>
            </a:r>
          </a:p>
          <a:p>
            <a:r>
              <a:rPr lang="en-US" dirty="0" smtClean="0">
                <a:latin typeface="+mj-lt"/>
                <a:cs typeface="B Nazanin" pitchFamily="2" charset="-78"/>
              </a:rPr>
              <a:t>Sublingual T.N.G                       Prel:0.4mg</a:t>
            </a:r>
          </a:p>
          <a:p>
            <a:pPr algn="l">
              <a:buNone/>
            </a:pPr>
            <a:r>
              <a:rPr lang="en-US" dirty="0" smtClean="0">
                <a:latin typeface="+mj-lt"/>
                <a:cs typeface="B Nazanin" pitchFamily="2" charset="-78"/>
              </a:rPr>
              <a:t>                                          Spray ,Ointment ,Patch</a:t>
            </a:r>
          </a:p>
          <a:p>
            <a:pPr algn="r" rtl="1">
              <a:buNone/>
            </a:pPr>
            <a:endParaRPr lang="en-US" dirty="0" smtClean="0">
              <a:latin typeface="+mj-lt"/>
              <a:cs typeface="B Nazanin" pitchFamily="2" charset="-78"/>
            </a:endParaRPr>
          </a:p>
          <a:p>
            <a:pPr algn="r" rtl="1">
              <a:buNone/>
            </a:pPr>
            <a:r>
              <a:rPr lang="fa-IR" dirty="0" smtClean="0">
                <a:latin typeface="+mj-lt"/>
                <a:cs typeface="B Nazanin" pitchFamily="2" charset="-78"/>
              </a:rPr>
              <a:t>داروی تشخیصی بین آنژین صدری و سکته قلبی </a:t>
            </a:r>
            <a:endParaRPr lang="en-US" dirty="0" smtClean="0">
              <a:latin typeface="+mj-lt"/>
              <a:cs typeface="B Nazanin" pitchFamily="2" charset="-78"/>
            </a:endParaRPr>
          </a:p>
          <a:p>
            <a:pPr algn="r" rtl="1">
              <a:buNone/>
            </a:pPr>
            <a:endParaRPr lang="en-US" dirty="0" smtClean="0">
              <a:latin typeface="+mj-lt"/>
              <a:cs typeface="B Nazanin" pitchFamily="2" charset="-78"/>
            </a:endParaRPr>
          </a:p>
          <a:p>
            <a:r>
              <a:rPr lang="en-US" dirty="0" err="1" smtClean="0">
                <a:latin typeface="+mj-lt"/>
                <a:cs typeface="B Nazanin" pitchFamily="2" charset="-78"/>
              </a:rPr>
              <a:t>Isosorbide</a:t>
            </a:r>
            <a:r>
              <a:rPr lang="en-US" dirty="0" smtClean="0">
                <a:latin typeface="+mj-lt"/>
                <a:cs typeface="B Nazanin" pitchFamily="2" charset="-78"/>
              </a:rPr>
              <a:t>     </a:t>
            </a:r>
            <a:r>
              <a:rPr lang="en-US" dirty="0" err="1" smtClean="0">
                <a:latin typeface="+mj-lt"/>
                <a:cs typeface="B Nazanin" pitchFamily="2" charset="-78"/>
              </a:rPr>
              <a:t>Tab:mononitrat</a:t>
            </a:r>
            <a:r>
              <a:rPr lang="en-US" dirty="0" smtClean="0">
                <a:latin typeface="+mj-lt"/>
                <a:cs typeface="B Nazanin" pitchFamily="2" charset="-78"/>
              </a:rPr>
              <a:t> SR(</a:t>
            </a:r>
            <a:r>
              <a:rPr lang="en-US" dirty="0" err="1" smtClean="0">
                <a:latin typeface="+mj-lt"/>
                <a:cs typeface="B Nazanin" pitchFamily="2" charset="-78"/>
              </a:rPr>
              <a:t>Monosorb</a:t>
            </a:r>
            <a:r>
              <a:rPr lang="en-US" dirty="0" smtClean="0">
                <a:latin typeface="+mj-lt"/>
                <a:cs typeface="B Nazanin" pitchFamily="2" charset="-78"/>
              </a:rPr>
              <a:t>)40mg</a:t>
            </a:r>
          </a:p>
          <a:p>
            <a:pPr algn="l">
              <a:buNone/>
            </a:pPr>
            <a:r>
              <a:rPr lang="en-US" dirty="0" smtClean="0">
                <a:latin typeface="+mj-lt"/>
                <a:cs typeface="B Nazanin" pitchFamily="2" charset="-78"/>
              </a:rPr>
              <a:t>                           </a:t>
            </a:r>
            <a:r>
              <a:rPr lang="fa-IR" dirty="0" smtClean="0">
                <a:latin typeface="+mj-lt"/>
                <a:cs typeface="B Nazanin" pitchFamily="2" charset="-78"/>
              </a:rPr>
              <a:t>   </a:t>
            </a:r>
            <a:r>
              <a:rPr lang="en-US" dirty="0" smtClean="0">
                <a:latin typeface="+mj-lt"/>
                <a:cs typeface="B Nazanin" pitchFamily="2" charset="-78"/>
              </a:rPr>
              <a:t> Dinitrate:10mg</a:t>
            </a:r>
          </a:p>
          <a:p>
            <a:r>
              <a:rPr lang="en-US" dirty="0" smtClean="0">
                <a:latin typeface="+mj-lt"/>
                <a:cs typeface="B Nazanin" pitchFamily="2" charset="-78"/>
              </a:rPr>
              <a:t>Sodium </a:t>
            </a:r>
            <a:r>
              <a:rPr lang="en-US" dirty="0" err="1" smtClean="0">
                <a:latin typeface="+mj-lt"/>
                <a:cs typeface="B Nazanin" pitchFamily="2" charset="-78"/>
              </a:rPr>
              <a:t>nitroprusside</a:t>
            </a:r>
            <a:r>
              <a:rPr lang="en-US" dirty="0" smtClean="0">
                <a:latin typeface="+mj-lt"/>
                <a:cs typeface="B Nazanin" pitchFamily="2" charset="-78"/>
              </a:rPr>
              <a:t> (</a:t>
            </a:r>
            <a:r>
              <a:rPr lang="en-US" dirty="0" err="1" smtClean="0">
                <a:latin typeface="+mj-lt"/>
                <a:cs typeface="B Nazanin" pitchFamily="2" charset="-78"/>
              </a:rPr>
              <a:t>Niprid</a:t>
            </a:r>
            <a:r>
              <a:rPr lang="en-US" dirty="0" smtClean="0">
                <a:latin typeface="+mj-lt"/>
                <a:cs typeface="B Nazanin" pitchFamily="2" charset="-78"/>
              </a:rPr>
              <a:t>)            Vial</a:t>
            </a:r>
          </a:p>
          <a:p>
            <a:pPr algn="r" rtl="1">
              <a:buFont typeface="Wingdings" pitchFamily="2" charset="2"/>
              <a:buChar char="v"/>
            </a:pPr>
            <a:r>
              <a:rPr lang="fa-IR" dirty="0" smtClean="0">
                <a:solidFill>
                  <a:srgbClr val="FF0000"/>
                </a:solidFill>
                <a:latin typeface="+mj-lt"/>
                <a:cs typeface="B Nazanin" pitchFamily="2" charset="-78"/>
              </a:rPr>
              <a:t>به صورت انفوزیون وریدی </a:t>
            </a:r>
            <a:endParaRPr lang="en-US" dirty="0" smtClean="0">
              <a:solidFill>
                <a:srgbClr val="FF0000"/>
              </a:solidFill>
              <a:latin typeface="+mj-lt"/>
              <a:cs typeface="B Nazanin" pitchFamily="2" charset="-78"/>
            </a:endParaRPr>
          </a:p>
          <a:p>
            <a:pPr algn="r" rtl="1">
              <a:buNone/>
            </a:pPr>
            <a:endParaRPr lang="fa-IR" dirty="0" smtClean="0">
              <a:latin typeface="+mj-lt"/>
              <a:cs typeface="B Nazanin" pitchFamily="2" charset="-78"/>
            </a:endParaRPr>
          </a:p>
          <a:p>
            <a:pPr algn="l">
              <a:buNone/>
            </a:pPr>
            <a:endParaRPr lang="en-US" dirty="0" smtClean="0">
              <a:latin typeface="+mj-lt"/>
              <a:cs typeface="B Nazanin" pitchFamily="2" charset="-78"/>
            </a:endParaRPr>
          </a:p>
          <a:p>
            <a:pPr algn="l">
              <a:buNone/>
            </a:pPr>
            <a:endParaRPr lang="en-US" dirty="0" smtClean="0">
              <a:latin typeface="+mj-lt"/>
              <a:cs typeface="B Nazanin" pitchFamily="2" charset="-78"/>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5181600"/>
          </a:xfrm>
        </p:spPr>
        <p:txBody>
          <a:bodyPr/>
          <a:lstStyle/>
          <a:p>
            <a:r>
              <a:rPr lang="en-US" dirty="0" err="1" smtClean="0">
                <a:latin typeface="+mj-lt"/>
                <a:cs typeface="B Nazanin" pitchFamily="2" charset="-78"/>
              </a:rPr>
              <a:t>Nicorandil</a:t>
            </a:r>
            <a:r>
              <a:rPr lang="en-US" dirty="0" smtClean="0">
                <a:latin typeface="+mj-lt"/>
                <a:cs typeface="B Nazanin" pitchFamily="2" charset="-78"/>
              </a:rPr>
              <a:t>(</a:t>
            </a:r>
            <a:r>
              <a:rPr lang="en-US" dirty="0" err="1" smtClean="0">
                <a:latin typeface="+mj-lt"/>
                <a:cs typeface="B Nazanin" pitchFamily="2" charset="-78"/>
              </a:rPr>
              <a:t>Ikorel</a:t>
            </a:r>
            <a:r>
              <a:rPr lang="en-US" dirty="0" smtClean="0">
                <a:latin typeface="+mj-lt"/>
                <a:cs typeface="B Nazanin" pitchFamily="2" charset="-78"/>
              </a:rPr>
              <a:t>)      Tab:10-20m</a:t>
            </a:r>
          </a:p>
          <a:p>
            <a:pPr algn="r" rtl="1">
              <a:buNone/>
            </a:pPr>
            <a:r>
              <a:rPr lang="fa-IR" dirty="0" smtClean="0">
                <a:latin typeface="+mj-lt"/>
                <a:cs typeface="B Nazanin" pitchFamily="2" charset="-78"/>
              </a:rPr>
              <a:t>از عوارض آن می توان به افت فشار اشاره کرد.              </a:t>
            </a:r>
          </a:p>
          <a:p>
            <a:r>
              <a:rPr lang="en-US" dirty="0" err="1" smtClean="0">
                <a:latin typeface="+mj-lt"/>
                <a:cs typeface="B Nazanin" pitchFamily="2" charset="-78"/>
              </a:rPr>
              <a:t>Ticlopidine</a:t>
            </a:r>
            <a:r>
              <a:rPr lang="en-US" dirty="0" smtClean="0">
                <a:latin typeface="+mj-lt"/>
                <a:cs typeface="B Nazanin" pitchFamily="2" charset="-78"/>
              </a:rPr>
              <a:t>           Tab:250mg</a:t>
            </a:r>
          </a:p>
          <a:p>
            <a:pPr>
              <a:buNone/>
            </a:pPr>
            <a:endParaRPr lang="en-US" dirty="0" smtClean="0">
              <a:latin typeface="+mj-lt"/>
              <a:cs typeface="B Nazanin" pitchFamily="2" charset="-78"/>
            </a:endParaRPr>
          </a:p>
          <a:p>
            <a:pPr>
              <a:buNone/>
            </a:pPr>
            <a:endParaRPr lang="en-US" dirty="0" smtClean="0">
              <a:latin typeface="+mj-lt"/>
              <a:cs typeface="B Nazanin" pitchFamily="2" charset="-78"/>
            </a:endParaRPr>
          </a:p>
          <a:p>
            <a:pPr algn="r" rtl="1">
              <a:buNone/>
            </a:pPr>
            <a:r>
              <a:rPr lang="fa-IR" sz="3200" b="1" dirty="0" smtClean="0">
                <a:latin typeface="+mj-lt"/>
                <a:cs typeface="B Nazanin" pitchFamily="2" charset="-78"/>
              </a:rPr>
              <a:t>آریتمی (ضربان نامنظم قلب)</a:t>
            </a:r>
            <a:endParaRPr lang="en-US" sz="3200" b="1" dirty="0" smtClean="0">
              <a:latin typeface="+mj-lt"/>
              <a:cs typeface="B Nazanin" pitchFamily="2" charset="-78"/>
            </a:endParaRPr>
          </a:p>
          <a:p>
            <a:r>
              <a:rPr lang="en-US" dirty="0" err="1" smtClean="0">
                <a:latin typeface="+mj-lt"/>
                <a:cs typeface="B Nazanin" pitchFamily="2" charset="-78"/>
              </a:rPr>
              <a:t>Propafenon</a:t>
            </a:r>
            <a:r>
              <a:rPr lang="en-US" dirty="0" smtClean="0">
                <a:latin typeface="+mj-lt"/>
                <a:cs typeface="B Nazanin" pitchFamily="2" charset="-78"/>
              </a:rPr>
              <a:t>      Tab:150-300mg</a:t>
            </a:r>
          </a:p>
          <a:p>
            <a:pPr rtl="1">
              <a:buNone/>
            </a:pPr>
            <a:endParaRPr lang="en-US" dirty="0">
              <a:latin typeface="+mj-lt"/>
              <a:cs typeface="B Nazanin" pitchFamily="2" charset="-78"/>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buNone/>
            </a:pPr>
            <a:r>
              <a:rPr lang="en-US" dirty="0" smtClean="0">
                <a:cs typeface="B Nazanin" pitchFamily="2" charset="-78"/>
              </a:rPr>
              <a:t> </a:t>
            </a:r>
            <a:r>
              <a:rPr lang="fa-IR" dirty="0" smtClean="0">
                <a:cs typeface="B Nazanin" pitchFamily="2" charset="-78"/>
              </a:rPr>
              <a:t>داروهای مسکن در 3 دسته جای دارند:</a:t>
            </a:r>
          </a:p>
          <a:p>
            <a:pPr algn="r" rtl="1">
              <a:buFont typeface="Arial" pitchFamily="34" charset="0"/>
              <a:buChar char="•"/>
            </a:pPr>
            <a:r>
              <a:rPr lang="fa-IR" dirty="0" smtClean="0">
                <a:cs typeface="B Nazanin" pitchFamily="2" charset="-78"/>
              </a:rPr>
              <a:t>اپیوئیدی </a:t>
            </a:r>
          </a:p>
          <a:p>
            <a:pPr algn="r" rtl="1">
              <a:buFont typeface="Arial" pitchFamily="34" charset="0"/>
              <a:buChar char="•"/>
            </a:pPr>
            <a:r>
              <a:rPr lang="en-US" dirty="0" smtClean="0">
                <a:cs typeface="B Nazanin" pitchFamily="2" charset="-78"/>
              </a:rPr>
              <a:t>NSAID</a:t>
            </a:r>
            <a:r>
              <a:rPr lang="fa-IR" dirty="0" smtClean="0">
                <a:cs typeface="B Nazanin" pitchFamily="2" charset="-78"/>
              </a:rPr>
              <a:t>(داروهای ضد التهاب غیر استروئیدی)</a:t>
            </a:r>
          </a:p>
          <a:p>
            <a:pPr algn="r" rtl="1">
              <a:buFont typeface="Arial" pitchFamily="34" charset="0"/>
              <a:buChar char="•"/>
            </a:pPr>
            <a:r>
              <a:rPr lang="fa-IR" dirty="0" smtClean="0">
                <a:cs typeface="B Nazanin" pitchFamily="2" charset="-78"/>
              </a:rPr>
              <a:t>استامینوفن</a:t>
            </a:r>
          </a:p>
          <a:p>
            <a:pPr algn="r" rtl="1">
              <a:buFont typeface="Arial" pitchFamily="34" charset="0"/>
              <a:buChar char="•"/>
            </a:pPr>
            <a:endParaRPr lang="fa-IR" dirty="0" smtClean="0">
              <a:cs typeface="B Nazanin" pitchFamily="2" charset="-78"/>
            </a:endParaRPr>
          </a:p>
          <a:p>
            <a:pPr algn="r" rtl="1">
              <a:buFont typeface="Wingdings" pitchFamily="2" charset="2"/>
              <a:buChar char="Ø"/>
            </a:pPr>
            <a:r>
              <a:rPr lang="fa-IR" sz="2800" b="1" dirty="0" smtClean="0">
                <a:cs typeface="B Nazanin" pitchFamily="2" charset="-78"/>
              </a:rPr>
              <a:t>مسکن های اپیوئیدی</a:t>
            </a:r>
          </a:p>
          <a:p>
            <a:pPr algn="r" rtl="1">
              <a:buFont typeface="Arial" pitchFamily="34" charset="0"/>
              <a:buChar char="•"/>
            </a:pPr>
            <a:r>
              <a:rPr lang="fa-IR" dirty="0" smtClean="0">
                <a:cs typeface="B Nazanin" pitchFamily="2" charset="-78"/>
              </a:rPr>
              <a:t>به صورت مرکزی عمل کرده وارد مغز شده و زخم معده ندارند.</a:t>
            </a:r>
            <a:endParaRPr lang="en-US" dirty="0" smtClean="0">
              <a:cs typeface="B Nazanin" pitchFamily="2" charset="-78"/>
            </a:endParaRPr>
          </a:p>
          <a:p>
            <a:pPr algn="r" rtl="1">
              <a:buFont typeface="Arial" pitchFamily="34" charset="0"/>
              <a:buChar char="•"/>
            </a:pPr>
            <a:r>
              <a:rPr lang="fa-IR" dirty="0" smtClean="0">
                <a:cs typeface="B Nazanin" pitchFamily="2" charset="-78"/>
              </a:rPr>
              <a:t>عوارض کلی : دپرسیون تنفسی و قلبی </a:t>
            </a:r>
            <a:endParaRPr lang="en-US" dirty="0">
              <a:cs typeface="B Nazanin" pitchFamily="2" charset="-78"/>
            </a:endParaRPr>
          </a:p>
        </p:txBody>
      </p:sp>
      <p:sp>
        <p:nvSpPr>
          <p:cNvPr id="2" name="Title 1"/>
          <p:cNvSpPr>
            <a:spLocks noGrp="1"/>
          </p:cNvSpPr>
          <p:nvPr>
            <p:ph type="title"/>
          </p:nvPr>
        </p:nvSpPr>
        <p:spPr>
          <a:xfrm>
            <a:off x="533400" y="381000"/>
            <a:ext cx="8229600" cy="932688"/>
          </a:xfrm>
        </p:spPr>
        <p:txBody>
          <a:bodyPr>
            <a:normAutofit/>
          </a:bodyPr>
          <a:lstStyle/>
          <a:p>
            <a:pPr algn="ctr"/>
            <a:r>
              <a:rPr lang="fa-IR" sz="4800" b="1" dirty="0" smtClean="0">
                <a:cs typeface="B Nazanin" pitchFamily="2" charset="-78"/>
              </a:rPr>
              <a:t>ضد دردها</a:t>
            </a:r>
            <a:endParaRPr lang="en-US" sz="4800" b="1" dirty="0">
              <a:cs typeface="B Nazanin" pitchFamily="2" charset="-78"/>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943600"/>
          </a:xfrm>
        </p:spPr>
        <p:txBody>
          <a:bodyPr>
            <a:normAutofit lnSpcReduction="10000"/>
          </a:bodyPr>
          <a:lstStyle/>
          <a:p>
            <a:r>
              <a:rPr lang="en-US" dirty="0" err="1" smtClean="0">
                <a:latin typeface="+mj-lt"/>
              </a:rPr>
              <a:t>Tramadol</a:t>
            </a:r>
            <a:r>
              <a:rPr lang="en-US" dirty="0" smtClean="0">
                <a:latin typeface="+mj-lt"/>
              </a:rPr>
              <a:t>(</a:t>
            </a:r>
            <a:r>
              <a:rPr lang="en-US" dirty="0" err="1" smtClean="0">
                <a:latin typeface="+mj-lt"/>
              </a:rPr>
              <a:t>Biomadol</a:t>
            </a:r>
            <a:r>
              <a:rPr lang="en-US" dirty="0" smtClean="0">
                <a:latin typeface="+mj-lt"/>
              </a:rPr>
              <a:t>)     Tab:50-100mg</a:t>
            </a:r>
          </a:p>
          <a:p>
            <a:pPr>
              <a:buNone/>
            </a:pPr>
            <a:r>
              <a:rPr lang="en-US" dirty="0" smtClean="0">
                <a:latin typeface="+mj-lt"/>
              </a:rPr>
              <a:t>                                             Cap:100mg</a:t>
            </a:r>
          </a:p>
          <a:p>
            <a:pPr>
              <a:buNone/>
            </a:pPr>
            <a:r>
              <a:rPr lang="en-US" dirty="0" smtClean="0">
                <a:latin typeface="+mj-lt"/>
              </a:rPr>
              <a:t>                                             Amp:50mg/2ml</a:t>
            </a:r>
          </a:p>
          <a:p>
            <a:endParaRPr lang="en-US" dirty="0" smtClean="0">
              <a:latin typeface="+mj-lt"/>
            </a:endParaRPr>
          </a:p>
          <a:p>
            <a:r>
              <a:rPr lang="en-US" dirty="0" err="1" smtClean="0">
                <a:latin typeface="+mj-lt"/>
              </a:rPr>
              <a:t>Methadon</a:t>
            </a:r>
            <a:r>
              <a:rPr lang="en-US" dirty="0" smtClean="0">
                <a:latin typeface="+mj-lt"/>
              </a:rPr>
              <a:t>        Tab:5-20mg</a:t>
            </a:r>
          </a:p>
          <a:p>
            <a:r>
              <a:rPr lang="en-US" dirty="0" smtClean="0">
                <a:latin typeface="+mj-lt"/>
              </a:rPr>
              <a:t>                            </a:t>
            </a:r>
            <a:r>
              <a:rPr lang="en-US" dirty="0" err="1" smtClean="0">
                <a:latin typeface="+mj-lt"/>
              </a:rPr>
              <a:t>Syr</a:t>
            </a:r>
            <a:endParaRPr lang="en-US" dirty="0" smtClean="0">
              <a:latin typeface="+mj-lt"/>
            </a:endParaRPr>
          </a:p>
          <a:p>
            <a:endParaRPr lang="en-US" dirty="0" smtClean="0">
              <a:latin typeface="+mj-lt"/>
            </a:endParaRPr>
          </a:p>
          <a:p>
            <a:r>
              <a:rPr lang="en-US" dirty="0" smtClean="0">
                <a:latin typeface="+mj-lt"/>
              </a:rPr>
              <a:t>Morphine            Amp</a:t>
            </a:r>
          </a:p>
          <a:p>
            <a:r>
              <a:rPr lang="en-US" dirty="0" err="1" smtClean="0">
                <a:latin typeface="+mj-lt"/>
              </a:rPr>
              <a:t>Pethidine</a:t>
            </a:r>
            <a:r>
              <a:rPr lang="en-US" dirty="0" smtClean="0">
                <a:latin typeface="+mj-lt"/>
              </a:rPr>
              <a:t>             Amp</a:t>
            </a:r>
          </a:p>
          <a:p>
            <a:endParaRPr lang="en-US" dirty="0" smtClean="0">
              <a:latin typeface="+mj-lt"/>
            </a:endParaRPr>
          </a:p>
          <a:p>
            <a:r>
              <a:rPr lang="en-US" dirty="0" err="1" smtClean="0">
                <a:latin typeface="+mj-lt"/>
              </a:rPr>
              <a:t>Phentanyl</a:t>
            </a:r>
            <a:endParaRPr lang="en-US" dirty="0" smtClean="0">
              <a:latin typeface="+mj-lt"/>
            </a:endParaRPr>
          </a:p>
          <a:p>
            <a:r>
              <a:rPr lang="en-US" dirty="0" err="1" smtClean="0">
                <a:latin typeface="+mj-lt"/>
              </a:rPr>
              <a:t>Alphentanil</a:t>
            </a:r>
            <a:endParaRPr lang="en-US" dirty="0" smtClean="0">
              <a:latin typeface="+mj-lt"/>
            </a:endParaRPr>
          </a:p>
          <a:p>
            <a:r>
              <a:rPr lang="en-US" dirty="0" err="1" smtClean="0">
                <a:latin typeface="+mj-lt"/>
              </a:rPr>
              <a:t>Remifetanil</a:t>
            </a:r>
            <a:r>
              <a:rPr lang="en-US" dirty="0" smtClean="0">
                <a:latin typeface="+mj-lt"/>
              </a:rPr>
              <a:t>        </a:t>
            </a:r>
            <a:endParaRPr lang="en-US" dirty="0">
              <a:latin typeface="+mj-lt"/>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6019800"/>
          </a:xfrm>
        </p:spPr>
        <p:txBody>
          <a:bodyPr/>
          <a:lstStyle/>
          <a:p>
            <a:pPr algn="r" rtl="1">
              <a:buFont typeface="Wingdings" pitchFamily="2" charset="2"/>
              <a:buChar char="Ø"/>
            </a:pPr>
            <a:endParaRPr lang="fa-IR" sz="2800" b="1" dirty="0" smtClean="0">
              <a:cs typeface="B Nazanin" pitchFamily="2" charset="-78"/>
            </a:endParaRPr>
          </a:p>
          <a:p>
            <a:pPr algn="r" rtl="1">
              <a:buFont typeface="Wingdings" pitchFamily="2" charset="2"/>
              <a:buChar char="Ø"/>
            </a:pPr>
            <a:r>
              <a:rPr lang="fa-IR" sz="2800" b="1" dirty="0" smtClean="0">
                <a:cs typeface="B Nazanin" pitchFamily="2" charset="-78"/>
              </a:rPr>
              <a:t>(داروهای ضد التهاب غیر استروئیدی)</a:t>
            </a:r>
          </a:p>
          <a:p>
            <a:pPr algn="r" rtl="1">
              <a:buNone/>
            </a:pPr>
            <a:r>
              <a:rPr lang="fa-IR" dirty="0" smtClean="0"/>
              <a:t>  اثرمحیطی داشته و وارد مغز نمی شوند.</a:t>
            </a:r>
          </a:p>
          <a:p>
            <a:pPr algn="r" rtl="1">
              <a:buNone/>
            </a:pPr>
            <a:r>
              <a:rPr lang="en-US" dirty="0" smtClean="0"/>
              <a:t>   </a:t>
            </a:r>
            <a:r>
              <a:rPr lang="fa-IR" dirty="0" smtClean="0"/>
              <a:t>اگر بامعده خالی مصرف شوند منجر به زخم معده می شوند....مصرف بعد غذا </a:t>
            </a:r>
          </a:p>
          <a:p>
            <a:pPr algn="r" rtl="1"/>
            <a:r>
              <a:rPr lang="fa-IR" dirty="0" smtClean="0"/>
              <a:t>عملکرد این داروها:</a:t>
            </a:r>
          </a:p>
          <a:p>
            <a:pPr algn="r" rtl="1">
              <a:buFont typeface="Wingdings" pitchFamily="2" charset="2"/>
              <a:buChar char="ü"/>
            </a:pPr>
            <a:r>
              <a:rPr lang="fa-IR" dirty="0" smtClean="0"/>
              <a:t>ضد تب </a:t>
            </a:r>
          </a:p>
          <a:p>
            <a:pPr algn="r" rtl="1">
              <a:buFont typeface="Wingdings" pitchFamily="2" charset="2"/>
              <a:buChar char="ü"/>
            </a:pPr>
            <a:r>
              <a:rPr lang="fa-IR" dirty="0" smtClean="0"/>
              <a:t>ضد درد </a:t>
            </a:r>
          </a:p>
          <a:p>
            <a:pPr algn="r" rtl="1">
              <a:buFont typeface="Wingdings" pitchFamily="2" charset="2"/>
              <a:buChar char="ü"/>
            </a:pPr>
            <a:r>
              <a:rPr lang="fa-IR" dirty="0" smtClean="0"/>
              <a:t>ضد التهاب </a:t>
            </a:r>
          </a:p>
          <a:p>
            <a:pPr algn="r" rtl="1">
              <a:buNone/>
            </a:pPr>
            <a:r>
              <a:rPr lang="fa-IR" dirty="0" smtClean="0"/>
              <a:t>از عوارض آن می توان به افزایش فشارخون اشاره کرد.</a:t>
            </a:r>
          </a:p>
          <a:p>
            <a:pPr algn="r" rtl="1">
              <a:buNone/>
            </a:pPr>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562600"/>
          </a:xfrm>
        </p:spPr>
        <p:txBody>
          <a:bodyPr>
            <a:normAutofit/>
          </a:bodyPr>
          <a:lstStyle/>
          <a:p>
            <a:pPr>
              <a:buFont typeface="Wingdings" pitchFamily="2" charset="2"/>
              <a:buChar char="Ø"/>
            </a:pPr>
            <a:r>
              <a:rPr lang="en-US" dirty="0" smtClean="0">
                <a:latin typeface="+mj-lt"/>
                <a:cs typeface="B Nazanin" pitchFamily="2" charset="-78"/>
              </a:rPr>
              <a:t>A.S.A 325mg-6gr  </a:t>
            </a:r>
          </a:p>
          <a:p>
            <a:pPr>
              <a:buNone/>
            </a:pPr>
            <a:r>
              <a:rPr lang="en-US" dirty="0" smtClean="0">
                <a:latin typeface="+mj-lt"/>
                <a:cs typeface="B Nazanin" pitchFamily="2" charset="-78"/>
              </a:rPr>
              <a:t>                                              </a:t>
            </a:r>
            <a:endParaRPr lang="fa-IR" dirty="0" smtClean="0">
              <a:latin typeface="+mj-lt"/>
              <a:cs typeface="B Nazanin" pitchFamily="2" charset="-78"/>
            </a:endParaRPr>
          </a:p>
          <a:p>
            <a:pPr>
              <a:buFont typeface="Wingdings" pitchFamily="2" charset="2"/>
              <a:buChar char="Ø"/>
            </a:pPr>
            <a:r>
              <a:rPr lang="en-US" dirty="0" smtClean="0">
                <a:latin typeface="+mj-lt"/>
                <a:cs typeface="B Nazanin" pitchFamily="2" charset="-78"/>
              </a:rPr>
              <a:t>Ibuprofen           </a:t>
            </a:r>
            <a:r>
              <a:rPr lang="en-US" dirty="0" err="1" smtClean="0">
                <a:latin typeface="+mj-lt"/>
                <a:cs typeface="B Nazanin" pitchFamily="2" charset="-78"/>
              </a:rPr>
              <a:t>Tab,Soft</a:t>
            </a:r>
            <a:r>
              <a:rPr lang="en-US" dirty="0" smtClean="0">
                <a:latin typeface="+mj-lt"/>
                <a:cs typeface="B Nazanin" pitchFamily="2" charset="-78"/>
              </a:rPr>
              <a:t> gel:200-400mg</a:t>
            </a:r>
          </a:p>
          <a:p>
            <a:pPr>
              <a:buNone/>
            </a:pPr>
            <a:r>
              <a:rPr lang="en-US" dirty="0" smtClean="0">
                <a:latin typeface="+mj-lt"/>
                <a:cs typeface="B Nazanin" pitchFamily="2" charset="-78"/>
              </a:rPr>
              <a:t>                          </a:t>
            </a:r>
            <a:r>
              <a:rPr lang="fa-IR" dirty="0" smtClean="0">
                <a:latin typeface="+mj-lt"/>
                <a:cs typeface="B Nazanin" pitchFamily="2" charset="-78"/>
              </a:rPr>
              <a:t> </a:t>
            </a:r>
            <a:r>
              <a:rPr lang="en-US" dirty="0" smtClean="0">
                <a:latin typeface="+mj-lt"/>
                <a:cs typeface="B Nazanin" pitchFamily="2" charset="-78"/>
              </a:rPr>
              <a:t>  Syr:100mg/5cc</a:t>
            </a:r>
          </a:p>
          <a:p>
            <a:pPr>
              <a:buNone/>
            </a:pPr>
            <a:r>
              <a:rPr lang="en-US" dirty="0" smtClean="0">
                <a:latin typeface="+mj-lt"/>
                <a:cs typeface="B Nazanin" pitchFamily="2" charset="-78"/>
              </a:rPr>
              <a:t>                             Topical Gel</a:t>
            </a:r>
          </a:p>
          <a:p>
            <a:pPr algn="r" rtl="1">
              <a:buNone/>
            </a:pPr>
            <a:endParaRPr lang="fa-IR" dirty="0" smtClean="0">
              <a:latin typeface="+mj-lt"/>
              <a:cs typeface="B Nazanin" pitchFamily="2" charset="-78"/>
            </a:endParaRPr>
          </a:p>
          <a:p>
            <a:pPr algn="r" rtl="1">
              <a:buNone/>
            </a:pPr>
            <a:r>
              <a:rPr lang="fa-IR" dirty="0" smtClean="0">
                <a:latin typeface="+mj-lt"/>
                <a:cs typeface="B Nazanin" pitchFamily="2" charset="-78"/>
              </a:rPr>
              <a:t>با نام های تجاری :</a:t>
            </a:r>
          </a:p>
          <a:p>
            <a:pPr>
              <a:buFont typeface="Wingdings" pitchFamily="2" charset="2"/>
              <a:buChar char="ü"/>
            </a:pPr>
            <a:r>
              <a:rPr lang="en-US" dirty="0" smtClean="0">
                <a:latin typeface="+mj-lt"/>
                <a:cs typeface="B Nazanin" pitchFamily="2" charset="-78"/>
              </a:rPr>
              <a:t> </a:t>
            </a:r>
            <a:r>
              <a:rPr lang="en-US" dirty="0" err="1" smtClean="0">
                <a:latin typeface="+mj-lt"/>
                <a:cs typeface="B Nazanin" pitchFamily="2" charset="-78"/>
              </a:rPr>
              <a:t>Actopin,Advil,Gelofen,Rabofen</a:t>
            </a:r>
            <a:endParaRPr lang="en-US" dirty="0" smtClean="0">
              <a:latin typeface="+mj-lt"/>
              <a:cs typeface="B Nazanin" pitchFamily="2" charset="-78"/>
            </a:endParaRPr>
          </a:p>
          <a:p>
            <a:pPr>
              <a:buFont typeface="Wingdings" pitchFamily="2" charset="2"/>
              <a:buChar char="Ø"/>
            </a:pPr>
            <a:r>
              <a:rPr lang="en-US" dirty="0" err="1" smtClean="0">
                <a:latin typeface="+mj-lt"/>
                <a:cs typeface="B Nazanin" pitchFamily="2" charset="-78"/>
              </a:rPr>
              <a:t>Mefenamic</a:t>
            </a:r>
            <a:r>
              <a:rPr lang="en-US" dirty="0" smtClean="0">
                <a:latin typeface="+mj-lt"/>
                <a:cs typeface="B Nazanin" pitchFamily="2" charset="-78"/>
              </a:rPr>
              <a:t> Acid(</a:t>
            </a:r>
            <a:r>
              <a:rPr lang="en-US" dirty="0" err="1" smtClean="0">
                <a:latin typeface="+mj-lt"/>
                <a:cs typeface="B Nazanin" pitchFamily="2" charset="-78"/>
              </a:rPr>
              <a:t>Ponstan</a:t>
            </a:r>
            <a:r>
              <a:rPr lang="en-US" dirty="0" smtClean="0">
                <a:latin typeface="+mj-lt"/>
                <a:cs typeface="B Nazanin" pitchFamily="2" charset="-78"/>
              </a:rPr>
              <a:t>)           Cap:250mg</a:t>
            </a:r>
          </a:p>
          <a:p>
            <a:pPr algn="r" rtl="1">
              <a:buNone/>
            </a:pPr>
            <a:r>
              <a:rPr lang="fa-IR" dirty="0" smtClean="0">
                <a:latin typeface="+mj-lt"/>
                <a:cs typeface="B Nazanin" pitchFamily="2" charset="-78"/>
              </a:rPr>
              <a:t>مصرف مفنامیک بیش از 5 روز منجر به ایجاد مشکلات خونی می شود.</a:t>
            </a:r>
          </a:p>
          <a:p>
            <a:pPr algn="r" rtl="1">
              <a:buNone/>
            </a:pPr>
            <a:endParaRPr lang="fa-IR" dirty="0" smtClean="0">
              <a:latin typeface="+mj-lt"/>
              <a:cs typeface="B Nazanin" pitchFamily="2" charset="-78"/>
            </a:endParaRPr>
          </a:p>
          <a:p>
            <a:pPr algn="l">
              <a:buFont typeface="Wingdings" pitchFamily="2" charset="2"/>
              <a:buChar char="Ø"/>
            </a:pPr>
            <a:endParaRPr lang="en-US" dirty="0" smtClean="0">
              <a:latin typeface="+mj-lt"/>
              <a:cs typeface="B Nazanin" pitchFamily="2" charset="-78"/>
            </a:endParaRPr>
          </a:p>
        </p:txBody>
      </p:sp>
      <p:sp>
        <p:nvSpPr>
          <p:cNvPr id="4" name="Left Brace 3"/>
          <p:cNvSpPr/>
          <p:nvPr/>
        </p:nvSpPr>
        <p:spPr>
          <a:xfrm>
            <a:off x="3505200" y="2057400"/>
            <a:ext cx="45719" cy="11430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334000"/>
          </a:xfrm>
        </p:spPr>
        <p:txBody>
          <a:bodyPr>
            <a:normAutofit fontScale="92500"/>
          </a:bodyPr>
          <a:lstStyle/>
          <a:p>
            <a:pPr>
              <a:buFont typeface="Wingdings" pitchFamily="2" charset="2"/>
              <a:buChar char="Ø"/>
            </a:pPr>
            <a:r>
              <a:rPr lang="en-US" dirty="0" err="1" smtClean="0"/>
              <a:t>Piroxicam</a:t>
            </a:r>
            <a:r>
              <a:rPr lang="en-US" dirty="0" smtClean="0"/>
              <a:t>                         </a:t>
            </a:r>
            <a:r>
              <a:rPr lang="fa-IR" dirty="0" smtClean="0"/>
              <a:t> </a:t>
            </a:r>
            <a:r>
              <a:rPr lang="en-US" dirty="0" smtClean="0"/>
              <a:t>  Cap/Gel/Supp/Amp</a:t>
            </a:r>
          </a:p>
          <a:p>
            <a:pPr>
              <a:buFont typeface="Wingdings" pitchFamily="2" charset="2"/>
              <a:buChar char="Ø"/>
            </a:pPr>
            <a:endParaRPr lang="en-US" dirty="0" smtClean="0"/>
          </a:p>
          <a:p>
            <a:pPr>
              <a:buFont typeface="Wingdings" pitchFamily="2" charset="2"/>
              <a:buChar char="Ø"/>
            </a:pPr>
            <a:r>
              <a:rPr lang="en-US" dirty="0" err="1" smtClean="0"/>
              <a:t>Meloxicam</a:t>
            </a:r>
            <a:r>
              <a:rPr lang="en-US" dirty="0" smtClean="0"/>
              <a:t> (</a:t>
            </a:r>
            <a:r>
              <a:rPr lang="en-US" dirty="0" err="1" smtClean="0"/>
              <a:t>Mobic</a:t>
            </a:r>
            <a:r>
              <a:rPr lang="en-US" dirty="0" smtClean="0"/>
              <a:t>)               Tab:7.5-15mg </a:t>
            </a:r>
          </a:p>
          <a:p>
            <a:pPr>
              <a:buFont typeface="Wingdings" pitchFamily="2" charset="2"/>
              <a:buChar char="Ø"/>
            </a:pPr>
            <a:endParaRPr lang="en-US" dirty="0" smtClean="0"/>
          </a:p>
          <a:p>
            <a:pPr>
              <a:buFont typeface="Wingdings" pitchFamily="2" charset="2"/>
              <a:buChar char="Ø"/>
            </a:pPr>
            <a:r>
              <a:rPr lang="en-US" dirty="0" err="1" smtClean="0"/>
              <a:t>Indomethacin</a:t>
            </a:r>
            <a:r>
              <a:rPr lang="en-US" dirty="0" smtClean="0"/>
              <a:t> (</a:t>
            </a:r>
            <a:r>
              <a:rPr lang="en-US" dirty="0" err="1" smtClean="0"/>
              <a:t>Indocid</a:t>
            </a:r>
            <a:r>
              <a:rPr lang="en-US" dirty="0" smtClean="0"/>
              <a:t>)      </a:t>
            </a:r>
            <a:r>
              <a:rPr lang="fa-IR" dirty="0" smtClean="0"/>
              <a:t>   </a:t>
            </a:r>
            <a:r>
              <a:rPr lang="en-US" dirty="0" smtClean="0"/>
              <a:t> Tab:75mg</a:t>
            </a:r>
          </a:p>
          <a:p>
            <a:pPr>
              <a:buNone/>
            </a:pPr>
            <a:r>
              <a:rPr lang="en-US" dirty="0" smtClean="0"/>
              <a:t>                                             </a:t>
            </a:r>
            <a:r>
              <a:rPr lang="fa-IR" dirty="0" smtClean="0"/>
              <a:t>    </a:t>
            </a:r>
            <a:r>
              <a:rPr lang="en-US" dirty="0" smtClean="0"/>
              <a:t>Cap:25mg</a:t>
            </a:r>
          </a:p>
          <a:p>
            <a:pPr>
              <a:buNone/>
            </a:pPr>
            <a:r>
              <a:rPr lang="en-US" dirty="0" smtClean="0"/>
              <a:t>                                                 Supp:50-100mg</a:t>
            </a:r>
          </a:p>
          <a:p>
            <a:pPr algn="r" rtl="1">
              <a:buFont typeface="Wingdings" pitchFamily="2" charset="2"/>
              <a:buChar char="v"/>
            </a:pPr>
            <a:r>
              <a:rPr lang="fa-IR" dirty="0" smtClean="0"/>
              <a:t>عوارض جانبی </a:t>
            </a:r>
            <a:r>
              <a:rPr lang="en-US" dirty="0" err="1" smtClean="0"/>
              <a:t>Indocid</a:t>
            </a:r>
            <a:r>
              <a:rPr lang="fa-IR" dirty="0" smtClean="0"/>
              <a:t>:</a:t>
            </a:r>
          </a:p>
          <a:p>
            <a:pPr algn="r" rtl="1">
              <a:buNone/>
            </a:pPr>
            <a:r>
              <a:rPr lang="fa-IR" dirty="0" smtClean="0"/>
              <a:t>زخم معده و مشکلات گوارشی </a:t>
            </a:r>
          </a:p>
          <a:p>
            <a:pPr algn="r" rtl="1">
              <a:buNone/>
            </a:pPr>
            <a:r>
              <a:rPr lang="fa-IR" dirty="0" smtClean="0"/>
              <a:t>افزایش فشار خون</a:t>
            </a:r>
          </a:p>
          <a:p>
            <a:pPr algn="r" rtl="1">
              <a:buNone/>
            </a:pPr>
            <a:r>
              <a:rPr lang="fa-IR" dirty="0" smtClean="0">
                <a:solidFill>
                  <a:srgbClr val="FF0000"/>
                </a:solidFill>
              </a:rPr>
              <a:t>کاربرد دیگر آن انتخابی در حملات نقرس می باشد.</a:t>
            </a:r>
            <a:r>
              <a:rPr lang="en-US" dirty="0" smtClean="0">
                <a:solidFill>
                  <a:srgbClr val="FF0000"/>
                </a:solidFill>
              </a:rPr>
              <a:t>UA )</a:t>
            </a:r>
            <a:r>
              <a:rPr lang="fa-IR" dirty="0" smtClean="0">
                <a:solidFill>
                  <a:srgbClr val="FF0000"/>
                </a:solidFill>
              </a:rPr>
              <a:t> بالا </a:t>
            </a:r>
            <a:r>
              <a:rPr lang="en-US" dirty="0" smtClean="0">
                <a:solidFill>
                  <a:srgbClr val="FF0000"/>
                </a:solidFill>
              </a:rPr>
              <a:t>(</a:t>
            </a:r>
            <a:endParaRPr lang="fa-IR" dirty="0" smtClean="0">
              <a:solidFill>
                <a:srgbClr val="FF0000"/>
              </a:solidFill>
            </a:endParaRPr>
          </a:p>
          <a:p>
            <a:pPr algn="r" rtl="1">
              <a:buNone/>
            </a:pPr>
            <a:endParaRPr lang="en-US" dirty="0"/>
          </a:p>
        </p:txBody>
      </p:sp>
      <p:sp>
        <p:nvSpPr>
          <p:cNvPr id="4" name="Left Brace 3"/>
          <p:cNvSpPr/>
          <p:nvPr/>
        </p:nvSpPr>
        <p:spPr>
          <a:xfrm>
            <a:off x="5334000" y="2743200"/>
            <a:ext cx="45719" cy="12954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486400"/>
          </a:xfrm>
        </p:spPr>
        <p:txBody>
          <a:bodyPr>
            <a:normAutofit fontScale="92500" lnSpcReduction="10000"/>
          </a:bodyPr>
          <a:lstStyle/>
          <a:p>
            <a:pPr algn="l">
              <a:buFont typeface="Wingdings" pitchFamily="2" charset="2"/>
              <a:buChar char="Ø"/>
            </a:pPr>
            <a:r>
              <a:rPr lang="en-US" dirty="0" err="1" smtClean="0"/>
              <a:t>Diclofenac</a:t>
            </a:r>
            <a:r>
              <a:rPr lang="en-US" dirty="0" smtClean="0"/>
              <a:t> Na     Tab:25-50-75-100</a:t>
            </a:r>
          </a:p>
          <a:p>
            <a:pPr algn="l">
              <a:buNone/>
            </a:pPr>
            <a:r>
              <a:rPr lang="en-US" dirty="0" smtClean="0"/>
              <a:t>                             Cap:100mg</a:t>
            </a:r>
          </a:p>
          <a:p>
            <a:pPr algn="l">
              <a:buNone/>
            </a:pPr>
            <a:r>
              <a:rPr lang="en-US" dirty="0" smtClean="0"/>
              <a:t>                             Amp:75mg/3ml      </a:t>
            </a:r>
            <a:r>
              <a:rPr lang="fa-IR" dirty="0" smtClean="0">
                <a:solidFill>
                  <a:srgbClr val="FF0000"/>
                </a:solidFill>
              </a:rPr>
              <a:t>سرنگ 5 سی سی</a:t>
            </a:r>
            <a:r>
              <a:rPr lang="en-US" dirty="0" smtClean="0">
                <a:solidFill>
                  <a:srgbClr val="FF0000"/>
                </a:solidFill>
              </a:rPr>
              <a:t>  </a:t>
            </a:r>
            <a:endParaRPr lang="fa-IR" dirty="0" smtClean="0">
              <a:solidFill>
                <a:srgbClr val="FF0000"/>
              </a:solidFill>
            </a:endParaRPr>
          </a:p>
          <a:p>
            <a:pPr algn="l">
              <a:buNone/>
            </a:pPr>
            <a:r>
              <a:rPr lang="fa-IR" dirty="0" smtClean="0"/>
              <a:t>                                 </a:t>
            </a:r>
            <a:r>
              <a:rPr lang="en-US" dirty="0" smtClean="0"/>
              <a:t>Supp:50-100mg</a:t>
            </a:r>
          </a:p>
          <a:p>
            <a:pPr>
              <a:buNone/>
            </a:pPr>
            <a:r>
              <a:rPr lang="en-US" dirty="0" smtClean="0"/>
              <a:t>                              Drop(</a:t>
            </a:r>
            <a:r>
              <a:rPr lang="en-US" dirty="0" err="1" smtClean="0"/>
              <a:t>Biofenac</a:t>
            </a:r>
            <a:r>
              <a:rPr lang="en-US" dirty="0" smtClean="0"/>
              <a:t>)</a:t>
            </a:r>
          </a:p>
          <a:p>
            <a:pPr algn="l">
              <a:buNone/>
            </a:pPr>
            <a:endParaRPr lang="en-US" dirty="0" smtClean="0"/>
          </a:p>
          <a:p>
            <a:pPr algn="r" rtl="1">
              <a:buNone/>
            </a:pPr>
            <a:r>
              <a:rPr lang="fa-IR" dirty="0" smtClean="0"/>
              <a:t>با نام های تجاری:</a:t>
            </a:r>
          </a:p>
          <a:p>
            <a:pPr algn="l">
              <a:buFont typeface="Wingdings" pitchFamily="2" charset="2"/>
              <a:buChar char="ü"/>
            </a:pPr>
            <a:r>
              <a:rPr lang="en-US" dirty="0" err="1" smtClean="0"/>
              <a:t>Alfen</a:t>
            </a:r>
            <a:r>
              <a:rPr lang="en-US" dirty="0" smtClean="0"/>
              <a:t> XL</a:t>
            </a:r>
          </a:p>
          <a:p>
            <a:pPr>
              <a:buFont typeface="Wingdings" pitchFamily="2" charset="2"/>
              <a:buChar char="ü"/>
            </a:pPr>
            <a:r>
              <a:rPr lang="en-US" dirty="0" smtClean="0"/>
              <a:t>Pain Off</a:t>
            </a:r>
          </a:p>
          <a:p>
            <a:pPr algn="l">
              <a:buFont typeface="Wingdings" pitchFamily="2" charset="2"/>
              <a:buChar char="ü"/>
            </a:pPr>
            <a:r>
              <a:rPr lang="en-US" dirty="0" err="1" smtClean="0"/>
              <a:t>Modafenac</a:t>
            </a:r>
            <a:r>
              <a:rPr lang="en-US" dirty="0" smtClean="0"/>
              <a:t> </a:t>
            </a:r>
          </a:p>
          <a:p>
            <a:pPr algn="l">
              <a:buFont typeface="Wingdings" pitchFamily="2" charset="2"/>
              <a:buChar char="ü"/>
            </a:pPr>
            <a:r>
              <a:rPr lang="en-US" dirty="0" err="1" smtClean="0"/>
              <a:t>Voltaren</a:t>
            </a:r>
            <a:endParaRPr lang="en-US" dirty="0" smtClean="0"/>
          </a:p>
          <a:p>
            <a:pPr algn="r" rtl="1">
              <a:buNone/>
            </a:pPr>
            <a:r>
              <a:rPr lang="fa-IR" dirty="0" smtClean="0"/>
              <a:t>فرمت آمپول بیمارستانی می باشد زیرا در صورت بروز حساسیت فلج موقت می دهد.</a:t>
            </a:r>
          </a:p>
          <a:p>
            <a:pPr algn="l">
              <a:buNone/>
            </a:pPr>
            <a:endParaRPr lang="fa-IR" dirty="0" smtClean="0"/>
          </a:p>
          <a:p>
            <a:pPr algn="r" rtl="1">
              <a:buNone/>
            </a:pPr>
            <a:endParaRPr lang="fa-IR" dirty="0" smtClean="0"/>
          </a:p>
          <a:p>
            <a:pPr algn="r" rtl="1">
              <a:buNone/>
            </a:pPr>
            <a:endParaRPr lang="en-US" dirty="0"/>
          </a:p>
        </p:txBody>
      </p:sp>
      <p:sp>
        <p:nvSpPr>
          <p:cNvPr id="4" name="Left Brace 3"/>
          <p:cNvSpPr/>
          <p:nvPr/>
        </p:nvSpPr>
        <p:spPr>
          <a:xfrm>
            <a:off x="3429000" y="1066800"/>
            <a:ext cx="45719" cy="18288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715000"/>
          </a:xfrm>
        </p:spPr>
        <p:txBody>
          <a:bodyPr>
            <a:normAutofit/>
          </a:bodyPr>
          <a:lstStyle/>
          <a:p>
            <a:pPr>
              <a:buFont typeface="Wingdings" pitchFamily="2" charset="2"/>
              <a:buChar char="Ø"/>
            </a:pPr>
            <a:r>
              <a:rPr lang="en-US" dirty="0" smtClean="0"/>
              <a:t>Naproxen(</a:t>
            </a:r>
            <a:r>
              <a:rPr lang="en-US" dirty="0" err="1" smtClean="0"/>
              <a:t>Proxagel</a:t>
            </a:r>
            <a:r>
              <a:rPr lang="en-US" dirty="0" smtClean="0"/>
              <a:t>         Tab:250-500</a:t>
            </a:r>
          </a:p>
          <a:p>
            <a:pPr>
              <a:buNone/>
            </a:pPr>
            <a:r>
              <a:rPr lang="en-US" dirty="0" smtClean="0"/>
              <a:t>                                         Soft gel:200mg</a:t>
            </a:r>
          </a:p>
          <a:p>
            <a:pPr>
              <a:buNone/>
            </a:pPr>
            <a:r>
              <a:rPr lang="en-US" dirty="0" smtClean="0"/>
              <a:t>                                         supp:500mg</a:t>
            </a:r>
          </a:p>
          <a:p>
            <a:pPr>
              <a:buFont typeface="Wingdings" pitchFamily="2" charset="2"/>
              <a:buChar char="Ø"/>
            </a:pPr>
            <a:r>
              <a:rPr lang="en-US" dirty="0" err="1" smtClean="0"/>
              <a:t>Ketoralac</a:t>
            </a:r>
            <a:r>
              <a:rPr lang="en-US" dirty="0" smtClean="0"/>
              <a:t>    Tab:10mg</a:t>
            </a:r>
          </a:p>
          <a:p>
            <a:pPr>
              <a:buNone/>
            </a:pPr>
            <a:r>
              <a:rPr lang="en-US" dirty="0" smtClean="0"/>
              <a:t>                     Amp:30mg/ml</a:t>
            </a:r>
          </a:p>
          <a:p>
            <a:pPr>
              <a:buNone/>
            </a:pPr>
            <a:r>
              <a:rPr lang="en-US" dirty="0" smtClean="0"/>
              <a:t>                     Eye drop</a:t>
            </a:r>
          </a:p>
          <a:p>
            <a:pPr>
              <a:buNone/>
            </a:pPr>
            <a:r>
              <a:rPr lang="en-US" dirty="0" smtClean="0"/>
              <a:t>                     Nasal Spray(</a:t>
            </a:r>
            <a:r>
              <a:rPr lang="en-US" dirty="0" err="1" smtClean="0"/>
              <a:t>Sprix</a:t>
            </a:r>
            <a:r>
              <a:rPr lang="en-US" dirty="0" smtClean="0"/>
              <a:t>)</a:t>
            </a:r>
          </a:p>
          <a:p>
            <a:pPr>
              <a:buNone/>
            </a:pPr>
            <a:endParaRPr lang="en-US" dirty="0" smtClean="0"/>
          </a:p>
          <a:p>
            <a:pPr>
              <a:buFont typeface="Wingdings" pitchFamily="2" charset="2"/>
              <a:buChar char="Ø"/>
            </a:pPr>
            <a:r>
              <a:rPr lang="en-US" dirty="0" err="1" smtClean="0"/>
              <a:t>Etodolak</a:t>
            </a:r>
            <a:r>
              <a:rPr lang="en-US" dirty="0" smtClean="0"/>
              <a:t> (</a:t>
            </a:r>
            <a:r>
              <a:rPr lang="en-US" dirty="0" err="1" smtClean="0"/>
              <a:t>Etodin</a:t>
            </a:r>
            <a:r>
              <a:rPr lang="en-US" dirty="0" smtClean="0"/>
              <a:t> Fort)               Tab: 400mg</a:t>
            </a:r>
          </a:p>
          <a:p>
            <a:pPr>
              <a:buFont typeface="Wingdings" pitchFamily="2" charset="2"/>
              <a:buChar char="Ø"/>
            </a:pPr>
            <a:r>
              <a:rPr lang="en-US" dirty="0" err="1" smtClean="0"/>
              <a:t>Celecoxib</a:t>
            </a:r>
            <a:r>
              <a:rPr lang="en-US" dirty="0" smtClean="0"/>
              <a:t> (</a:t>
            </a:r>
            <a:r>
              <a:rPr lang="en-US" dirty="0" err="1" smtClean="0">
                <a:solidFill>
                  <a:srgbClr val="FF0000"/>
                </a:solidFill>
              </a:rPr>
              <a:t>Celebrex,Cobix</a:t>
            </a:r>
            <a:r>
              <a:rPr lang="en-US" dirty="0" smtClean="0"/>
              <a:t>)       Cap:100-200mg</a:t>
            </a:r>
          </a:p>
          <a:p>
            <a:pPr algn="r" rtl="1">
              <a:buNone/>
            </a:pPr>
            <a:r>
              <a:rPr lang="fa-IR" dirty="0" smtClean="0"/>
              <a:t>منع مصرف در افراد مبتلا به </a:t>
            </a:r>
            <a:r>
              <a:rPr lang="en-US" dirty="0" smtClean="0"/>
              <a:t>HTN</a:t>
            </a:r>
            <a:r>
              <a:rPr lang="fa-IR" dirty="0" smtClean="0"/>
              <a:t> و سکته قلبی </a:t>
            </a:r>
            <a:r>
              <a:rPr lang="en-US" dirty="0" smtClean="0"/>
              <a:t>    </a:t>
            </a:r>
          </a:p>
          <a:p>
            <a:pPr>
              <a:buNone/>
            </a:pPr>
            <a:endParaRPr lang="en-US" dirty="0"/>
          </a:p>
        </p:txBody>
      </p:sp>
      <p:sp>
        <p:nvSpPr>
          <p:cNvPr id="4" name="Left Brace 3"/>
          <p:cNvSpPr/>
          <p:nvPr/>
        </p:nvSpPr>
        <p:spPr>
          <a:xfrm>
            <a:off x="4876800" y="914400"/>
            <a:ext cx="45719" cy="12954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 name="Left Brace 4"/>
          <p:cNvSpPr/>
          <p:nvPr/>
        </p:nvSpPr>
        <p:spPr>
          <a:xfrm>
            <a:off x="2743200" y="2438400"/>
            <a:ext cx="76200" cy="175260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486400"/>
          </a:xfrm>
        </p:spPr>
        <p:txBody>
          <a:bodyPr>
            <a:normAutofit/>
          </a:bodyPr>
          <a:lstStyle/>
          <a:p>
            <a:pPr>
              <a:buFont typeface="Wingdings" pitchFamily="2" charset="2"/>
              <a:buChar char="Ø"/>
            </a:pPr>
            <a:r>
              <a:rPr lang="en-US" dirty="0" err="1" smtClean="0"/>
              <a:t>Tolmetin</a:t>
            </a:r>
            <a:r>
              <a:rPr lang="en-US" dirty="0" smtClean="0"/>
              <a:t>               Tab:200mg</a:t>
            </a:r>
          </a:p>
          <a:p>
            <a:pPr>
              <a:buNone/>
            </a:pPr>
            <a:endParaRPr lang="en-US" dirty="0" smtClean="0"/>
          </a:p>
          <a:p>
            <a:pPr algn="r" rtl="1">
              <a:buFont typeface="Wingdings" pitchFamily="2" charset="2"/>
              <a:buChar char="v"/>
            </a:pPr>
            <a:r>
              <a:rPr lang="fa-IR" dirty="0" smtClean="0"/>
              <a:t>دسته استامینوفن</a:t>
            </a:r>
          </a:p>
          <a:p>
            <a:pPr algn="l">
              <a:buFont typeface="Wingdings" pitchFamily="2" charset="2"/>
              <a:buChar char="ü"/>
            </a:pPr>
            <a:r>
              <a:rPr lang="en-US" dirty="0" smtClean="0"/>
              <a:t>Acetaminophen  </a:t>
            </a:r>
          </a:p>
          <a:p>
            <a:pPr algn="l">
              <a:buFont typeface="Wingdings" pitchFamily="2" charset="2"/>
              <a:buChar char="ü"/>
            </a:pPr>
            <a:r>
              <a:rPr lang="en-US" dirty="0" smtClean="0"/>
              <a:t>Tab:325-500mg</a:t>
            </a:r>
          </a:p>
          <a:p>
            <a:pPr algn="l">
              <a:buFont typeface="Wingdings" pitchFamily="2" charset="2"/>
              <a:buChar char="ü"/>
            </a:pPr>
            <a:r>
              <a:rPr lang="en-US" dirty="0" err="1" smtClean="0"/>
              <a:t>Syr</a:t>
            </a:r>
            <a:endParaRPr lang="en-US" dirty="0" smtClean="0"/>
          </a:p>
          <a:p>
            <a:pPr algn="l">
              <a:buFont typeface="Wingdings" pitchFamily="2" charset="2"/>
              <a:buChar char="ü"/>
            </a:pPr>
            <a:r>
              <a:rPr lang="en-US" dirty="0" smtClean="0"/>
              <a:t>Tab    </a:t>
            </a:r>
            <a:r>
              <a:rPr lang="en-US" dirty="0" err="1" smtClean="0"/>
              <a:t>Acetaminophe</a:t>
            </a:r>
            <a:r>
              <a:rPr lang="en-US" dirty="0" smtClean="0"/>
              <a:t> </a:t>
            </a:r>
            <a:r>
              <a:rPr lang="en-US" dirty="0" err="1" smtClean="0"/>
              <a:t>Codein</a:t>
            </a:r>
            <a:r>
              <a:rPr lang="en-US" dirty="0" smtClean="0"/>
              <a:t>: 300/10 mg</a:t>
            </a:r>
          </a:p>
          <a:p>
            <a:pPr algn="l">
              <a:buFont typeface="Wingdings" pitchFamily="2" charset="2"/>
              <a:buChar char="ü"/>
            </a:pPr>
            <a:r>
              <a:rPr lang="en-US" dirty="0" err="1" smtClean="0"/>
              <a:t>SoftGel</a:t>
            </a:r>
            <a:r>
              <a:rPr lang="en-US" dirty="0" smtClean="0"/>
              <a:t>  </a:t>
            </a:r>
            <a:r>
              <a:rPr lang="en-US" dirty="0" err="1" smtClean="0"/>
              <a:t>AcetaGel</a:t>
            </a:r>
            <a:endParaRPr lang="en-US" dirty="0" smtClean="0"/>
          </a:p>
          <a:p>
            <a:pPr algn="l">
              <a:buFont typeface="Wingdings" pitchFamily="2" charset="2"/>
              <a:buChar char="ü"/>
            </a:pPr>
            <a:r>
              <a:rPr lang="en-US" dirty="0" smtClean="0"/>
              <a:t>Supp children:125mg</a:t>
            </a:r>
          </a:p>
          <a:p>
            <a:pPr algn="l">
              <a:buFont typeface="Wingdings" pitchFamily="2" charset="2"/>
              <a:buChar char="ü"/>
            </a:pPr>
            <a:r>
              <a:rPr lang="en-US" dirty="0" smtClean="0"/>
              <a:t>Supp Adult:325mg</a:t>
            </a:r>
          </a:p>
          <a:p>
            <a:pPr algn="l">
              <a:buFont typeface="Wingdings" pitchFamily="2" charset="2"/>
              <a:buChar char="ü"/>
            </a:pPr>
            <a:r>
              <a:rPr lang="en-US" dirty="0" err="1" smtClean="0"/>
              <a:t>Tilophen</a:t>
            </a:r>
            <a:r>
              <a:rPr lang="en-US" dirty="0" smtClean="0"/>
              <a:t>/Drop/Tylenol</a:t>
            </a:r>
            <a:endParaRPr lang="fa-IR" dirty="0" smtClean="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buFont typeface="Wingdings" pitchFamily="2" charset="2"/>
              <a:buChar char="Ø"/>
            </a:pPr>
            <a:r>
              <a:rPr lang="en-US" dirty="0" smtClean="0"/>
              <a:t>Tab :( Acetaminophen + </a:t>
            </a:r>
            <a:r>
              <a:rPr lang="en-US" dirty="0" err="1" smtClean="0"/>
              <a:t>Caffein</a:t>
            </a:r>
            <a:r>
              <a:rPr lang="en-US" dirty="0" smtClean="0"/>
              <a:t> )</a:t>
            </a:r>
          </a:p>
          <a:p>
            <a:r>
              <a:rPr lang="en-US" dirty="0" err="1" smtClean="0"/>
              <a:t>Parado</a:t>
            </a:r>
            <a:r>
              <a:rPr lang="en-US" dirty="0" smtClean="0"/>
              <a:t> Extra</a:t>
            </a:r>
          </a:p>
          <a:p>
            <a:r>
              <a:rPr lang="en-US" dirty="0" smtClean="0"/>
              <a:t>Cut pain </a:t>
            </a:r>
          </a:p>
          <a:p>
            <a:pPr>
              <a:buFont typeface="Wingdings" pitchFamily="2" charset="2"/>
              <a:buChar char="Ø"/>
            </a:pPr>
            <a:r>
              <a:rPr lang="en-US" dirty="0" smtClean="0"/>
              <a:t>Cap : (Acetaminophen + </a:t>
            </a:r>
            <a:r>
              <a:rPr lang="en-US" dirty="0" err="1" smtClean="0"/>
              <a:t>Caffein</a:t>
            </a:r>
            <a:r>
              <a:rPr lang="en-US" dirty="0" smtClean="0"/>
              <a:t> + Ibuprofen)</a:t>
            </a:r>
          </a:p>
          <a:p>
            <a:r>
              <a:rPr lang="en-US" dirty="0" err="1" smtClean="0"/>
              <a:t>Novafen</a:t>
            </a:r>
            <a:endParaRPr lang="en-US" dirty="0" smtClean="0"/>
          </a:p>
          <a:p>
            <a:r>
              <a:rPr lang="en-US" dirty="0" err="1" smtClean="0"/>
              <a:t>Acifen</a:t>
            </a:r>
            <a:endParaRPr lang="en-US" dirty="0" smtClean="0"/>
          </a:p>
          <a:p>
            <a:r>
              <a:rPr lang="en-US" dirty="0" err="1" smtClean="0"/>
              <a:t>Megafen</a:t>
            </a:r>
            <a:endParaRPr lang="en-US" dirty="0" smtClean="0"/>
          </a:p>
          <a:p>
            <a:pPr>
              <a:buFont typeface="Wingdings" pitchFamily="2" charset="2"/>
              <a:buChar char="Ø"/>
            </a:pPr>
            <a:r>
              <a:rPr lang="en-US" dirty="0" smtClean="0"/>
              <a:t>Amp : Acetaminophen     1000mg/7cc</a:t>
            </a:r>
          </a:p>
          <a:p>
            <a:r>
              <a:rPr lang="en-US" dirty="0" err="1" smtClean="0"/>
              <a:t>Apotel</a:t>
            </a:r>
            <a:r>
              <a:rPr lang="en-US" dirty="0" smtClean="0"/>
              <a:t> </a:t>
            </a:r>
          </a:p>
          <a:p>
            <a:r>
              <a:rPr lang="en-US" dirty="0" smtClean="0"/>
              <a:t>Para </a:t>
            </a:r>
            <a:r>
              <a:rPr lang="en-US" dirty="0" err="1" smtClean="0"/>
              <a:t>Acetamol</a:t>
            </a:r>
            <a:endParaRPr lang="en-US" dirty="0" smtClean="0"/>
          </a:p>
          <a:p>
            <a:pPr>
              <a:buNone/>
            </a:pPr>
            <a:endParaRPr lang="en-US" dirty="0"/>
          </a:p>
        </p:txBody>
      </p:sp>
      <p:sp>
        <p:nvSpPr>
          <p:cNvPr id="2" name="Title 1"/>
          <p:cNvSpPr>
            <a:spLocks noGrp="1"/>
          </p:cNvSpPr>
          <p:nvPr>
            <p:ph type="title"/>
          </p:nvPr>
        </p:nvSpPr>
        <p:spPr/>
        <p:txBody>
          <a:bodyPr>
            <a:normAutofit/>
          </a:bodyPr>
          <a:lstStyle/>
          <a:p>
            <a:pPr algn="ctr"/>
            <a:r>
              <a:rPr lang="en-US" sz="4400" b="1" dirty="0" smtClean="0"/>
              <a:t>Combination </a:t>
            </a:r>
            <a:endParaRPr lang="en-US" sz="4400" b="1"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638800"/>
          </a:xfrm>
        </p:spPr>
        <p:txBody>
          <a:bodyPr>
            <a:normAutofit/>
          </a:bodyPr>
          <a:lstStyle/>
          <a:p>
            <a:pPr>
              <a:buFont typeface="Wingdings" pitchFamily="2" charset="2"/>
              <a:buChar char="Ø"/>
            </a:pPr>
            <a:r>
              <a:rPr lang="en-US" sz="2400" dirty="0" smtClean="0"/>
              <a:t>Tab: (A.S.A + Acetaminophen + Caffeine )</a:t>
            </a:r>
          </a:p>
          <a:p>
            <a:pPr>
              <a:buFont typeface="Arial" pitchFamily="34" charset="0"/>
              <a:buChar char="•"/>
            </a:pPr>
            <a:r>
              <a:rPr lang="en-US" sz="2400" dirty="0" smtClean="0"/>
              <a:t>Excedrin</a:t>
            </a:r>
          </a:p>
          <a:p>
            <a:pPr>
              <a:buFont typeface="Arial" pitchFamily="34" charset="0"/>
              <a:buChar char="•"/>
            </a:pPr>
            <a:r>
              <a:rPr lang="en-US" sz="2400" dirty="0" smtClean="0"/>
              <a:t>A.C.A(</a:t>
            </a:r>
            <a:r>
              <a:rPr lang="en-US" sz="2400" dirty="0" err="1" smtClean="0"/>
              <a:t>Axar</a:t>
            </a:r>
            <a:r>
              <a:rPr lang="en-US" sz="2400" dirty="0" smtClean="0"/>
              <a:t>)</a:t>
            </a:r>
          </a:p>
          <a:p>
            <a:pPr algn="r" rtl="1">
              <a:buNone/>
            </a:pPr>
            <a:endParaRPr lang="en-US" sz="2000" dirty="0" smtClean="0"/>
          </a:p>
          <a:p>
            <a:pPr>
              <a:buNone/>
            </a:pPr>
            <a:endParaRPr lang="en-US" sz="2000" dirty="0" smtClean="0"/>
          </a:p>
          <a:p>
            <a:pPr>
              <a:buNone/>
            </a:pPr>
            <a:endParaRPr lang="en-US" sz="24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996</TotalTime>
  <Words>1447</Words>
  <Application>Microsoft Office PowerPoint</Application>
  <PresentationFormat>On-screen Show (4:3)</PresentationFormat>
  <Paragraphs>296</Paragraphs>
  <Slides>33</Slides>
  <Notes>0</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Concourse</vt:lpstr>
      <vt:lpstr>بنام خدا</vt:lpstr>
      <vt:lpstr>  Hypertension</vt:lpstr>
      <vt:lpstr>PowerPoint Presentation</vt:lpstr>
      <vt:lpstr>PowerPoint Presentation</vt:lpstr>
      <vt:lpstr>دارو درمانی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(CHF)نارسایی احتقانی قلب</vt:lpstr>
      <vt:lpstr>سکته قلبی </vt:lpstr>
      <vt:lpstr>PowerPoint Presentation</vt:lpstr>
      <vt:lpstr>(Angina)آنژین صدری</vt:lpstr>
      <vt:lpstr>درمان </vt:lpstr>
      <vt:lpstr>PowerPoint Presentation</vt:lpstr>
      <vt:lpstr>PowerPoint Presentation</vt:lpstr>
      <vt:lpstr>PowerPoint Presentation</vt:lpstr>
      <vt:lpstr>ضد دردها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Combination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LaVaN3C</dc:creator>
  <cp:lastModifiedBy>Windows User</cp:lastModifiedBy>
  <cp:revision>96</cp:revision>
  <dcterms:created xsi:type="dcterms:W3CDTF">2014-12-02T05:06:58Z</dcterms:created>
  <dcterms:modified xsi:type="dcterms:W3CDTF">2020-04-24T11:48:08Z</dcterms:modified>
</cp:coreProperties>
</file>