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44" r:id="rId1"/>
  </p:sldMasterIdLst>
  <p:sldIdLst>
    <p:sldId id="256" r:id="rId2"/>
    <p:sldId id="257" r:id="rId3"/>
    <p:sldId id="258" r:id="rId4"/>
    <p:sldId id="259" r:id="rId5"/>
    <p:sldId id="275" r:id="rId6"/>
    <p:sldId id="266" r:id="rId7"/>
    <p:sldId id="267" r:id="rId8"/>
    <p:sldId id="273" r:id="rId9"/>
    <p:sldId id="268" r:id="rId10"/>
    <p:sldId id="269" r:id="rId11"/>
    <p:sldId id="270" r:id="rId12"/>
    <p:sldId id="272" r:id="rId13"/>
    <p:sldId id="271" r:id="rId14"/>
    <p:sldId id="260" r:id="rId15"/>
    <p:sldId id="261" r:id="rId16"/>
    <p:sldId id="262" r:id="rId17"/>
    <p:sldId id="264" r:id="rId18"/>
    <p:sldId id="263" r:id="rId19"/>
    <p:sldId id="274" r:id="rId2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1FBF407-C3E2-453C-BE8B-51DA66EAA6B4}" type="datetimeFigureOut">
              <a:rPr lang="fa-IR" smtClean="0"/>
              <a:pPr/>
              <a:t>03/28/1438</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F4237EF5-7880-4C64-A362-29CA449D7559}"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1FBF407-C3E2-453C-BE8B-51DA66EAA6B4}" type="datetimeFigureOut">
              <a:rPr lang="fa-IR" smtClean="0"/>
              <a:pPr/>
              <a:t>03/28/1438</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4237EF5-7880-4C64-A362-29CA449D7559}" type="slidenum">
              <a:rPr lang="fa-IR" smtClean="0"/>
              <a:pPr/>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1FBF407-C3E2-453C-BE8B-51DA66EAA6B4}" type="datetimeFigureOut">
              <a:rPr lang="fa-IR" smtClean="0"/>
              <a:pPr/>
              <a:t>03/28/1438</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4237EF5-7880-4C64-A362-29CA449D7559}" type="slidenum">
              <a:rPr lang="fa-IR" smtClean="0"/>
              <a:pPr/>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1FBF407-C3E2-453C-BE8B-51DA66EAA6B4}" type="datetimeFigureOut">
              <a:rPr lang="fa-IR" smtClean="0"/>
              <a:pPr/>
              <a:t>03/28/1438</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F4237EF5-7880-4C64-A362-29CA449D7559}" type="slidenum">
              <a:rPr lang="fa-IR" smtClean="0"/>
              <a:pPr/>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1FBF407-C3E2-453C-BE8B-51DA66EAA6B4}" type="datetimeFigureOut">
              <a:rPr lang="fa-IR" smtClean="0"/>
              <a:pPr/>
              <a:t>03/28/1438</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F4237EF5-7880-4C64-A362-29CA449D7559}"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E1FBF407-C3E2-453C-BE8B-51DA66EAA6B4}" type="datetimeFigureOut">
              <a:rPr lang="fa-IR" smtClean="0"/>
              <a:pPr/>
              <a:t>03/28/1438</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F4237EF5-7880-4C64-A362-29CA449D7559}" type="slidenum">
              <a:rPr lang="fa-IR" smtClean="0"/>
              <a:pPr/>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1FBF407-C3E2-453C-BE8B-51DA66EAA6B4}" type="datetimeFigureOut">
              <a:rPr lang="fa-IR" smtClean="0"/>
              <a:pPr/>
              <a:t>03/28/1438</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F4237EF5-7880-4C64-A362-29CA449D7559}"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E1FBF407-C3E2-453C-BE8B-51DA66EAA6B4}" type="datetimeFigureOut">
              <a:rPr lang="fa-IR" smtClean="0"/>
              <a:pPr/>
              <a:t>03/28/1438</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F4237EF5-7880-4C64-A362-29CA449D7559}"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1FBF407-C3E2-453C-BE8B-51DA66EAA6B4}" type="datetimeFigureOut">
              <a:rPr lang="fa-IR" smtClean="0"/>
              <a:pPr/>
              <a:t>03/28/1438</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4237EF5-7880-4C64-A362-29CA449D7559}"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1FBF407-C3E2-453C-BE8B-51DA66EAA6B4}" type="datetimeFigureOut">
              <a:rPr lang="fa-IR" smtClean="0"/>
              <a:pPr/>
              <a:t>03/28/1438</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4237EF5-7880-4C64-A362-29CA449D7559}"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1FBF407-C3E2-453C-BE8B-51DA66EAA6B4}" type="datetimeFigureOut">
              <a:rPr lang="fa-IR" smtClean="0"/>
              <a:pPr/>
              <a:t>03/28/1438</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4237EF5-7880-4C64-A362-29CA449D7559}"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1FBF407-C3E2-453C-BE8B-51DA66EAA6B4}" type="datetimeFigureOut">
              <a:rPr lang="fa-IR" smtClean="0"/>
              <a:pPr/>
              <a:t>03/28/1438</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4237EF5-7880-4C64-A362-29CA449D7559}"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772816"/>
            <a:ext cx="7851008" cy="928660"/>
          </a:xfrm>
        </p:spPr>
        <p:txBody>
          <a:bodyPr>
            <a:normAutofit/>
          </a:bodyPr>
          <a:lstStyle/>
          <a:p>
            <a:pPr algn="ctr"/>
            <a:r>
              <a:rPr lang="fa-IR" b="1" dirty="0" smtClean="0">
                <a:solidFill>
                  <a:srgbClr val="0070C0"/>
                </a:solidFill>
                <a:cs typeface="0 Nazanin" pitchFamily="2" charset="-78"/>
              </a:rPr>
              <a:t>فشار خون و تمرینات ورزشی</a:t>
            </a:r>
            <a:endParaRPr lang="fa-IR" b="1" dirty="0">
              <a:solidFill>
                <a:srgbClr val="0070C0"/>
              </a:solidFill>
              <a:cs typeface="0 Nazanin" pitchFamily="2" charset="-78"/>
            </a:endParaRPr>
          </a:p>
        </p:txBody>
      </p:sp>
      <p:sp>
        <p:nvSpPr>
          <p:cNvPr id="6" name="TextBox 5"/>
          <p:cNvSpPr txBox="1"/>
          <p:nvPr/>
        </p:nvSpPr>
        <p:spPr>
          <a:xfrm>
            <a:off x="6286512" y="214290"/>
            <a:ext cx="2857488" cy="461665"/>
          </a:xfrm>
          <a:prstGeom prst="rect">
            <a:avLst/>
          </a:prstGeom>
          <a:noFill/>
        </p:spPr>
        <p:txBody>
          <a:bodyPr wrap="square" rtlCol="1">
            <a:spAutoFit/>
          </a:bodyPr>
          <a:lstStyle/>
          <a:p>
            <a:pPr algn="ctr"/>
            <a:r>
              <a:rPr lang="fa-IR" sz="2400" b="1" dirty="0" smtClean="0">
                <a:solidFill>
                  <a:srgbClr val="0070C0"/>
                </a:solidFill>
                <a:cs typeface="0 Nazanin" pitchFamily="2" charset="-78"/>
              </a:rPr>
              <a:t>بسم الله الرحمن الرحیم</a:t>
            </a:r>
            <a:endParaRPr lang="fa-IR" sz="2400" b="1" dirty="0">
              <a:solidFill>
                <a:srgbClr val="0070C0"/>
              </a:solidFill>
              <a:cs typeface="0 Nazanin"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None/>
            </a:pPr>
            <a:r>
              <a:rPr lang="fa-IR" dirty="0" smtClean="0">
                <a:cs typeface="0 Nazanin" pitchFamily="2" charset="-78"/>
              </a:rPr>
              <a:t>	</a:t>
            </a:r>
            <a:r>
              <a:rPr lang="fa-IR" sz="2800" dirty="0" smtClean="0">
                <a:cs typeface="0 Nazanin" pitchFamily="2" charset="-78"/>
              </a:rPr>
              <a:t>بالاترین فشار تولید شده در طی انقباض بطن چپ را می گویند.</a:t>
            </a:r>
          </a:p>
          <a:p>
            <a:pPr algn="just">
              <a:buNone/>
            </a:pPr>
            <a:r>
              <a:rPr lang="fa-IR" sz="2800" dirty="0" smtClean="0">
                <a:cs typeface="0 Nazanin" pitchFamily="2" charset="-78"/>
              </a:rPr>
              <a:t>	در استراحت این فشار معادل 120 میلیمتر جیوه است</a:t>
            </a:r>
          </a:p>
          <a:p>
            <a:pPr algn="just">
              <a:buNone/>
            </a:pPr>
            <a:r>
              <a:rPr lang="fa-IR" sz="2800" dirty="0" smtClean="0">
                <a:cs typeface="0 Nazanin" pitchFamily="2" charset="-78"/>
              </a:rPr>
              <a:t>	نقطه مرجع آن شریان بازویی در سطح دهلیز راست است.</a:t>
            </a:r>
          </a:p>
          <a:p>
            <a:pPr algn="just">
              <a:buNone/>
            </a:pPr>
            <a:r>
              <a:rPr lang="fa-IR" sz="2800" dirty="0" smtClean="0">
                <a:cs typeface="0 Nazanin" pitchFamily="2" charset="-78"/>
              </a:rPr>
              <a:t>	فشار سیستولی برآوردی از کار قلب و فشار روی دیواره های سرخرگی به هنگام انقباض بطن چپ است.</a:t>
            </a:r>
          </a:p>
          <a:p>
            <a:pPr algn="just">
              <a:buNone/>
            </a:pPr>
            <a:r>
              <a:rPr lang="fa-IR" sz="2800" dirty="0" smtClean="0">
                <a:cs typeface="0 Nazanin" pitchFamily="2" charset="-78"/>
              </a:rPr>
              <a:t>	هنگام استراحت قلب و بسته شدن دریچه های آئورت، بازگشت ارتجاعی طبیعی دستگاه سرخرگی فشار متداومی برای حفظ جریان خون یکنواخت به بخش های پیرامونی بدن فراهم می سازد.</a:t>
            </a:r>
            <a:endParaRPr lang="fa-IR" sz="2800" dirty="0">
              <a:cs typeface="0 Nazanin" pitchFamily="2" charset="-78"/>
            </a:endParaRPr>
          </a:p>
        </p:txBody>
      </p:sp>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فشار خون سیستولی</a:t>
            </a:r>
            <a:endParaRPr lang="fa-IR" sz="4000" dirty="0">
              <a:solidFill>
                <a:srgbClr val="FF0000"/>
              </a:solidFill>
              <a:cs typeface="0 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None/>
            </a:pPr>
            <a:r>
              <a:rPr lang="fa-IR" sz="2600" dirty="0" smtClean="0">
                <a:cs typeface="0 Nazanin" pitchFamily="2" charset="-78"/>
              </a:rPr>
              <a:t>	هنگام دیاستول، یا انبساط دوره قلبی فشار خون به 70 تا 80 میلی متر جیوه کاهش می یابد.</a:t>
            </a:r>
          </a:p>
          <a:p>
            <a:pPr algn="just">
              <a:buNone/>
            </a:pPr>
            <a:r>
              <a:rPr lang="fa-IR" sz="2600" dirty="0" smtClean="0">
                <a:cs typeface="0 Nazanin" pitchFamily="2" charset="-78"/>
              </a:rPr>
              <a:t>	فشار دیاستول نشان دهنده مقاومت محیطی یا روانی حرکت خون از سرخرگچه ها به مویرگ هاست.</a:t>
            </a:r>
          </a:p>
          <a:p>
            <a:pPr algn="just">
              <a:buNone/>
            </a:pPr>
            <a:r>
              <a:rPr lang="fa-IR" sz="2600" dirty="0" smtClean="0">
                <a:cs typeface="0 Nazanin" pitchFamily="2" charset="-78"/>
              </a:rPr>
              <a:t>	هنگامی که مقاومت محیطی بالا است فشار داخل سرخرگ بعد از سیستول از بین نمی رود و برای مدت طولانی از دوره قلبی بالا باقی می ماند.</a:t>
            </a:r>
            <a:endParaRPr lang="fa-IR" sz="2600" dirty="0">
              <a:cs typeface="0 Nazanin" pitchFamily="2" charset="-78"/>
            </a:endParaRPr>
          </a:p>
        </p:txBody>
      </p:sp>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فشار خون دیاستولی</a:t>
            </a:r>
            <a:endParaRPr lang="fa-IR" sz="4000"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None/>
            </a:pPr>
            <a:r>
              <a:rPr lang="fa-IR" sz="2800" dirty="0" smtClean="0">
                <a:cs typeface="0 Nazanin" pitchFamily="2" charset="-78"/>
              </a:rPr>
              <a:t>	نشان دهنده متوسط نیروی است که طی یک دوره کامل قلبی از سوی خون به دیواره سرخرگ وارد می شود.</a:t>
            </a:r>
          </a:p>
          <a:p>
            <a:pPr algn="just">
              <a:buNone/>
            </a:pPr>
            <a:r>
              <a:rPr lang="fa-IR" sz="2800" dirty="0" smtClean="0">
                <a:cs typeface="0 Nazanin" pitchFamily="2" charset="-78"/>
              </a:rPr>
              <a:t>	چون قلب مدت زمان بیشتری در دوره دیاستول نسبت به دوره سیستول باقی می ماند میانگین فشار سرخرگی اندکی کمتر از فشار سیستول است یعنی 96 میلی متر جیوه.</a:t>
            </a:r>
          </a:p>
          <a:p>
            <a:pPr algn="just">
              <a:buNone/>
            </a:pPr>
            <a:endParaRPr lang="fa-IR" sz="2800" dirty="0" smtClean="0">
              <a:cs typeface="0 Nazanin" pitchFamily="2" charset="-78"/>
            </a:endParaRPr>
          </a:p>
          <a:p>
            <a:pPr algn="just">
              <a:buNone/>
            </a:pPr>
            <a:r>
              <a:rPr lang="fa-IR" sz="2800" dirty="0" smtClean="0">
                <a:cs typeface="0 Nazanin" pitchFamily="2" charset="-78"/>
              </a:rPr>
              <a:t>			3 / (دیاستول ـ سیستول) + دیاستول = </a:t>
            </a:r>
            <a:r>
              <a:rPr lang="en-US" sz="2400" dirty="0" smtClean="0">
                <a:cs typeface="0 Nazanin" pitchFamily="2" charset="-78"/>
              </a:rPr>
              <a:t>MBP</a:t>
            </a:r>
            <a:r>
              <a:rPr lang="fa-IR" sz="2400" dirty="0" smtClean="0">
                <a:cs typeface="0 Nazanin" pitchFamily="2" charset="-78"/>
              </a:rPr>
              <a:t> </a:t>
            </a:r>
            <a:endParaRPr lang="fa-IR" sz="2800" dirty="0">
              <a:cs typeface="0 Nazanin" pitchFamily="2" charset="-78"/>
            </a:endParaRPr>
          </a:p>
        </p:txBody>
      </p:sp>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متوسط فشار سرخرگی</a:t>
            </a:r>
            <a:endParaRPr lang="fa-IR" sz="4000" dirty="0">
              <a:solidFill>
                <a:srgbClr val="FF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fa-IR" sz="2800" dirty="0" smtClean="0">
                <a:cs typeface="0 Nazanin" pitchFamily="2" charset="-78"/>
              </a:rPr>
              <a:t>عوامل موثر بر فشار خون</a:t>
            </a:r>
          </a:p>
          <a:p>
            <a:pPr>
              <a:buNone/>
            </a:pPr>
            <a:endParaRPr lang="fa-IR" dirty="0" smtClean="0"/>
          </a:p>
          <a:p>
            <a:r>
              <a:rPr lang="fa-IR" sz="2800" b="1" dirty="0" smtClean="0">
                <a:cs typeface="0 Nazanin" pitchFamily="2" charset="-78"/>
              </a:rPr>
              <a:t>برون ده قلبی</a:t>
            </a:r>
          </a:p>
          <a:p>
            <a:r>
              <a:rPr lang="fa-IR" sz="2800" b="1" dirty="0" smtClean="0">
                <a:cs typeface="0 Nazanin" pitchFamily="2" charset="-78"/>
              </a:rPr>
              <a:t>مقاومت محیطی</a:t>
            </a:r>
            <a:endParaRPr lang="fa-IR" sz="2800" b="1" dirty="0">
              <a:cs typeface="0 Nazanin" pitchFamily="2" charset="-78"/>
            </a:endParaRPr>
          </a:p>
        </p:txBody>
      </p:sp>
      <p:sp>
        <p:nvSpPr>
          <p:cNvPr id="3" name="Title 2"/>
          <p:cNvSpPr>
            <a:spLocks noGrp="1"/>
          </p:cNvSpPr>
          <p:nvPr>
            <p:ph type="title"/>
          </p:nvPr>
        </p:nvSpPr>
        <p:spPr/>
        <p:txBody>
          <a:bodyPr>
            <a:normAutofit/>
          </a:bodyPr>
          <a:lstStyle/>
          <a:p>
            <a:pPr algn="ctr"/>
            <a:r>
              <a:rPr lang="fa-IR" sz="4000" dirty="0" smtClean="0">
                <a:solidFill>
                  <a:srgbClr val="FF0000"/>
                </a:solidFill>
                <a:cs typeface="0 Nazanin" pitchFamily="2" charset="-78"/>
              </a:rPr>
              <a:t>فشار خون</a:t>
            </a:r>
            <a:endParaRPr lang="fa-IR" sz="4000" dirty="0">
              <a:solidFill>
                <a:srgbClr val="FF0000"/>
              </a:solidFill>
              <a:cs typeface="0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r>
              <a:rPr lang="fa-IR" sz="2800" dirty="0" smtClean="0">
                <a:cs typeface="0 Nazanin" pitchFamily="2" charset="-78"/>
              </a:rPr>
              <a:t>فعالیت مقاومتی ایستا و پویا دستگاه سرخرگی پیرامون را متراکم و فشرده می سازد و موجب افزایش سریع و چشمگیر مقاومت در برابر جریان خون است.</a:t>
            </a:r>
          </a:p>
          <a:p>
            <a:pPr algn="just"/>
            <a:r>
              <a:rPr lang="fa-IR" sz="2800" dirty="0" smtClean="0">
                <a:cs typeface="0 Nazanin" pitchFamily="2" charset="-78"/>
              </a:rPr>
              <a:t>هر چه درصد یک تکرار بیشینه بیشتر باشد پاسخ فشار خون سیستولی و دیاستولی ـ هر دو ـ بیشتر است.</a:t>
            </a:r>
          </a:p>
          <a:p>
            <a:pPr algn="just"/>
            <a:r>
              <a:rPr lang="fa-IR" sz="2800" dirty="0" smtClean="0">
                <a:cs typeface="0 Nazanin" pitchFamily="2" charset="-78"/>
              </a:rPr>
              <a:t>تمرینات ایزومتریک حتی با شدت پایین و سبک باعث افزایش فشار سیستول و دیاستول می شود </a:t>
            </a:r>
          </a:p>
          <a:p>
            <a:pPr algn="just"/>
            <a:r>
              <a:rPr lang="fa-IR" sz="2800" dirty="0" smtClean="0">
                <a:cs typeface="0 Nazanin" pitchFamily="2" charset="-78"/>
              </a:rPr>
              <a:t>این نوع فعالیت برای افراد مبتلا به بیماری های قلبی ـ عروقی مضر است.</a:t>
            </a:r>
          </a:p>
        </p:txBody>
      </p:sp>
      <p:sp>
        <p:nvSpPr>
          <p:cNvPr id="2" name="Title 1"/>
          <p:cNvSpPr>
            <a:spLocks noGrp="1"/>
          </p:cNvSpPr>
          <p:nvPr>
            <p:ph type="title"/>
          </p:nvPr>
        </p:nvSpPr>
        <p:spPr/>
        <p:txBody>
          <a:bodyPr>
            <a:noAutofit/>
          </a:bodyPr>
          <a:lstStyle/>
          <a:p>
            <a:pPr algn="ctr"/>
            <a:r>
              <a:rPr lang="fa-IR" sz="4000" dirty="0" smtClean="0">
                <a:solidFill>
                  <a:srgbClr val="FF0000"/>
                </a:solidFill>
                <a:cs typeface="0 Nazanin" pitchFamily="2" charset="-78"/>
              </a:rPr>
              <a:t>فشار خون و فعالیت مقاومتی ایستا و پویا</a:t>
            </a:r>
            <a:endParaRPr lang="fa-IR" sz="4000" dirty="0">
              <a:solidFill>
                <a:srgbClr val="FF0000"/>
              </a:solidFill>
              <a:cs typeface="0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fa-IR" sz="2800" dirty="0" smtClean="0">
                <a:cs typeface="0 Nazanin" pitchFamily="2" charset="-78"/>
              </a:rPr>
              <a:t>تمرین های ورزشی مقاومتی در مقایسه با حرکات پویای کم شدت اگرچه سبب بالا رفتن فشار خون می شوند، لیکن به نظر می رسند که این قبیل تمرین ها هیچ گونه افزایش دراز مدتی در فشار خون استراحتی ایجاد نکند.</a:t>
            </a:r>
          </a:p>
          <a:p>
            <a:pPr algn="just">
              <a:buNone/>
            </a:pPr>
            <a:r>
              <a:rPr lang="fa-IR" sz="2800" dirty="0" smtClean="0">
                <a:cs typeface="0 Nazanin" pitchFamily="2" charset="-78"/>
              </a:rPr>
              <a:t> </a:t>
            </a:r>
          </a:p>
          <a:p>
            <a:pPr algn="just"/>
            <a:r>
              <a:rPr lang="fa-IR" sz="2800" dirty="0" smtClean="0">
                <a:cs typeface="0 Nazanin" pitchFamily="2" charset="-78"/>
              </a:rPr>
              <a:t>یک برنامه منظم تمرین مقاومتی از حساسیت پاسخ فشار خون می کاهد. برای مثال، بدنسازان ورزیده، نسبت به هر دو گروه مبتدی و بی تمرین افزایش فشار خون سیستولی و دیاستولی کمتری را بر اثر تمرین های مقاومتی از خود نشان می دهند.</a:t>
            </a:r>
          </a:p>
        </p:txBody>
      </p:sp>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فشار خون و تمرین مقاومتی ایستا و پویا</a:t>
            </a:r>
            <a:endParaRPr lang="fa-IR" sz="4000" dirty="0">
              <a:solidFill>
                <a:srgbClr val="FF00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r>
              <a:rPr lang="fa-IR" sz="2800" dirty="0" smtClean="0">
                <a:cs typeface="0 Nazanin" pitchFamily="2" charset="-78"/>
              </a:rPr>
              <a:t>مانور والسالوا به حبس نفس در هنگام تمرینات مقاومتی اشاره دارد.</a:t>
            </a:r>
          </a:p>
          <a:p>
            <a:pPr algn="just"/>
            <a:r>
              <a:rPr lang="fa-IR" sz="2800" dirty="0" smtClean="0">
                <a:cs typeface="0 Nazanin" pitchFamily="2" charset="-78"/>
              </a:rPr>
              <a:t>در شرایط حبس نفس فشار درون ریه و قفسه سینه زیاد و موجب افزایش فشردگی و روی هم خواباندن سیاهرگ های بزرگ می شود.</a:t>
            </a:r>
          </a:p>
          <a:p>
            <a:pPr algn="just"/>
            <a:r>
              <a:rPr lang="fa-IR" sz="2800" dirty="0" smtClean="0">
                <a:cs typeface="0 Nazanin" pitchFamily="2" charset="-78"/>
              </a:rPr>
              <a:t>در این شرایط بازگشت خون وریدی به قلب، حجم ضربه و به طور کلی برون ده قلبی کاهش می یابد.</a:t>
            </a:r>
          </a:p>
          <a:p>
            <a:pPr algn="just"/>
            <a:r>
              <a:rPr lang="fa-IR" sz="2800" dirty="0" smtClean="0">
                <a:cs typeface="0 Nazanin" pitchFamily="2" charset="-78"/>
              </a:rPr>
              <a:t>بنابراین، مانوروالسالوا موجب کاهش فشار خون می شود و در حین تمرینات مقاومتی باید از این عمل خوداری کرد چون خون رسانی به مغز را کاهش می دهد و موجب بیهوشی فرد می شود.</a:t>
            </a:r>
            <a:endParaRPr lang="fa-IR" sz="2800" dirty="0">
              <a:cs typeface="0 Nazanin" pitchFamily="2" charset="-78"/>
            </a:endParaRPr>
          </a:p>
        </p:txBody>
      </p:sp>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فشار خون و مانور والسالوا</a:t>
            </a:r>
            <a:endParaRPr lang="fa-IR" sz="4000" dirty="0">
              <a:solidFill>
                <a:srgbClr val="FF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algn="just"/>
            <a:r>
              <a:rPr lang="fa-IR" sz="3600" b="1" dirty="0" smtClean="0">
                <a:cs typeface="0 Nazanin" pitchFamily="2" charset="-78"/>
              </a:rPr>
              <a:t>مانند دویدن، شنا و دوچرخه سواری </a:t>
            </a:r>
          </a:p>
          <a:p>
            <a:pPr algn="just">
              <a:buNone/>
            </a:pPr>
            <a:r>
              <a:rPr lang="fa-IR" sz="3600" dirty="0" smtClean="0">
                <a:cs typeface="0 Nazanin" pitchFamily="2" charset="-78"/>
              </a:rPr>
              <a:t>	اتساع عروقی و توزیع خون در گستره بیشتر موجب کاهش مقاومت عروق محیطی می شود. </a:t>
            </a:r>
          </a:p>
          <a:p>
            <a:pPr algn="just">
              <a:buNone/>
            </a:pPr>
            <a:r>
              <a:rPr lang="fa-IR" sz="3600" dirty="0" smtClean="0">
                <a:cs typeface="0 Nazanin" pitchFamily="2" charset="-78"/>
              </a:rPr>
              <a:t>	انقباض و انبساط متناوب عضلات موجب بازگشت بیشتر خون به قلب می شود.</a:t>
            </a:r>
          </a:p>
          <a:p>
            <a:pPr algn="just">
              <a:buNone/>
            </a:pPr>
            <a:r>
              <a:rPr lang="fa-IR" sz="3600" dirty="0" smtClean="0">
                <a:cs typeface="0 Nazanin" pitchFamily="2" charset="-78"/>
              </a:rPr>
              <a:t>	</a:t>
            </a:r>
            <a:r>
              <a:rPr lang="fa-IR" sz="3600" b="1" dirty="0" smtClean="0">
                <a:cs typeface="0 Nazanin" pitchFamily="2" charset="-78"/>
              </a:rPr>
              <a:t>در این فعالیت ها</a:t>
            </a:r>
          </a:p>
          <a:p>
            <a:pPr algn="just">
              <a:buNone/>
            </a:pPr>
            <a:r>
              <a:rPr lang="fa-IR" sz="3600" dirty="0" smtClean="0">
                <a:cs typeface="0 Nazanin" pitchFamily="2" charset="-78"/>
              </a:rPr>
              <a:t>		فشار سیستول در ابتدا سریعا افزایش می یابد </a:t>
            </a:r>
          </a:p>
          <a:p>
            <a:pPr algn="just">
              <a:buNone/>
            </a:pPr>
            <a:r>
              <a:rPr lang="fa-IR" sz="3600" dirty="0" smtClean="0">
                <a:cs typeface="0 Nazanin" pitchFamily="2" charset="-78"/>
              </a:rPr>
              <a:t>		سپس فشار سیستول در حد و حدود 140 تا 160 میلی متر جیوه به فلات 	در می آید.</a:t>
            </a:r>
          </a:p>
          <a:p>
            <a:pPr algn="just">
              <a:buNone/>
            </a:pPr>
            <a:r>
              <a:rPr lang="fa-IR" sz="3600" dirty="0" smtClean="0">
                <a:cs typeface="0 Nazanin" pitchFamily="2" charset="-78"/>
              </a:rPr>
              <a:t>		در ادامه فعالیت با باز شدن بشتر سرخرگچه ها مقاومت عروقی کاهش 	و فشار سیستول پایین باقی می ماند</a:t>
            </a:r>
          </a:p>
          <a:p>
            <a:pPr algn="just">
              <a:buNone/>
            </a:pPr>
            <a:r>
              <a:rPr lang="fa-IR" sz="3600" dirty="0" smtClean="0">
                <a:cs typeface="0 Nazanin" pitchFamily="2" charset="-78"/>
              </a:rPr>
              <a:t>		در این فعالیت ها فشار دیاستول بدون تغییر باقی می ماند.</a:t>
            </a:r>
          </a:p>
        </p:txBody>
      </p:sp>
      <p:sp>
        <p:nvSpPr>
          <p:cNvPr id="2" name="Title 1"/>
          <p:cNvSpPr>
            <a:spLocks noGrp="1"/>
          </p:cNvSpPr>
          <p:nvPr>
            <p:ph type="title"/>
          </p:nvPr>
        </p:nvSpPr>
        <p:spPr/>
        <p:txBody>
          <a:bodyPr>
            <a:normAutofit fontScale="90000"/>
          </a:bodyPr>
          <a:lstStyle/>
          <a:p>
            <a:pPr algn="ctr"/>
            <a:r>
              <a:rPr lang="fa-IR" sz="4000" dirty="0" smtClean="0">
                <a:solidFill>
                  <a:srgbClr val="FF0000"/>
                </a:solidFill>
                <a:cs typeface="0 Nazanin" pitchFamily="2" charset="-78"/>
              </a:rPr>
              <a:t>فشار خون در حین فعالیت ورزشی موزون و با سرعت یکنواخت</a:t>
            </a:r>
            <a:endParaRPr lang="fa-IR" sz="4000" dirty="0">
              <a:solidFill>
                <a:srgbClr val="FF0000"/>
              </a:solidFill>
              <a:cs typeface="0 Nazani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2800" dirty="0" smtClean="0">
                <a:cs typeface="0 Nazanin" pitchFamily="2" charset="-78"/>
              </a:rPr>
              <a:t>در این فعالیت ها به تدریج شدت افزایش می یابد.</a:t>
            </a:r>
          </a:p>
          <a:p>
            <a:r>
              <a:rPr lang="fa-IR" sz="2800" dirty="0" smtClean="0">
                <a:cs typeface="0 Nazanin" pitchFamily="2" charset="-78"/>
              </a:rPr>
              <a:t>در این نوع فعالیت ها با افزایش برون ده قلبی فشار خون سرخرگی به صورت خطی افزایش می یابد. </a:t>
            </a:r>
          </a:p>
          <a:p>
            <a:r>
              <a:rPr lang="fa-IR" sz="2800" dirty="0" smtClean="0">
                <a:cs typeface="0 Nazanin" pitchFamily="2" charset="-78"/>
              </a:rPr>
              <a:t>بیشترین افزایش در فشار سیستول رخ می دهد</a:t>
            </a:r>
          </a:p>
          <a:p>
            <a:r>
              <a:rPr lang="fa-IR" sz="2800" dirty="0" smtClean="0">
                <a:cs typeface="0 Nazanin" pitchFamily="2" charset="-78"/>
              </a:rPr>
              <a:t>فشار دیاستول تنها 12 درصد افزایش می یابد</a:t>
            </a:r>
          </a:p>
          <a:p>
            <a:r>
              <a:rPr lang="fa-IR" sz="2800" dirty="0" smtClean="0">
                <a:cs typeface="0 Nazanin" pitchFamily="2" charset="-78"/>
              </a:rPr>
              <a:t>این افزایش ها در افراد فعال و افراد غیر فعال ـ هر دو ـ رخ می دهد. </a:t>
            </a:r>
            <a:endParaRPr lang="fa-IR" sz="2800" dirty="0">
              <a:cs typeface="0 Nazanin" pitchFamily="2" charset="-78"/>
            </a:endParaRPr>
          </a:p>
        </p:txBody>
      </p:sp>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فعالیت فزاینده و فشار خون</a:t>
            </a:r>
            <a:endParaRPr lang="fa-IR" sz="4000" dirty="0">
              <a:solidFill>
                <a:srgbClr val="FF0000"/>
              </a:solidFill>
              <a:cs typeface="0 Nazanin"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r>
              <a:rPr lang="fa-IR" sz="2600" dirty="0" smtClean="0">
                <a:cs typeface="0 Nazanin" pitchFamily="2" charset="-78"/>
              </a:rPr>
              <a:t>زمانی که فعالیت ورزشی با دست صورت بگیرد نسبت به زمانی که فعالیت ورزشی با پا صورت بگیرد فشار خون سیستولی و دیاستولی به طور چشمگیرتری بالاتر است. </a:t>
            </a:r>
          </a:p>
          <a:p>
            <a:pPr algn="just"/>
            <a:r>
              <a:rPr lang="fa-IR" sz="2600" dirty="0" smtClean="0">
                <a:cs typeface="0 Nazanin" pitchFamily="2" charset="-78"/>
              </a:rPr>
              <a:t>این احتمال وجود دارد که توده عضلانی و شبکه عروقی ظریفتر دست ها در مقایسه با توده عضلانی و شبکه عروقی بزرگتر پاها، مقاومت بیشتری را در برابر جریان خون ایجاد می کند. </a:t>
            </a:r>
          </a:p>
          <a:p>
            <a:pPr algn="just"/>
            <a:r>
              <a:rPr lang="fa-IR" sz="2600" dirty="0" smtClean="0">
                <a:cs typeface="0 Nazanin" pitchFamily="2" charset="-78"/>
              </a:rPr>
              <a:t>بنابراین فعالیتی که توده عضلانی بیشتری را درگیر می سازند نسبت به فعالیت با توده پایین تر افزایش فشار خون کمتری را موجب می شوند.</a:t>
            </a:r>
          </a:p>
          <a:p>
            <a:pPr algn="just"/>
            <a:r>
              <a:rPr lang="fa-IR" sz="2600" dirty="0" smtClean="0">
                <a:cs typeface="0 Nazanin" pitchFamily="2" charset="-78"/>
              </a:rPr>
              <a:t>بنابراین برای افراد با بیماری های قلبی عروقی اجرای فعالیت هایی مانند راه رفتن، دوچرخه سواری و دویدن نسبت به فعالیت هایی مانند بیل زدن، چکش زدن یا حتی رکاب زدن دوچرخه ارجحیت دارد. </a:t>
            </a:r>
            <a:endParaRPr lang="fa-IR" sz="2600" dirty="0">
              <a:cs typeface="0 Nazanin" pitchFamily="2" charset="-78"/>
            </a:endParaRPr>
          </a:p>
        </p:txBody>
      </p:sp>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فشار خون هنگام تمرین با دست</a:t>
            </a:r>
            <a:endParaRPr lang="fa-IR" sz="4000" dirty="0">
              <a:solidFill>
                <a:srgbClr val="FF0000"/>
              </a:solidFill>
              <a:cs typeface="0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785786" y="2428868"/>
          <a:ext cx="7429550" cy="3108960"/>
        </p:xfrm>
        <a:graphic>
          <a:graphicData uri="http://schemas.openxmlformats.org/drawingml/2006/table">
            <a:tbl>
              <a:tblPr rtl="1" firstRow="1" bandRow="1">
                <a:tableStyleId>{5C22544A-7EE6-4342-B048-85BDC9FD1C3A}</a:tableStyleId>
              </a:tblPr>
              <a:tblGrid>
                <a:gridCol w="1485910"/>
                <a:gridCol w="1485910"/>
                <a:gridCol w="1485910"/>
                <a:gridCol w="1485910"/>
                <a:gridCol w="1485910"/>
              </a:tblGrid>
              <a:tr h="370840">
                <a:tc>
                  <a:txBody>
                    <a:bodyPr/>
                    <a:lstStyle/>
                    <a:p>
                      <a:pPr algn="ctr" rtl="1"/>
                      <a:endParaRPr lang="fa-IR" sz="2400" dirty="0">
                        <a:cs typeface="0 Nazanin" pitchFamily="2" charset="-78"/>
                      </a:endParaRPr>
                    </a:p>
                  </a:txBody>
                  <a:tcPr/>
                </a:tc>
                <a:tc gridSpan="2">
                  <a:txBody>
                    <a:bodyPr/>
                    <a:lstStyle/>
                    <a:p>
                      <a:pPr algn="ctr" rtl="1"/>
                      <a:r>
                        <a:rPr lang="fa-IR" sz="2400" dirty="0" smtClean="0">
                          <a:cs typeface="0 Nazanin" pitchFamily="2" charset="-78"/>
                        </a:rPr>
                        <a:t>فشار سیستولی</a:t>
                      </a:r>
                      <a:endParaRPr lang="fa-IR" sz="2400" dirty="0">
                        <a:cs typeface="0 Nazanin" pitchFamily="2" charset="-78"/>
                      </a:endParaRPr>
                    </a:p>
                  </a:txBody>
                  <a:tcPr/>
                </a:tc>
                <a:tc hMerge="1">
                  <a:txBody>
                    <a:bodyPr/>
                    <a:lstStyle/>
                    <a:p>
                      <a:pPr rtl="1"/>
                      <a:endParaRPr lang="fa-IR"/>
                    </a:p>
                  </a:txBody>
                  <a:tcPr/>
                </a:tc>
                <a:tc gridSpan="2">
                  <a:txBody>
                    <a:bodyPr/>
                    <a:lstStyle/>
                    <a:p>
                      <a:pPr algn="ctr" rtl="1"/>
                      <a:r>
                        <a:rPr lang="fa-IR" sz="2400" dirty="0" smtClean="0">
                          <a:cs typeface="0 Nazanin" pitchFamily="2" charset="-78"/>
                        </a:rPr>
                        <a:t>فشار دیاستولی</a:t>
                      </a:r>
                      <a:endParaRPr lang="fa-IR" sz="2400" dirty="0">
                        <a:cs typeface="0 Nazanin" pitchFamily="2" charset="-78"/>
                      </a:endParaRPr>
                    </a:p>
                  </a:txBody>
                  <a:tcPr/>
                </a:tc>
                <a:tc hMerge="1">
                  <a:txBody>
                    <a:bodyPr/>
                    <a:lstStyle/>
                    <a:p>
                      <a:pPr rtl="1"/>
                      <a:endParaRPr lang="fa-IR"/>
                    </a:p>
                  </a:txBody>
                  <a:tcPr/>
                </a:tc>
              </a:tr>
              <a:tr h="370840">
                <a:tc>
                  <a:txBody>
                    <a:bodyPr/>
                    <a:lstStyle/>
                    <a:p>
                      <a:pPr algn="ctr" rtl="1"/>
                      <a:r>
                        <a:rPr lang="fa-IR" sz="2400" dirty="0" smtClean="0">
                          <a:cs typeface="0 Nazanin" pitchFamily="2" charset="-78"/>
                        </a:rPr>
                        <a:t>درصد </a:t>
                      </a:r>
                      <a:r>
                        <a:rPr lang="en-US" sz="2400" dirty="0" smtClean="0">
                          <a:cs typeface="0 Nazanin" pitchFamily="2" charset="-78"/>
                        </a:rPr>
                        <a:t>VO2max</a:t>
                      </a:r>
                      <a:endParaRPr lang="fa-IR" sz="2400" dirty="0">
                        <a:cs typeface="0 Nazanin" pitchFamily="2" charset="-78"/>
                      </a:endParaRPr>
                    </a:p>
                  </a:txBody>
                  <a:tcPr/>
                </a:tc>
                <a:tc>
                  <a:txBody>
                    <a:bodyPr/>
                    <a:lstStyle/>
                    <a:p>
                      <a:pPr algn="ctr" rtl="1"/>
                      <a:r>
                        <a:rPr lang="fa-IR" sz="2400" dirty="0" smtClean="0">
                          <a:cs typeface="0 Nazanin" pitchFamily="2" charset="-78"/>
                        </a:rPr>
                        <a:t>دست</a:t>
                      </a:r>
                      <a:endParaRPr lang="fa-IR" sz="2400" dirty="0">
                        <a:cs typeface="0 Nazanin" pitchFamily="2" charset="-78"/>
                      </a:endParaRPr>
                    </a:p>
                  </a:txBody>
                  <a:tcPr/>
                </a:tc>
                <a:tc>
                  <a:txBody>
                    <a:bodyPr/>
                    <a:lstStyle/>
                    <a:p>
                      <a:pPr algn="ctr" rtl="1"/>
                      <a:r>
                        <a:rPr lang="fa-IR" sz="2400" dirty="0" smtClean="0">
                          <a:cs typeface="0 Nazanin" pitchFamily="2" charset="-78"/>
                        </a:rPr>
                        <a:t>پا</a:t>
                      </a:r>
                      <a:endParaRPr lang="fa-IR" sz="2400" dirty="0">
                        <a:cs typeface="0 Nazanin" pitchFamily="2" charset="-78"/>
                      </a:endParaRPr>
                    </a:p>
                  </a:txBody>
                  <a:tcPr/>
                </a:tc>
                <a:tc>
                  <a:txBody>
                    <a:bodyPr/>
                    <a:lstStyle/>
                    <a:p>
                      <a:pPr algn="ctr" rtl="1"/>
                      <a:r>
                        <a:rPr lang="fa-IR" sz="2400" dirty="0" smtClean="0">
                          <a:cs typeface="0 Nazanin" pitchFamily="2" charset="-78"/>
                        </a:rPr>
                        <a:t>دست </a:t>
                      </a:r>
                      <a:endParaRPr lang="fa-IR" sz="2400" dirty="0">
                        <a:cs typeface="0 Nazanin" pitchFamily="2" charset="-78"/>
                      </a:endParaRPr>
                    </a:p>
                  </a:txBody>
                  <a:tcPr/>
                </a:tc>
                <a:tc>
                  <a:txBody>
                    <a:bodyPr/>
                    <a:lstStyle/>
                    <a:p>
                      <a:pPr algn="ctr" rtl="1"/>
                      <a:r>
                        <a:rPr lang="fa-IR" sz="2400" dirty="0" smtClean="0">
                          <a:cs typeface="0 Nazanin" pitchFamily="2" charset="-78"/>
                        </a:rPr>
                        <a:t>پا</a:t>
                      </a:r>
                      <a:endParaRPr lang="fa-IR" sz="2400" dirty="0">
                        <a:cs typeface="0 Nazanin" pitchFamily="2" charset="-78"/>
                      </a:endParaRPr>
                    </a:p>
                  </a:txBody>
                  <a:tcPr/>
                </a:tc>
              </a:tr>
              <a:tr h="370840">
                <a:tc>
                  <a:txBody>
                    <a:bodyPr/>
                    <a:lstStyle/>
                    <a:p>
                      <a:pPr algn="ctr" rtl="1"/>
                      <a:r>
                        <a:rPr lang="fa-IR" sz="2400" dirty="0" smtClean="0">
                          <a:cs typeface="0 Nazanin" pitchFamily="2" charset="-78"/>
                        </a:rPr>
                        <a:t>25</a:t>
                      </a:r>
                      <a:endParaRPr lang="fa-IR" sz="2400" dirty="0">
                        <a:cs typeface="0 Nazanin" pitchFamily="2" charset="-78"/>
                      </a:endParaRPr>
                    </a:p>
                  </a:txBody>
                  <a:tcPr/>
                </a:tc>
                <a:tc>
                  <a:txBody>
                    <a:bodyPr/>
                    <a:lstStyle/>
                    <a:p>
                      <a:pPr algn="ctr" rtl="1"/>
                      <a:r>
                        <a:rPr lang="fa-IR" sz="2400" dirty="0" smtClean="0">
                          <a:cs typeface="0 Nazanin" pitchFamily="2" charset="-78"/>
                        </a:rPr>
                        <a:t>150</a:t>
                      </a:r>
                      <a:endParaRPr lang="fa-IR" sz="2400" dirty="0">
                        <a:cs typeface="0 Nazanin" pitchFamily="2" charset="-78"/>
                      </a:endParaRPr>
                    </a:p>
                  </a:txBody>
                  <a:tcPr/>
                </a:tc>
                <a:tc>
                  <a:txBody>
                    <a:bodyPr/>
                    <a:lstStyle/>
                    <a:p>
                      <a:pPr algn="ctr" rtl="1"/>
                      <a:r>
                        <a:rPr lang="fa-IR" sz="2400" dirty="0" smtClean="0">
                          <a:cs typeface="0 Nazanin" pitchFamily="2" charset="-78"/>
                        </a:rPr>
                        <a:t>132</a:t>
                      </a:r>
                      <a:endParaRPr lang="fa-IR" sz="2400" dirty="0">
                        <a:cs typeface="0 Nazanin" pitchFamily="2" charset="-78"/>
                      </a:endParaRPr>
                    </a:p>
                  </a:txBody>
                  <a:tcPr/>
                </a:tc>
                <a:tc>
                  <a:txBody>
                    <a:bodyPr/>
                    <a:lstStyle/>
                    <a:p>
                      <a:pPr algn="ctr" rtl="1"/>
                      <a:r>
                        <a:rPr lang="fa-IR" sz="2400" dirty="0" smtClean="0">
                          <a:cs typeface="0 Nazanin" pitchFamily="2" charset="-78"/>
                        </a:rPr>
                        <a:t>90</a:t>
                      </a:r>
                      <a:endParaRPr lang="fa-IR" sz="2400" dirty="0">
                        <a:cs typeface="0 Nazanin" pitchFamily="2" charset="-78"/>
                      </a:endParaRPr>
                    </a:p>
                  </a:txBody>
                  <a:tcPr/>
                </a:tc>
                <a:tc>
                  <a:txBody>
                    <a:bodyPr/>
                    <a:lstStyle/>
                    <a:p>
                      <a:pPr algn="ctr" rtl="1"/>
                      <a:r>
                        <a:rPr lang="fa-IR" sz="2400" dirty="0" smtClean="0">
                          <a:cs typeface="0 Nazanin" pitchFamily="2" charset="-78"/>
                        </a:rPr>
                        <a:t>70</a:t>
                      </a:r>
                      <a:endParaRPr lang="fa-IR" sz="2400" dirty="0">
                        <a:cs typeface="0 Nazanin" pitchFamily="2" charset="-78"/>
                      </a:endParaRPr>
                    </a:p>
                  </a:txBody>
                  <a:tcPr/>
                </a:tc>
              </a:tr>
              <a:tr h="370840">
                <a:tc>
                  <a:txBody>
                    <a:bodyPr/>
                    <a:lstStyle/>
                    <a:p>
                      <a:pPr algn="ctr" rtl="1"/>
                      <a:r>
                        <a:rPr lang="fa-IR" sz="2400" dirty="0" smtClean="0">
                          <a:cs typeface="0 Nazanin" pitchFamily="2" charset="-78"/>
                        </a:rPr>
                        <a:t>40</a:t>
                      </a:r>
                      <a:endParaRPr lang="fa-IR" sz="2400" dirty="0">
                        <a:cs typeface="0 Nazanin" pitchFamily="2" charset="-78"/>
                      </a:endParaRPr>
                    </a:p>
                  </a:txBody>
                  <a:tcPr/>
                </a:tc>
                <a:tc>
                  <a:txBody>
                    <a:bodyPr/>
                    <a:lstStyle/>
                    <a:p>
                      <a:pPr algn="ctr" rtl="1"/>
                      <a:r>
                        <a:rPr lang="fa-IR" sz="2400" dirty="0" smtClean="0">
                          <a:cs typeface="0 Nazanin" pitchFamily="2" charset="-78"/>
                        </a:rPr>
                        <a:t>165</a:t>
                      </a:r>
                      <a:endParaRPr lang="fa-IR" sz="2400" dirty="0">
                        <a:cs typeface="0 Nazanin" pitchFamily="2" charset="-78"/>
                      </a:endParaRPr>
                    </a:p>
                  </a:txBody>
                  <a:tcPr/>
                </a:tc>
                <a:tc>
                  <a:txBody>
                    <a:bodyPr/>
                    <a:lstStyle/>
                    <a:p>
                      <a:pPr algn="ctr" rtl="1"/>
                      <a:r>
                        <a:rPr lang="fa-IR" sz="2400" dirty="0" smtClean="0">
                          <a:cs typeface="0 Nazanin" pitchFamily="2" charset="-78"/>
                        </a:rPr>
                        <a:t>138</a:t>
                      </a:r>
                      <a:endParaRPr lang="fa-IR" sz="2400" dirty="0">
                        <a:cs typeface="0 Nazanin" pitchFamily="2" charset="-78"/>
                      </a:endParaRPr>
                    </a:p>
                  </a:txBody>
                  <a:tcPr/>
                </a:tc>
                <a:tc>
                  <a:txBody>
                    <a:bodyPr/>
                    <a:lstStyle/>
                    <a:p>
                      <a:pPr algn="ctr" rtl="1"/>
                      <a:r>
                        <a:rPr lang="fa-IR" sz="2400" dirty="0" smtClean="0">
                          <a:cs typeface="0 Nazanin" pitchFamily="2" charset="-78"/>
                        </a:rPr>
                        <a:t>93</a:t>
                      </a:r>
                      <a:endParaRPr lang="fa-IR" sz="2400" dirty="0">
                        <a:cs typeface="0 Nazanin" pitchFamily="2" charset="-78"/>
                      </a:endParaRPr>
                    </a:p>
                  </a:txBody>
                  <a:tcPr/>
                </a:tc>
                <a:tc>
                  <a:txBody>
                    <a:bodyPr/>
                    <a:lstStyle/>
                    <a:p>
                      <a:pPr algn="ctr" rtl="1"/>
                      <a:r>
                        <a:rPr lang="fa-IR" sz="2400" dirty="0" smtClean="0">
                          <a:cs typeface="0 Nazanin" pitchFamily="2" charset="-78"/>
                        </a:rPr>
                        <a:t>71</a:t>
                      </a:r>
                      <a:endParaRPr lang="fa-IR" sz="2400" dirty="0">
                        <a:cs typeface="0 Nazanin" pitchFamily="2" charset="-78"/>
                      </a:endParaRPr>
                    </a:p>
                  </a:txBody>
                  <a:tcPr/>
                </a:tc>
              </a:tr>
              <a:tr h="370840">
                <a:tc>
                  <a:txBody>
                    <a:bodyPr/>
                    <a:lstStyle/>
                    <a:p>
                      <a:pPr algn="ctr" rtl="1"/>
                      <a:r>
                        <a:rPr lang="fa-IR" sz="2400" dirty="0" smtClean="0">
                          <a:cs typeface="0 Nazanin" pitchFamily="2" charset="-78"/>
                        </a:rPr>
                        <a:t>50</a:t>
                      </a:r>
                      <a:endParaRPr lang="fa-IR" sz="2400" dirty="0">
                        <a:cs typeface="0 Nazanin" pitchFamily="2" charset="-78"/>
                      </a:endParaRPr>
                    </a:p>
                  </a:txBody>
                  <a:tcPr/>
                </a:tc>
                <a:tc>
                  <a:txBody>
                    <a:bodyPr/>
                    <a:lstStyle/>
                    <a:p>
                      <a:pPr algn="ctr" rtl="1"/>
                      <a:r>
                        <a:rPr lang="fa-IR" sz="2400" dirty="0" smtClean="0">
                          <a:cs typeface="0 Nazanin" pitchFamily="2" charset="-78"/>
                        </a:rPr>
                        <a:t>175</a:t>
                      </a:r>
                      <a:endParaRPr lang="fa-IR" sz="2400" dirty="0">
                        <a:cs typeface="0 Nazanin" pitchFamily="2" charset="-78"/>
                      </a:endParaRPr>
                    </a:p>
                  </a:txBody>
                  <a:tcPr/>
                </a:tc>
                <a:tc>
                  <a:txBody>
                    <a:bodyPr/>
                    <a:lstStyle/>
                    <a:p>
                      <a:pPr algn="ctr" rtl="1"/>
                      <a:r>
                        <a:rPr lang="fa-IR" sz="2400" dirty="0" smtClean="0">
                          <a:cs typeface="0 Nazanin" pitchFamily="2" charset="-78"/>
                        </a:rPr>
                        <a:t>144</a:t>
                      </a:r>
                      <a:endParaRPr lang="fa-IR" sz="2400" dirty="0">
                        <a:cs typeface="0 Nazanin" pitchFamily="2" charset="-78"/>
                      </a:endParaRPr>
                    </a:p>
                  </a:txBody>
                  <a:tcPr/>
                </a:tc>
                <a:tc>
                  <a:txBody>
                    <a:bodyPr/>
                    <a:lstStyle/>
                    <a:p>
                      <a:pPr algn="ctr" rtl="1"/>
                      <a:r>
                        <a:rPr lang="fa-IR" sz="2400" dirty="0" smtClean="0">
                          <a:cs typeface="0 Nazanin" pitchFamily="2" charset="-78"/>
                        </a:rPr>
                        <a:t>96</a:t>
                      </a:r>
                      <a:endParaRPr lang="fa-IR" sz="2400" dirty="0">
                        <a:cs typeface="0 Nazanin" pitchFamily="2" charset="-78"/>
                      </a:endParaRPr>
                    </a:p>
                  </a:txBody>
                  <a:tcPr/>
                </a:tc>
                <a:tc>
                  <a:txBody>
                    <a:bodyPr/>
                    <a:lstStyle/>
                    <a:p>
                      <a:pPr algn="ctr" rtl="1"/>
                      <a:r>
                        <a:rPr lang="fa-IR" sz="2400" dirty="0" smtClean="0">
                          <a:cs typeface="0 Nazanin" pitchFamily="2" charset="-78"/>
                        </a:rPr>
                        <a:t>73</a:t>
                      </a:r>
                      <a:endParaRPr lang="fa-IR" sz="2400" dirty="0">
                        <a:cs typeface="0 Nazanin" pitchFamily="2" charset="-78"/>
                      </a:endParaRPr>
                    </a:p>
                  </a:txBody>
                  <a:tcPr/>
                </a:tc>
              </a:tr>
              <a:tr h="370840">
                <a:tc>
                  <a:txBody>
                    <a:bodyPr/>
                    <a:lstStyle/>
                    <a:p>
                      <a:pPr algn="ctr" rtl="1"/>
                      <a:r>
                        <a:rPr lang="fa-IR" sz="2400" dirty="0" smtClean="0">
                          <a:cs typeface="0 Nazanin" pitchFamily="2" charset="-78"/>
                        </a:rPr>
                        <a:t>75</a:t>
                      </a:r>
                      <a:endParaRPr lang="fa-IR" sz="2400" dirty="0">
                        <a:cs typeface="0 Nazanin" pitchFamily="2" charset="-78"/>
                      </a:endParaRPr>
                    </a:p>
                  </a:txBody>
                  <a:tcPr/>
                </a:tc>
                <a:tc>
                  <a:txBody>
                    <a:bodyPr/>
                    <a:lstStyle/>
                    <a:p>
                      <a:pPr algn="ctr" rtl="1"/>
                      <a:r>
                        <a:rPr lang="fa-IR" sz="2400" dirty="0" smtClean="0">
                          <a:cs typeface="0 Nazanin" pitchFamily="2" charset="-78"/>
                        </a:rPr>
                        <a:t>205</a:t>
                      </a:r>
                      <a:endParaRPr lang="fa-IR" sz="2400" dirty="0">
                        <a:cs typeface="0 Nazanin" pitchFamily="2" charset="-78"/>
                      </a:endParaRPr>
                    </a:p>
                  </a:txBody>
                  <a:tcPr/>
                </a:tc>
                <a:tc>
                  <a:txBody>
                    <a:bodyPr/>
                    <a:lstStyle/>
                    <a:p>
                      <a:pPr algn="ctr" rtl="1"/>
                      <a:r>
                        <a:rPr lang="fa-IR" sz="2400" dirty="0" smtClean="0">
                          <a:cs typeface="0 Nazanin" pitchFamily="2" charset="-78"/>
                        </a:rPr>
                        <a:t>160</a:t>
                      </a:r>
                      <a:endParaRPr lang="fa-IR" sz="2400" dirty="0">
                        <a:cs typeface="0 Nazanin" pitchFamily="2" charset="-78"/>
                      </a:endParaRPr>
                    </a:p>
                  </a:txBody>
                  <a:tcPr/>
                </a:tc>
                <a:tc>
                  <a:txBody>
                    <a:bodyPr/>
                    <a:lstStyle/>
                    <a:p>
                      <a:pPr algn="ctr" rtl="1"/>
                      <a:r>
                        <a:rPr lang="fa-IR" sz="2400" dirty="0" smtClean="0">
                          <a:cs typeface="0 Nazanin" pitchFamily="2" charset="-78"/>
                        </a:rPr>
                        <a:t>103</a:t>
                      </a:r>
                      <a:endParaRPr lang="fa-IR" sz="2400" dirty="0">
                        <a:cs typeface="0 Nazanin" pitchFamily="2" charset="-78"/>
                      </a:endParaRPr>
                    </a:p>
                  </a:txBody>
                  <a:tcPr/>
                </a:tc>
                <a:tc>
                  <a:txBody>
                    <a:bodyPr/>
                    <a:lstStyle/>
                    <a:p>
                      <a:pPr algn="ctr" rtl="1"/>
                      <a:r>
                        <a:rPr lang="fa-IR" sz="2400" dirty="0" smtClean="0">
                          <a:cs typeface="0 Nazanin" pitchFamily="2" charset="-78"/>
                        </a:rPr>
                        <a:t>75</a:t>
                      </a:r>
                      <a:endParaRPr lang="fa-IR" sz="2400" dirty="0">
                        <a:cs typeface="0 Nazanin" pitchFamily="2" charset="-78"/>
                      </a:endParaRPr>
                    </a:p>
                  </a:txBody>
                  <a:tcPr/>
                </a:tc>
              </a:tr>
            </a:tbl>
          </a:graphicData>
        </a:graphic>
      </p:graphicFrame>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فشار خون هنگام تمرین با دست</a:t>
            </a:r>
            <a:endParaRPr lang="fa-IR" sz="4000" dirty="0">
              <a:solidFill>
                <a:srgbClr val="FF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r>
              <a:rPr lang="fa-IR" sz="2800" dirty="0" smtClean="0">
                <a:cs typeface="0 Nazanin" pitchFamily="2" charset="-78"/>
              </a:rPr>
              <a:t>پس از یک وهله فعالیت زیر بیشینه استقامتی، فشار خون سیستول در افراد سالم و در افراد داری پرفشار خونی موقتا به پایین تر از سطح پیش از فعالیت کاهش می یابد و 2 تا 3 ساعت طول می کشد که به علت</a:t>
            </a:r>
          </a:p>
          <a:p>
            <a:pPr algn="just">
              <a:buNone/>
            </a:pPr>
            <a:r>
              <a:rPr lang="fa-IR" sz="2800" dirty="0" smtClean="0">
                <a:cs typeface="0 Nazanin" pitchFamily="2" charset="-78"/>
              </a:rPr>
              <a:t>		1. افزایش اتساع عروقی به خاطر ترشح نیتریک اکساید و 	پروستاگلاندین ها</a:t>
            </a:r>
          </a:p>
          <a:p>
            <a:pPr algn="just">
              <a:buNone/>
            </a:pPr>
            <a:r>
              <a:rPr lang="fa-IR" sz="2800" dirty="0" smtClean="0">
                <a:cs typeface="0 Nazanin" pitchFamily="2" charset="-78"/>
              </a:rPr>
              <a:t>		2. افزایش خروج پلاسما به فضای خارج سلولی به خاطر تولید 	متابولیت ها بر اساس اسمز</a:t>
            </a:r>
          </a:p>
          <a:p>
            <a:pPr algn="just"/>
            <a:r>
              <a:rPr lang="fa-IR" sz="2800" dirty="0" smtClean="0">
                <a:cs typeface="0 Nazanin" pitchFamily="2" charset="-78"/>
              </a:rPr>
              <a:t>این روش یک رویکرد درمانی بدون استفاده از دارو برای بیماران دارای پرفشار خونی است و شرکت در چندین فعالیت جسمانی سبک تا متوسط که در کل طول روز پراکنده شده باشد مورد تائید قرار می دهد</a:t>
            </a:r>
          </a:p>
        </p:txBody>
      </p:sp>
      <p:sp>
        <p:nvSpPr>
          <p:cNvPr id="2" name="Title 1"/>
          <p:cNvSpPr>
            <a:spLocks noGrp="1"/>
          </p:cNvSpPr>
          <p:nvPr>
            <p:ph type="title"/>
          </p:nvPr>
        </p:nvSpPr>
        <p:spPr/>
        <p:txBody>
          <a:bodyPr>
            <a:noAutofit/>
          </a:bodyPr>
          <a:lstStyle/>
          <a:p>
            <a:pPr algn="ctr"/>
            <a:r>
              <a:rPr lang="fa-IR" sz="4000" dirty="0" smtClean="0">
                <a:solidFill>
                  <a:srgbClr val="FF0000"/>
                </a:solidFill>
                <a:cs typeface="0 Nazanin" pitchFamily="2" charset="-78"/>
              </a:rPr>
              <a:t>فشار خون در دوره بازیافت از ورزش</a:t>
            </a:r>
            <a:endParaRPr lang="fa-IR" sz="4000" dirty="0">
              <a:solidFill>
                <a:srgbClr val="FF0000"/>
              </a:solidFill>
              <a:cs typeface="0 Nazanin"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71613"/>
            <a:ext cx="8229600" cy="5072097"/>
          </a:xfrm>
        </p:spPr>
        <p:txBody>
          <a:bodyPr>
            <a:normAutofit fontScale="40000" lnSpcReduction="20000"/>
          </a:bodyPr>
          <a:lstStyle/>
          <a:p>
            <a:pPr algn="just">
              <a:buNone/>
            </a:pPr>
            <a:r>
              <a:rPr lang="fa-IR" sz="6200" dirty="0" smtClean="0">
                <a:cs typeface="0 Nazanin" pitchFamily="2" charset="-78"/>
              </a:rPr>
              <a:t>فشار سیستولی این افراد به 250 یا حتی 300 میلی متر جیوه می رسد</a:t>
            </a:r>
          </a:p>
          <a:p>
            <a:pPr algn="just">
              <a:buNone/>
            </a:pPr>
            <a:r>
              <a:rPr lang="fa-IR" sz="6200" dirty="0" smtClean="0">
                <a:cs typeface="0 Nazanin" pitchFamily="2" charset="-78"/>
              </a:rPr>
              <a:t>فشار دیاستولی ممکن است بیش از 90 میلی متر جیوه باشد.</a:t>
            </a:r>
          </a:p>
          <a:p>
            <a:pPr algn="just">
              <a:buNone/>
            </a:pPr>
            <a:r>
              <a:rPr lang="fa-IR" sz="6200" dirty="0" smtClean="0">
                <a:cs typeface="0 Nazanin" pitchFamily="2" charset="-78"/>
              </a:rPr>
              <a:t>یک چهارم افراد در طول عمر این بیماری را درک می کنند</a:t>
            </a:r>
          </a:p>
          <a:p>
            <a:pPr algn="just">
              <a:buNone/>
            </a:pPr>
            <a:r>
              <a:rPr lang="fa-IR" sz="6200" dirty="0" smtClean="0">
                <a:cs typeface="0 Nazanin" pitchFamily="2" charset="-78"/>
              </a:rPr>
              <a:t>	</a:t>
            </a:r>
            <a:r>
              <a:rPr lang="fa-IR" sz="6200" b="1" dirty="0" smtClean="0">
                <a:solidFill>
                  <a:srgbClr val="FF0000"/>
                </a:solidFill>
                <a:cs typeface="0 Nazanin" pitchFamily="2" charset="-78"/>
              </a:rPr>
              <a:t>علت</a:t>
            </a:r>
          </a:p>
          <a:p>
            <a:pPr algn="just">
              <a:buNone/>
            </a:pPr>
            <a:r>
              <a:rPr lang="fa-IR" sz="6200" dirty="0" smtClean="0">
                <a:cs typeface="0 Nazanin" pitchFamily="2" charset="-78"/>
              </a:rPr>
              <a:t>		رسوب مواد چربی توام با سختی دیواره سرخرگ ها</a:t>
            </a:r>
          </a:p>
          <a:p>
            <a:pPr algn="just">
              <a:buNone/>
            </a:pPr>
            <a:r>
              <a:rPr lang="fa-IR" sz="6200" dirty="0" smtClean="0">
                <a:cs typeface="0 Nazanin" pitchFamily="2" charset="-78"/>
              </a:rPr>
              <a:t>		نارسایی کار کلیه</a:t>
            </a:r>
          </a:p>
          <a:p>
            <a:pPr algn="just">
              <a:buNone/>
            </a:pPr>
            <a:r>
              <a:rPr lang="fa-IR" sz="6200" dirty="0" smtClean="0">
                <a:cs typeface="0 Nazanin" pitchFamily="2" charset="-78"/>
              </a:rPr>
              <a:t>	</a:t>
            </a:r>
            <a:r>
              <a:rPr lang="fa-IR" sz="6200" b="1" dirty="0" smtClean="0">
                <a:solidFill>
                  <a:srgbClr val="FF0000"/>
                </a:solidFill>
                <a:cs typeface="0 Nazanin" pitchFamily="2" charset="-78"/>
              </a:rPr>
              <a:t>موجب</a:t>
            </a:r>
          </a:p>
          <a:p>
            <a:pPr algn="just">
              <a:buNone/>
            </a:pPr>
            <a:r>
              <a:rPr lang="fa-IR" sz="6200" dirty="0" smtClean="0">
                <a:cs typeface="0 Nazanin" pitchFamily="2" charset="-78"/>
              </a:rPr>
              <a:t>		نارسایی قلبی و وقفه خون میوکارد</a:t>
            </a:r>
          </a:p>
          <a:p>
            <a:pPr algn="just">
              <a:buNone/>
            </a:pPr>
            <a:r>
              <a:rPr lang="fa-IR" sz="6200" dirty="0" smtClean="0">
                <a:cs typeface="0 Nazanin" pitchFamily="2" charset="-78"/>
              </a:rPr>
              <a:t>		سکته مغزی  </a:t>
            </a:r>
          </a:p>
          <a:p>
            <a:pPr algn="just">
              <a:buNone/>
            </a:pPr>
            <a:r>
              <a:rPr lang="fa-IR" sz="6200" b="1" dirty="0" smtClean="0">
                <a:cs typeface="0 Nazanin" pitchFamily="2" charset="-78"/>
              </a:rPr>
              <a:t>	</a:t>
            </a:r>
            <a:r>
              <a:rPr lang="fa-IR" sz="6200" b="1" dirty="0" smtClean="0">
                <a:solidFill>
                  <a:srgbClr val="FF0000"/>
                </a:solidFill>
                <a:cs typeface="0 Nazanin" pitchFamily="2" charset="-78"/>
              </a:rPr>
              <a:t>درمان </a:t>
            </a:r>
          </a:p>
          <a:p>
            <a:pPr algn="just">
              <a:buNone/>
            </a:pPr>
            <a:r>
              <a:rPr lang="fa-IR" sz="6200" dirty="0" smtClean="0">
                <a:cs typeface="0 Nazanin" pitchFamily="2" charset="-78"/>
              </a:rPr>
              <a:t>		شامل روش هایی است که حجم مایع یا مقاومت محیطی 	در برابر جریان 	خون کاهش می دهند</a:t>
            </a:r>
          </a:p>
          <a:p>
            <a:pPr algn="just">
              <a:buNone/>
            </a:pPr>
            <a:r>
              <a:rPr lang="fa-IR" sz="6200" dirty="0" smtClean="0">
                <a:cs typeface="0 Nazanin" pitchFamily="2" charset="-78"/>
              </a:rPr>
              <a:t>		</a:t>
            </a:r>
          </a:p>
          <a:p>
            <a:pPr algn="just">
              <a:buNone/>
            </a:pPr>
            <a:endParaRPr lang="fa-IR" sz="3700" dirty="0">
              <a:cs typeface="0 Nazanin" pitchFamily="2" charset="-78"/>
            </a:endParaRPr>
          </a:p>
        </p:txBody>
      </p:sp>
      <p:sp>
        <p:nvSpPr>
          <p:cNvPr id="2" name="Title 1"/>
          <p:cNvSpPr>
            <a:spLocks noGrp="1"/>
          </p:cNvSpPr>
          <p:nvPr>
            <p:ph type="title"/>
          </p:nvPr>
        </p:nvSpPr>
        <p:spPr/>
        <p:txBody>
          <a:bodyPr>
            <a:noAutofit/>
          </a:bodyPr>
          <a:lstStyle/>
          <a:p>
            <a:pPr algn="ctr"/>
            <a:r>
              <a:rPr lang="fa-IR" sz="4000" dirty="0" smtClean="0">
                <a:solidFill>
                  <a:srgbClr val="FF0000"/>
                </a:solidFill>
                <a:cs typeface="0 Nazanin" pitchFamily="2" charset="-78"/>
              </a:rPr>
              <a:t>پر فشار خونی</a:t>
            </a:r>
            <a:endParaRPr lang="fa-IR" sz="4000" dirty="0">
              <a:solidFill>
                <a:srgbClr val="FF0000"/>
              </a:solidFill>
              <a:cs typeface="0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dirty="0" smtClean="0">
                <a:cs typeface="0 Nazanin" pitchFamily="2" charset="-78"/>
              </a:rPr>
              <a:t>چنین استنباط شده است که با یک برنامه از نوع هوازی (دویدن، 	شنا) می توان تا میزان متوسطی فشار خون سیستول و دیاستولی را در افراد داری پرفشار خونی کاهش داد.</a:t>
            </a:r>
          </a:p>
          <a:p>
            <a:pPr algn="just"/>
            <a:r>
              <a:rPr lang="fa-IR" dirty="0" smtClean="0">
                <a:cs typeface="0 Nazanin" pitchFamily="2" charset="-78"/>
              </a:rPr>
              <a:t>در بیمارانی که قطعا دچار بیماری سرخرگ کرونری و در بیماران در مرز پر فشار خونی، تمرین ورزشی روی فشار خون این افراد اثرات سودمندی دارد (صفحه بعد). </a:t>
            </a:r>
            <a:endParaRPr lang="fa-IR" dirty="0">
              <a:cs typeface="0 Nazanin" pitchFamily="2" charset="-78"/>
            </a:endParaRPr>
          </a:p>
        </p:txBody>
      </p:sp>
      <p:sp>
        <p:nvSpPr>
          <p:cNvPr id="2" name="Title 1"/>
          <p:cNvSpPr>
            <a:spLocks noGrp="1"/>
          </p:cNvSpPr>
          <p:nvPr>
            <p:ph type="title"/>
          </p:nvPr>
        </p:nvSpPr>
        <p:spPr/>
        <p:txBody>
          <a:bodyPr>
            <a:normAutofit/>
          </a:bodyPr>
          <a:lstStyle/>
          <a:p>
            <a:pPr algn="ctr"/>
            <a:r>
              <a:rPr lang="fa-IR" sz="4000" dirty="0" smtClean="0">
                <a:solidFill>
                  <a:srgbClr val="FF0000"/>
                </a:solidFill>
                <a:cs typeface="0 Nazanin" pitchFamily="2" charset="-78"/>
              </a:rPr>
              <a:t>آثار تمرین ورزشی</a:t>
            </a:r>
            <a:endParaRPr lang="fa-IR" sz="4000" dirty="0">
              <a:solidFill>
                <a:srgbClr val="FF0000"/>
              </a:solidFill>
              <a:cs typeface="0 Nazanin"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r>
              <a:rPr lang="fa-IR" sz="2800" dirty="0" smtClean="0">
                <a:cs typeface="0 Nazanin" pitchFamily="2" charset="-78"/>
              </a:rPr>
              <a:t>پس از 4 تا 6 هفته تمرین هوازی تناوبی در بیماران مرد میانسال مبتلا به بیماری کرونر قلبی (داده های فشار خون در استراحت) </a:t>
            </a:r>
          </a:p>
          <a:p>
            <a:pPr algn="just">
              <a:buNone/>
            </a:pPr>
            <a:r>
              <a:rPr lang="fa-IR" sz="2800" dirty="0" smtClean="0">
                <a:cs typeface="0 Nazanin" pitchFamily="2" charset="-78"/>
              </a:rPr>
              <a:t>	فشار خون سیستول از 139به 133میلی متر جیوه کاهش یافت (کاهش 4/3 درصدی). </a:t>
            </a:r>
          </a:p>
          <a:p>
            <a:pPr algn="just">
              <a:buNone/>
            </a:pPr>
            <a:r>
              <a:rPr lang="fa-IR" sz="2800" dirty="0" smtClean="0">
                <a:cs typeface="0 Nazanin" pitchFamily="2" charset="-78"/>
              </a:rPr>
              <a:t>	میانگین فشار خون از 97به 92میلی متر جیوه کاهش یافت (کاهش 5/2 درصدی).</a:t>
            </a:r>
          </a:p>
          <a:p>
            <a:pPr algn="just">
              <a:buNone/>
            </a:pPr>
            <a:r>
              <a:rPr lang="fa-IR" sz="2800" dirty="0" smtClean="0">
                <a:cs typeface="0 Nazanin" pitchFamily="2" charset="-78"/>
              </a:rPr>
              <a:t>	فشار خون دیاستول از 78 با 73 میلیمتر جیوه کاهش یافت (کاهش 6/4 درصدی).</a:t>
            </a:r>
          </a:p>
          <a:p>
            <a:pPr algn="just">
              <a:buNone/>
            </a:pPr>
            <a:r>
              <a:rPr lang="fa-IR" sz="2800" dirty="0" smtClean="0">
                <a:solidFill>
                  <a:srgbClr val="0070C0"/>
                </a:solidFill>
                <a:cs typeface="0 Nazanin" pitchFamily="2" charset="-78"/>
              </a:rPr>
              <a:t>	به طور کلی: تمرین ورزشی در افراد مبتلا به بیماری کرونر قلبی موجب کاهش فشار خون سیستول، میانگین و دیاستول استراحتی ـ هر سه ـ می شود.  </a:t>
            </a:r>
            <a:endParaRPr lang="fa-IR" sz="2800" dirty="0">
              <a:solidFill>
                <a:srgbClr val="0070C0"/>
              </a:solidFill>
              <a:cs typeface="0 Nazanin" pitchFamily="2" charset="-78"/>
            </a:endParaRPr>
          </a:p>
        </p:txBody>
      </p:sp>
      <p:sp>
        <p:nvSpPr>
          <p:cNvPr id="2" name="Title 1"/>
          <p:cNvSpPr>
            <a:spLocks noGrp="1"/>
          </p:cNvSpPr>
          <p:nvPr>
            <p:ph type="title"/>
          </p:nvPr>
        </p:nvSpPr>
        <p:spPr/>
        <p:txBody>
          <a:bodyPr/>
          <a:lstStyle/>
          <a:p>
            <a:pPr algn="ctr"/>
            <a:r>
              <a:rPr lang="fa-IR" sz="4800" dirty="0" smtClean="0">
                <a:solidFill>
                  <a:srgbClr val="FF0000"/>
                </a:solidFill>
                <a:cs typeface="0 Nazanin" pitchFamily="2" charset="-78"/>
              </a:rPr>
              <a:t>آثار تمرین </a:t>
            </a:r>
            <a:r>
              <a:rPr lang="fa-IR" sz="4000" dirty="0" smtClean="0">
                <a:solidFill>
                  <a:srgbClr val="FF0000"/>
                </a:solidFill>
                <a:cs typeface="0 Nazanin" pitchFamily="2" charset="-78"/>
              </a:rPr>
              <a:t>ورزشی</a:t>
            </a:r>
            <a:endParaRPr lang="fa-IR" dirty="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r>
              <a:rPr lang="fa-IR" sz="2800" dirty="0" smtClean="0">
                <a:cs typeface="0 Nazanin" pitchFamily="2" charset="-78"/>
              </a:rPr>
              <a:t>پس از 4 تا 6 هفته تمرین هوازی تناوبی در بیماران مرد میانسال مبتلا به بیماری کرونر قلبی (داده های فشار خون در حین تمرین زیر بیشینه) </a:t>
            </a:r>
          </a:p>
          <a:p>
            <a:pPr algn="just">
              <a:buNone/>
            </a:pPr>
            <a:r>
              <a:rPr lang="fa-IR" sz="2800" dirty="0" smtClean="0">
                <a:cs typeface="0 Nazanin" pitchFamily="2" charset="-78"/>
              </a:rPr>
              <a:t>	فشار خون سیستول از 173به 155میلی متر جیوه کاهش یافت (کاهش 10/4 درصدی). </a:t>
            </a:r>
          </a:p>
          <a:p>
            <a:pPr algn="just">
              <a:buNone/>
            </a:pPr>
            <a:r>
              <a:rPr lang="fa-IR" sz="2800" dirty="0" smtClean="0">
                <a:cs typeface="0 Nazanin" pitchFamily="2" charset="-78"/>
              </a:rPr>
              <a:t>	میانگین فشار خون از 127 به 109میلی متر جیوه کاهش یافت (کاهش 14/3درصدی).</a:t>
            </a:r>
          </a:p>
          <a:p>
            <a:pPr algn="just">
              <a:buNone/>
            </a:pPr>
            <a:r>
              <a:rPr lang="fa-IR" sz="2800" dirty="0" smtClean="0">
                <a:cs typeface="0 Nazanin" pitchFamily="2" charset="-78"/>
              </a:rPr>
              <a:t>	فشار خون دیاستول از 92با 79میلیمتر جیوه کاهش یافت (کاهش 14/1 درصدی).</a:t>
            </a:r>
          </a:p>
          <a:p>
            <a:pPr algn="just">
              <a:buNone/>
            </a:pPr>
            <a:r>
              <a:rPr lang="fa-IR" sz="2800" dirty="0" smtClean="0">
                <a:solidFill>
                  <a:srgbClr val="0070C0"/>
                </a:solidFill>
                <a:cs typeface="0 Nazanin" pitchFamily="2" charset="-78"/>
              </a:rPr>
              <a:t>	 به طور کلی: تمرین ورزشی در افراد مبتلا به بیماری کرونر قلبی موجب کاهش فشار خون سیستول، میانگین و دیاستول در حین تمرین زیر بیشینه ـ هر سه ـ می شود. </a:t>
            </a:r>
          </a:p>
          <a:p>
            <a:endParaRPr lang="fa-IR" dirty="0"/>
          </a:p>
        </p:txBody>
      </p:sp>
      <p:sp>
        <p:nvSpPr>
          <p:cNvPr id="2" name="Title 1"/>
          <p:cNvSpPr>
            <a:spLocks noGrp="1"/>
          </p:cNvSpPr>
          <p:nvPr>
            <p:ph type="title"/>
          </p:nvPr>
        </p:nvSpPr>
        <p:spPr/>
        <p:txBody>
          <a:bodyPr>
            <a:normAutofit/>
          </a:bodyPr>
          <a:lstStyle/>
          <a:p>
            <a:pPr algn="ctr"/>
            <a:r>
              <a:rPr lang="fa-IR" sz="4800" dirty="0" smtClean="0">
                <a:solidFill>
                  <a:srgbClr val="FF0000"/>
                </a:solidFill>
                <a:cs typeface="0 Nazanin" pitchFamily="2" charset="-78"/>
              </a:rPr>
              <a:t>آثار تمرین </a:t>
            </a:r>
            <a:r>
              <a:rPr lang="fa-IR" sz="4000" dirty="0" smtClean="0">
                <a:solidFill>
                  <a:srgbClr val="FF0000"/>
                </a:solidFill>
                <a:cs typeface="0 Nazanin" pitchFamily="2" charset="-78"/>
              </a:rPr>
              <a:t>ورزشی</a:t>
            </a:r>
            <a:endParaRPr lang="fa-IR" sz="4800" dirty="0">
              <a:solidFill>
                <a:srgbClr val="FF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fa-IR" sz="2800" dirty="0" smtClean="0">
                <a:cs typeface="0 Nazanin" pitchFamily="2" charset="-78"/>
              </a:rPr>
              <a:t>تمرین ورزشی موجب کاهش تولید کاتکولامین ها می شود و از این طریق مقاومت محیطی در برابر جریان خون را کاهش می دهد.</a:t>
            </a:r>
          </a:p>
          <a:p>
            <a:pPr algn="just">
              <a:buNone/>
            </a:pPr>
            <a:endParaRPr lang="fa-IR" sz="2800" dirty="0" smtClean="0">
              <a:cs typeface="0 Nazanin" pitchFamily="2" charset="-78"/>
            </a:endParaRPr>
          </a:p>
          <a:p>
            <a:pPr algn="just"/>
            <a:r>
              <a:rPr lang="fa-IR" sz="2800" dirty="0" smtClean="0">
                <a:cs typeface="0 Nazanin" pitchFamily="2" charset="-78"/>
              </a:rPr>
              <a:t>تمرین ورزشی دفع سدیم از کلیه ها را تسهیل می کند و این امر موجب کاهش حجم مایع و فشار خون می شود.</a:t>
            </a:r>
          </a:p>
          <a:p>
            <a:pPr algn="just">
              <a:buNone/>
            </a:pPr>
            <a:endParaRPr lang="fa-IR" sz="2800" dirty="0" smtClean="0">
              <a:cs typeface="0 Nazanin" pitchFamily="2" charset="-78"/>
            </a:endParaRPr>
          </a:p>
          <a:p>
            <a:pPr algn="just">
              <a:buNone/>
            </a:pPr>
            <a:r>
              <a:rPr lang="fa-IR" sz="2800" dirty="0" smtClean="0">
                <a:solidFill>
                  <a:srgbClr val="0070C0"/>
                </a:solidFill>
                <a:cs typeface="0 Nazanin" pitchFamily="2" charset="-78"/>
              </a:rPr>
              <a:t>	</a:t>
            </a:r>
            <a:r>
              <a:rPr lang="fa-IR" sz="2800" b="1" dirty="0" smtClean="0">
                <a:solidFill>
                  <a:srgbClr val="0070C0"/>
                </a:solidFill>
                <a:cs typeface="0 Nazanin" pitchFamily="2" charset="-78"/>
              </a:rPr>
              <a:t>نکته: در مورد افزایش جدی تر فشار خون، ممکن است ترکیبی از رژیم غذایی، تمرین ورزشی و درمان دارویی لازم باشد.</a:t>
            </a:r>
            <a:endParaRPr lang="fa-IR" sz="2800" b="1" dirty="0">
              <a:solidFill>
                <a:srgbClr val="0070C0"/>
              </a:solidFill>
              <a:cs typeface="0 Nazanin" pitchFamily="2" charset="-78"/>
            </a:endParaRPr>
          </a:p>
        </p:txBody>
      </p:sp>
      <p:sp>
        <p:nvSpPr>
          <p:cNvPr id="2" name="Title 1"/>
          <p:cNvSpPr>
            <a:spLocks noGrp="1"/>
          </p:cNvSpPr>
          <p:nvPr>
            <p:ph type="title"/>
          </p:nvPr>
        </p:nvSpPr>
        <p:spPr/>
        <p:txBody>
          <a:bodyPr>
            <a:noAutofit/>
          </a:bodyPr>
          <a:lstStyle/>
          <a:p>
            <a:pPr algn="ctr"/>
            <a:r>
              <a:rPr lang="fa-IR" sz="4000" dirty="0" smtClean="0">
                <a:solidFill>
                  <a:srgbClr val="FF0000"/>
                </a:solidFill>
                <a:cs typeface="0 Nazanin" pitchFamily="2" charset="-78"/>
              </a:rPr>
              <a:t>مکانیسم کاهش فشار خون در مبتلایان پرفشار خونی</a:t>
            </a:r>
            <a:endParaRPr lang="fa-IR" sz="4000" dirty="0">
              <a:solidFill>
                <a:srgbClr val="FF0000"/>
              </a:solidFill>
              <a:cs typeface="0 Nazanin"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691680" y="1916832"/>
            <a:ext cx="6829444" cy="1071570"/>
          </a:xfrm>
        </p:spPr>
        <p:txBody>
          <a:bodyPr/>
          <a:lstStyle/>
          <a:p>
            <a:pPr algn="ctr"/>
            <a:r>
              <a:rPr lang="fa-IR" dirty="0" smtClean="0">
                <a:solidFill>
                  <a:srgbClr val="FF0000"/>
                </a:solidFill>
              </a:rPr>
              <a:t>پایان</a:t>
            </a:r>
            <a:endParaRPr lang="fa-IR" dirty="0">
              <a:solidFill>
                <a:srgbClr val="0070C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416</TotalTime>
  <Words>799</Words>
  <Application>Microsoft Office PowerPoint</Application>
  <PresentationFormat>On-screen Show (4:3)</PresentationFormat>
  <Paragraphs>124</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0 Nazanin</vt:lpstr>
      <vt:lpstr>Arial</vt:lpstr>
      <vt:lpstr>Lucida Sans Unicode</vt:lpstr>
      <vt:lpstr>Verdana</vt:lpstr>
      <vt:lpstr>Wingdings 2</vt:lpstr>
      <vt:lpstr>Wingdings 3</vt:lpstr>
      <vt:lpstr>Concourse</vt:lpstr>
      <vt:lpstr>فشار خون و تمرینات ورزشی</vt:lpstr>
      <vt:lpstr>فشار خون سیستولی</vt:lpstr>
      <vt:lpstr>فشار خون دیاستولی</vt:lpstr>
      <vt:lpstr>متوسط فشار سرخرگی</vt:lpstr>
      <vt:lpstr>فشار خون</vt:lpstr>
      <vt:lpstr>فشار خون و فعالیت مقاومتی ایستا و پویا</vt:lpstr>
      <vt:lpstr>فشار خون و تمرین مقاومتی ایستا و پویا</vt:lpstr>
      <vt:lpstr>فشار خون و مانور والسالوا</vt:lpstr>
      <vt:lpstr>فشار خون در حین فعالیت ورزشی موزون و با سرعت یکنواخت</vt:lpstr>
      <vt:lpstr>فعالیت فزاینده و فشار خون</vt:lpstr>
      <vt:lpstr>فشار خون هنگام تمرین با دست</vt:lpstr>
      <vt:lpstr>فشار خون هنگام تمرین با دست</vt:lpstr>
      <vt:lpstr>فشار خون در دوره بازیافت از ورزش</vt:lpstr>
      <vt:lpstr>پر فشار خونی</vt:lpstr>
      <vt:lpstr>آثار تمرین ورزشی</vt:lpstr>
      <vt:lpstr>آثار تمرین ورزشی</vt:lpstr>
      <vt:lpstr>آثار تمرین ورزشی</vt:lpstr>
      <vt:lpstr>مکانیسم کاهش فشار خون در مبتلایان پرفشار خونی</vt:lpstr>
      <vt:lpstr>پایان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  فشار خون و تمرینات ورزشی</dc:title>
  <dc:creator>Zomorrod</dc:creator>
  <cp:lastModifiedBy>Diana</cp:lastModifiedBy>
  <cp:revision>44</cp:revision>
  <dcterms:created xsi:type="dcterms:W3CDTF">2012-11-18T18:43:10Z</dcterms:created>
  <dcterms:modified xsi:type="dcterms:W3CDTF">2016-12-27T07:44:17Z</dcterms:modified>
</cp:coreProperties>
</file>