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Override1.xml" ContentType="application/vnd.openxmlformats-officedocument.themeOverr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charts/chart1.xml" ContentType="application/vnd.openxmlformats-officedocument.drawingml.chart+xml"/>
  <Override PartName="/ppt/tags/tag13.xml" ContentType="application/vnd.openxmlformats-officedocument.presentationml.tags+xml"/>
  <Override PartName="/ppt/charts/chart2.xml" ContentType="application/vnd.openxmlformats-officedocument.drawingml.chart+xml"/>
  <Override PartName="/ppt/tags/tag14.xml" ContentType="application/vnd.openxmlformats-officedocument.presentationml.tags+xml"/>
  <Override PartName="/ppt/charts/chart3.xml" ContentType="application/vnd.openxmlformats-officedocument.drawingml.chart+xml"/>
  <Override PartName="/ppt/tags/tag15.xml" ContentType="application/vnd.openxmlformats-officedocument.presentationml.tags+xml"/>
  <Override PartName="/ppt/charts/chart4.xml" ContentType="application/vnd.openxmlformats-officedocument.drawingml.chart+xml"/>
  <Override PartName="/ppt/tags/tag16.xml" ContentType="application/vnd.openxmlformats-officedocument.presentationml.tags+xml"/>
  <Override PartName="/ppt/charts/chart5.xml" ContentType="application/vnd.openxmlformats-officedocument.drawingml.chart+xml"/>
  <Override PartName="/ppt/tags/tag17.xml" ContentType="application/vnd.openxmlformats-officedocument.presentationml.tags+xml"/>
  <Override PartName="/ppt/charts/chart6.xml" ContentType="application/vnd.openxmlformats-officedocument.drawingml.chart+xml"/>
  <Override PartName="/ppt/tags/tag18.xml" ContentType="application/vnd.openxmlformats-officedocument.presentationml.tags+xml"/>
  <Override PartName="/ppt/charts/chart7.xml" ContentType="application/vnd.openxmlformats-officedocument.drawingml.chart+xml"/>
  <Override PartName="/ppt/tags/tag19.xml" ContentType="application/vnd.openxmlformats-officedocument.presentationml.tags+xml"/>
  <Override PartName="/ppt/charts/chart8.xml" ContentType="application/vnd.openxmlformats-officedocument.drawingml.chart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bookmarkIdSeed="28">
  <p:sldMasterIdLst>
    <p:sldMasterId id="2147483648" r:id="rId1"/>
  </p:sldMasterIdLst>
  <p:sldIdLst>
    <p:sldId id="284" r:id="rId2"/>
    <p:sldId id="256" r:id="rId3"/>
    <p:sldId id="257" r:id="rId4"/>
    <p:sldId id="278" r:id="rId5"/>
    <p:sldId id="258" r:id="rId6"/>
    <p:sldId id="259" r:id="rId7"/>
    <p:sldId id="279" r:id="rId8"/>
    <p:sldId id="280" r:id="rId9"/>
    <p:sldId id="281" r:id="rId10"/>
    <p:sldId id="260" r:id="rId11"/>
    <p:sldId id="282" r:id="rId12"/>
    <p:sldId id="261" r:id="rId13"/>
    <p:sldId id="283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سبک طرح زمینه داده شده 1 - اکسان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سبک طرح زمینه داده شده 1 - اکسان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سبک طرح زمینه داده شده 1 - اکسان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سبک طرح زمینه داده شده 1 - اکسان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864022181342915E-2"/>
          <c:y val="5.0332251138986775E-2"/>
          <c:w val="0.90318698126470209"/>
          <c:h val="0.865973540508205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ورقه1!$D$1</c:f>
              <c:strCache>
                <c:ptCount val="1"/>
                <c:pt idx="0">
                  <c:v>ستون2</c:v>
                </c:pt>
              </c:strCache>
            </c:strRef>
          </c:tx>
          <c:invertIfNegative val="0"/>
          <c:cat>
            <c:numRef>
              <c:f>ورقه1!$A$2:$A$13</c:f>
              <c:numCache>
                <c:formatCode>General</c:formatCode>
                <c:ptCount val="12"/>
                <c:pt idx="0">
                  <c:v>70</c:v>
                </c:pt>
                <c:pt idx="1">
                  <c:v>80</c:v>
                </c:pt>
                <c:pt idx="2">
                  <c:v>90</c:v>
                </c:pt>
                <c:pt idx="3">
                  <c:v>100</c:v>
                </c:pt>
                <c:pt idx="4">
                  <c:v>110</c:v>
                </c:pt>
                <c:pt idx="5">
                  <c:v>120</c:v>
                </c:pt>
                <c:pt idx="6">
                  <c:v>130</c:v>
                </c:pt>
                <c:pt idx="7">
                  <c:v>140</c:v>
                </c:pt>
              </c:numCache>
            </c:numRef>
          </c:cat>
          <c:val>
            <c:numRef>
              <c:f>ورقه1!$D$2:$D$13</c:f>
              <c:numCache>
                <c:formatCode>General</c:formatCode>
                <c:ptCount val="12"/>
                <c:pt idx="0">
                  <c:v>7</c:v>
                </c:pt>
                <c:pt idx="1">
                  <c:v>4</c:v>
                </c:pt>
                <c:pt idx="2">
                  <c:v>9</c:v>
                </c:pt>
                <c:pt idx="3">
                  <c:v>8</c:v>
                </c:pt>
                <c:pt idx="4">
                  <c:v>1</c:v>
                </c:pt>
                <c:pt idx="5">
                  <c:v>3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CCC-4365-9FBA-72EC6CE1C6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4115328"/>
        <c:axId val="76038144"/>
      </c:barChart>
      <c:catAx>
        <c:axId val="741153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38100" cap="flat" cmpd="sng" algn="ctr">
            <a:solidFill>
              <a:schemeClr val="accent4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c:spPr>
        <c:txPr>
          <a:bodyPr/>
          <a:lstStyle/>
          <a:p>
            <a:pPr>
              <a:defRPr b="1" cap="all" spc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038144"/>
        <c:crosses val="autoZero"/>
        <c:auto val="1"/>
        <c:lblAlgn val="ctr"/>
        <c:lblOffset val="100"/>
        <c:noMultiLvlLbl val="0"/>
      </c:catAx>
      <c:valAx>
        <c:axId val="76038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4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38100" cap="flat" cmpd="sng" algn="ctr">
            <a:solidFill>
              <a:schemeClr val="accent4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c:spPr>
        <c:txPr>
          <a:bodyPr/>
          <a:lstStyle/>
          <a:p>
            <a:pPr>
              <a:defRPr b="1" cap="all" spc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defRPr>
            </a:pPr>
            <a:endParaRPr lang="en-US"/>
          </a:p>
        </c:txPr>
        <c:crossAx val="74115328"/>
        <c:crosses val="autoZero"/>
        <c:crossBetween val="between"/>
      </c:valAx>
      <c:spPr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plotArea>
    <c:plotVisOnly val="1"/>
    <c:dispBlanksAs val="gap"/>
    <c:showDLblsOverMax val="0"/>
  </c:chart>
  <c:spPr>
    <a:ln>
      <a:solidFill>
        <a:srgbClr val="00B0F0"/>
      </a:solidFill>
    </a:ln>
  </c:spPr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ورقه1!$D$1</c:f>
              <c:strCache>
                <c:ptCount val="1"/>
                <c:pt idx="0">
                  <c:v>ستون2</c:v>
                </c:pt>
              </c:strCache>
            </c:strRef>
          </c:tx>
          <c:invertIfNegative val="0"/>
          <c:cat>
            <c:numRef>
              <c:f>ورقه1!$A$2:$A$13</c:f>
              <c:numCache>
                <c:formatCode>General</c:formatCode>
                <c:ptCount val="12"/>
                <c:pt idx="0">
                  <c:v>60</c:v>
                </c:pt>
                <c:pt idx="1">
                  <c:v>70</c:v>
                </c:pt>
                <c:pt idx="2">
                  <c:v>80</c:v>
                </c:pt>
                <c:pt idx="3">
                  <c:v>90</c:v>
                </c:pt>
                <c:pt idx="4">
                  <c:v>100</c:v>
                </c:pt>
                <c:pt idx="5">
                  <c:v>110</c:v>
                </c:pt>
                <c:pt idx="6">
                  <c:v>120</c:v>
                </c:pt>
                <c:pt idx="7">
                  <c:v>130</c:v>
                </c:pt>
              </c:numCache>
            </c:numRef>
          </c:cat>
          <c:val>
            <c:numRef>
              <c:f>ورقه1!$D$2:$D$13</c:f>
              <c:numCache>
                <c:formatCode>General</c:formatCode>
                <c:ptCount val="12"/>
                <c:pt idx="0">
                  <c:v>0</c:v>
                </c:pt>
                <c:pt idx="1">
                  <c:v>1</c:v>
                </c:pt>
                <c:pt idx="2">
                  <c:v>7</c:v>
                </c:pt>
                <c:pt idx="3">
                  <c:v>22</c:v>
                </c:pt>
                <c:pt idx="4">
                  <c:v>1</c:v>
                </c:pt>
                <c:pt idx="5">
                  <c:v>1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185-4F60-A5E2-C93945DCE8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0607232"/>
        <c:axId val="70837760"/>
      </c:barChart>
      <c:catAx>
        <c:axId val="706072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solidFill>
              <a:schemeClr val="accent5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c:spPr>
        <c:crossAx val="70837760"/>
        <c:crosses val="autoZero"/>
        <c:auto val="1"/>
        <c:lblAlgn val="ctr"/>
        <c:lblOffset val="100"/>
        <c:noMultiLvlLbl val="0"/>
      </c:catAx>
      <c:valAx>
        <c:axId val="708377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5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minorGridlines>
          <c:spPr>
            <a:ln w="9525" cap="flat" cmpd="sng" algn="ctr">
              <a:solidFill>
                <a:schemeClr val="accent3">
                  <a:shade val="95000"/>
                  <a:satMod val="105000"/>
                </a:schemeClr>
              </a:solidFill>
              <a:prstDash val="solid"/>
            </a:ln>
            <a:effectLst/>
          </c:spPr>
        </c:minorGridlines>
        <c:numFmt formatCode="General" sourceLinked="0"/>
        <c:majorTickMark val="out"/>
        <c:minorTickMark val="none"/>
        <c:tickLblPos val="nextTo"/>
        <c:spPr>
          <a:noFill/>
          <a:ln w="38100" cap="flat" cmpd="sng" algn="ctr">
            <a:solidFill>
              <a:schemeClr val="accent5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c:spPr>
        <c:crossAx val="70607232"/>
        <c:crosses val="autoZero"/>
        <c:crossBetween val="between"/>
      </c:valAx>
    </c:plotArea>
    <c:plotVisOnly val="1"/>
    <c:dispBlanksAs val="gap"/>
    <c:showDLblsOverMax val="0"/>
  </c:chart>
  <c:spPr>
    <a:gradFill rotWithShape="1">
      <a:gsLst>
        <a:gs pos="0">
          <a:schemeClr val="dk1">
            <a:tint val="50000"/>
            <a:satMod val="300000"/>
          </a:schemeClr>
        </a:gs>
        <a:gs pos="35000">
          <a:schemeClr val="dk1">
            <a:tint val="37000"/>
            <a:satMod val="300000"/>
          </a:schemeClr>
        </a:gs>
        <a:gs pos="100000">
          <a:schemeClr val="dk1">
            <a:tint val="15000"/>
            <a:satMod val="350000"/>
          </a:schemeClr>
        </a:gs>
      </a:gsLst>
      <a:lin ang="16200000" scaled="1"/>
    </a:gradFill>
    <a:ln w="9525" cap="flat" cmpd="sng" algn="ctr">
      <a:solidFill>
        <a:srgbClr val="00B0F0"/>
      </a:solidFill>
      <a:prstDash val="solid"/>
    </a:ln>
    <a:effectLst>
      <a:outerShdw blurRad="40000" dist="20000" dir="5400000" rotWithShape="0">
        <a:srgbClr val="000000">
          <a:alpha val="38000"/>
        </a:srgb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ورقه1!$B$1</c:f>
              <c:strCache>
                <c:ptCount val="1"/>
                <c:pt idx="0">
                  <c:v>ستون1</c:v>
                </c:pt>
              </c:strCache>
            </c:strRef>
          </c:tx>
          <c:invertIfNegative val="0"/>
          <c:cat>
            <c:numRef>
              <c:f>ورقه1!$A$2:$A$10</c:f>
              <c:numCache>
                <c:formatCode>General</c:formatCode>
                <c:ptCount val="9"/>
                <c:pt idx="0">
                  <c:v>75</c:v>
                </c:pt>
                <c:pt idx="1">
                  <c:v>85</c:v>
                </c:pt>
                <c:pt idx="2">
                  <c:v>95</c:v>
                </c:pt>
                <c:pt idx="3">
                  <c:v>105</c:v>
                </c:pt>
                <c:pt idx="4">
                  <c:v>115</c:v>
                </c:pt>
                <c:pt idx="5">
                  <c:v>125</c:v>
                </c:pt>
                <c:pt idx="6">
                  <c:v>135</c:v>
                </c:pt>
              </c:numCache>
            </c:numRef>
          </c:cat>
          <c:val>
            <c:numRef>
              <c:f>ورقه1!$B$2:$B$10</c:f>
              <c:numCache>
                <c:formatCode>General</c:formatCode>
                <c:ptCount val="9"/>
              </c:numCache>
            </c:numRef>
          </c:val>
          <c:extLst>
            <c:ext xmlns:c16="http://schemas.microsoft.com/office/drawing/2014/chart" uri="{C3380CC4-5D6E-409C-BE32-E72D297353CC}">
              <c16:uniqueId val="{00000000-15F7-4D2D-8CE8-248535EC469E}"/>
            </c:ext>
          </c:extLst>
        </c:ser>
        <c:ser>
          <c:idx val="1"/>
          <c:order val="1"/>
          <c:tx>
            <c:strRef>
              <c:f>ورقه1!$C$1</c:f>
              <c:strCache>
                <c:ptCount val="1"/>
                <c:pt idx="0">
                  <c:v>ستون2</c:v>
                </c:pt>
              </c:strCache>
            </c:strRef>
          </c:tx>
          <c:invertIfNegative val="0"/>
          <c:cat>
            <c:numRef>
              <c:f>ورقه1!$A$2:$A$10</c:f>
              <c:numCache>
                <c:formatCode>General</c:formatCode>
                <c:ptCount val="9"/>
                <c:pt idx="0">
                  <c:v>75</c:v>
                </c:pt>
                <c:pt idx="1">
                  <c:v>85</c:v>
                </c:pt>
                <c:pt idx="2">
                  <c:v>95</c:v>
                </c:pt>
                <c:pt idx="3">
                  <c:v>105</c:v>
                </c:pt>
                <c:pt idx="4">
                  <c:v>115</c:v>
                </c:pt>
                <c:pt idx="5">
                  <c:v>125</c:v>
                </c:pt>
                <c:pt idx="6">
                  <c:v>135</c:v>
                </c:pt>
              </c:numCache>
            </c:numRef>
          </c:cat>
          <c:val>
            <c:numRef>
              <c:f>ورقه1!$C$2:$C$10</c:f>
              <c:numCache>
                <c:formatCode>General</c:formatCode>
                <c:ptCount val="9"/>
              </c:numCache>
            </c:numRef>
          </c:val>
          <c:extLst>
            <c:ext xmlns:c16="http://schemas.microsoft.com/office/drawing/2014/chart" uri="{C3380CC4-5D6E-409C-BE32-E72D297353CC}">
              <c16:uniqueId val="{00000001-15F7-4D2D-8CE8-248535EC469E}"/>
            </c:ext>
          </c:extLst>
        </c:ser>
        <c:ser>
          <c:idx val="2"/>
          <c:order val="2"/>
          <c:tx>
            <c:strRef>
              <c:f>ورقه1!$D$1</c:f>
              <c:strCache>
                <c:ptCount val="1"/>
                <c:pt idx="0">
                  <c:v>سری های سوم</c:v>
                </c:pt>
              </c:strCache>
            </c:strRef>
          </c:tx>
          <c:invertIfNegative val="0"/>
          <c:cat>
            <c:numRef>
              <c:f>ورقه1!$A$2:$A$10</c:f>
              <c:numCache>
                <c:formatCode>General</c:formatCode>
                <c:ptCount val="9"/>
                <c:pt idx="0">
                  <c:v>75</c:v>
                </c:pt>
                <c:pt idx="1">
                  <c:v>85</c:v>
                </c:pt>
                <c:pt idx="2">
                  <c:v>95</c:v>
                </c:pt>
                <c:pt idx="3">
                  <c:v>105</c:v>
                </c:pt>
                <c:pt idx="4">
                  <c:v>115</c:v>
                </c:pt>
                <c:pt idx="5">
                  <c:v>125</c:v>
                </c:pt>
                <c:pt idx="6">
                  <c:v>135</c:v>
                </c:pt>
              </c:numCache>
            </c:numRef>
          </c:cat>
          <c:val>
            <c:numRef>
              <c:f>ورقه1!$D$2:$D$10</c:f>
              <c:numCache>
                <c:formatCode>General</c:formatCode>
                <c:ptCount val="9"/>
                <c:pt idx="0">
                  <c:v>7</c:v>
                </c:pt>
                <c:pt idx="1">
                  <c:v>4</c:v>
                </c:pt>
                <c:pt idx="2">
                  <c:v>9</c:v>
                </c:pt>
                <c:pt idx="3">
                  <c:v>8</c:v>
                </c:pt>
                <c:pt idx="4">
                  <c:v>1</c:v>
                </c:pt>
                <c:pt idx="5">
                  <c:v>3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5F7-4D2D-8CE8-248535EC46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0606848"/>
        <c:axId val="71054080"/>
        <c:axId val="0"/>
      </c:bar3DChart>
      <c:catAx>
        <c:axId val="70606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solidFill>
              <a:schemeClr val="accent1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c:spPr>
        <c:txPr>
          <a:bodyPr/>
          <a:lstStyle/>
          <a:p>
            <a:pPr>
              <a:defRPr b="1" cap="all" spc="0">
                <a:ln w="9000" cmpd="sng">
                  <a:solidFill>
                    <a:srgbClr val="00B0F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054080"/>
        <c:crosses val="autoZero"/>
        <c:auto val="1"/>
        <c:lblAlgn val="ctr"/>
        <c:lblOffset val="100"/>
        <c:noMultiLvlLbl val="0"/>
      </c:catAx>
      <c:valAx>
        <c:axId val="71054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6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solidFill>
              <a:schemeClr val="accent1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c:spPr>
        <c:txPr>
          <a:bodyPr/>
          <a:lstStyle/>
          <a:p>
            <a:pPr>
              <a:defRPr b="1" cap="all" spc="0">
                <a:ln w="9000" cmpd="sng">
                  <a:solidFill>
                    <a:srgbClr val="00B0F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defRPr>
            </a:pPr>
            <a:endParaRPr lang="en-US"/>
          </a:p>
        </c:txPr>
        <c:crossAx val="706068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ورقه1!$B$1</c:f>
              <c:strCache>
                <c:ptCount val="1"/>
                <c:pt idx="0">
                  <c:v>ستون1</c:v>
                </c:pt>
              </c:strCache>
            </c:strRef>
          </c:tx>
          <c:invertIfNegative val="0"/>
          <c:cat>
            <c:numRef>
              <c:f>ورقه1!$A$2:$A$10</c:f>
              <c:numCache>
                <c:formatCode>General</c:formatCode>
                <c:ptCount val="9"/>
                <c:pt idx="0">
                  <c:v>65</c:v>
                </c:pt>
                <c:pt idx="1">
                  <c:v>75</c:v>
                </c:pt>
                <c:pt idx="2">
                  <c:v>85</c:v>
                </c:pt>
                <c:pt idx="3">
                  <c:v>95</c:v>
                </c:pt>
                <c:pt idx="4">
                  <c:v>105</c:v>
                </c:pt>
                <c:pt idx="5">
                  <c:v>115</c:v>
                </c:pt>
              </c:numCache>
            </c:numRef>
          </c:cat>
          <c:val>
            <c:numRef>
              <c:f>ورقه1!$B$2:$B$10</c:f>
              <c:numCache>
                <c:formatCode>General</c:formatCode>
                <c:ptCount val="9"/>
              </c:numCache>
            </c:numRef>
          </c:val>
          <c:extLst>
            <c:ext xmlns:c16="http://schemas.microsoft.com/office/drawing/2014/chart" uri="{C3380CC4-5D6E-409C-BE32-E72D297353CC}">
              <c16:uniqueId val="{00000000-3745-46B7-A3A5-4FA09F2AA477}"/>
            </c:ext>
          </c:extLst>
        </c:ser>
        <c:ser>
          <c:idx val="1"/>
          <c:order val="1"/>
          <c:tx>
            <c:strRef>
              <c:f>ورقه1!$C$1</c:f>
              <c:strCache>
                <c:ptCount val="1"/>
                <c:pt idx="0">
                  <c:v>ستون2</c:v>
                </c:pt>
              </c:strCache>
            </c:strRef>
          </c:tx>
          <c:invertIfNegative val="0"/>
          <c:cat>
            <c:numRef>
              <c:f>ورقه1!$A$2:$A$10</c:f>
              <c:numCache>
                <c:formatCode>General</c:formatCode>
                <c:ptCount val="9"/>
                <c:pt idx="0">
                  <c:v>65</c:v>
                </c:pt>
                <c:pt idx="1">
                  <c:v>75</c:v>
                </c:pt>
                <c:pt idx="2">
                  <c:v>85</c:v>
                </c:pt>
                <c:pt idx="3">
                  <c:v>95</c:v>
                </c:pt>
                <c:pt idx="4">
                  <c:v>105</c:v>
                </c:pt>
                <c:pt idx="5">
                  <c:v>115</c:v>
                </c:pt>
              </c:numCache>
            </c:numRef>
          </c:cat>
          <c:val>
            <c:numRef>
              <c:f>ورقه1!$C$2:$C$10</c:f>
              <c:numCache>
                <c:formatCode>General</c:formatCode>
                <c:ptCount val="9"/>
              </c:numCache>
            </c:numRef>
          </c:val>
          <c:extLst>
            <c:ext xmlns:c16="http://schemas.microsoft.com/office/drawing/2014/chart" uri="{C3380CC4-5D6E-409C-BE32-E72D297353CC}">
              <c16:uniqueId val="{00000001-3745-46B7-A3A5-4FA09F2AA477}"/>
            </c:ext>
          </c:extLst>
        </c:ser>
        <c:ser>
          <c:idx val="2"/>
          <c:order val="2"/>
          <c:tx>
            <c:strRef>
              <c:f>ورقه1!$D$1</c:f>
              <c:strCache>
                <c:ptCount val="1"/>
                <c:pt idx="0">
                  <c:v>سری های سوم</c:v>
                </c:pt>
              </c:strCache>
            </c:strRef>
          </c:tx>
          <c:invertIfNegative val="0"/>
          <c:cat>
            <c:numRef>
              <c:f>ورقه1!$A$2:$A$10</c:f>
              <c:numCache>
                <c:formatCode>General</c:formatCode>
                <c:ptCount val="9"/>
                <c:pt idx="0">
                  <c:v>65</c:v>
                </c:pt>
                <c:pt idx="1">
                  <c:v>75</c:v>
                </c:pt>
                <c:pt idx="2">
                  <c:v>85</c:v>
                </c:pt>
                <c:pt idx="3">
                  <c:v>95</c:v>
                </c:pt>
                <c:pt idx="4">
                  <c:v>105</c:v>
                </c:pt>
                <c:pt idx="5">
                  <c:v>115</c:v>
                </c:pt>
              </c:numCache>
            </c:numRef>
          </c:cat>
          <c:val>
            <c:numRef>
              <c:f>ورقه1!$D$2:$D$10</c:f>
              <c:numCache>
                <c:formatCode>General</c:formatCode>
                <c:ptCount val="9"/>
                <c:pt idx="0">
                  <c:v>0</c:v>
                </c:pt>
                <c:pt idx="1">
                  <c:v>1</c:v>
                </c:pt>
                <c:pt idx="2">
                  <c:v>7</c:v>
                </c:pt>
                <c:pt idx="3">
                  <c:v>22</c:v>
                </c:pt>
                <c:pt idx="4">
                  <c:v>1</c:v>
                </c:pt>
                <c:pt idx="5">
                  <c:v>1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745-46B7-A3A5-4FA09F2AA4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6582912"/>
        <c:axId val="76585600"/>
        <c:axId val="0"/>
      </c:bar3DChart>
      <c:catAx>
        <c:axId val="765829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solidFill>
              <a:schemeClr val="accent1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c:spPr>
        <c:txPr>
          <a:bodyPr/>
          <a:lstStyle/>
          <a:p>
            <a:pPr>
              <a:defRPr b="1" cap="all" spc="0">
                <a:ln w="9000" cmpd="sng">
                  <a:solidFill>
                    <a:srgbClr val="00B0F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585600"/>
        <c:crosses val="autoZero"/>
        <c:auto val="1"/>
        <c:lblAlgn val="ctr"/>
        <c:lblOffset val="100"/>
        <c:noMultiLvlLbl val="0"/>
      </c:catAx>
      <c:valAx>
        <c:axId val="76585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6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solidFill>
              <a:schemeClr val="accent1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c:spPr>
        <c:txPr>
          <a:bodyPr/>
          <a:lstStyle/>
          <a:p>
            <a:pPr>
              <a:defRPr b="1" cap="all" spc="0">
                <a:ln w="9000" cmpd="sng">
                  <a:solidFill>
                    <a:srgbClr val="00B0F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5829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ورقه1!$B$1</c:f>
              <c:strCache>
                <c:ptCount val="1"/>
                <c:pt idx="0">
                  <c:v>سری 1</c:v>
                </c:pt>
              </c:strCache>
            </c:strRef>
          </c:tx>
          <c:cat>
            <c:numRef>
              <c:f>ورقه1!$A$2:$A$10</c:f>
              <c:numCache>
                <c:formatCode>General</c:formatCode>
                <c:ptCount val="9"/>
                <c:pt idx="0">
                  <c:v>55</c:v>
                </c:pt>
                <c:pt idx="1">
                  <c:v>65</c:v>
                </c:pt>
                <c:pt idx="2">
                  <c:v>75</c:v>
                </c:pt>
                <c:pt idx="3">
                  <c:v>85</c:v>
                </c:pt>
                <c:pt idx="4">
                  <c:v>95</c:v>
                </c:pt>
                <c:pt idx="5">
                  <c:v>105</c:v>
                </c:pt>
                <c:pt idx="6">
                  <c:v>115</c:v>
                </c:pt>
              </c:numCache>
            </c:numRef>
          </c:cat>
          <c:val>
            <c:numRef>
              <c:f>ورقه1!$B$2:$B$10</c:f>
              <c:numCache>
                <c:formatCode>General</c:formatCode>
                <c:ptCount val="9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F7B-4061-8058-91A70E76E20B}"/>
            </c:ext>
          </c:extLst>
        </c:ser>
        <c:ser>
          <c:idx val="1"/>
          <c:order val="1"/>
          <c:tx>
            <c:strRef>
              <c:f>ورقه1!$C$1</c:f>
              <c:strCache>
                <c:ptCount val="1"/>
                <c:pt idx="0">
                  <c:v>سری 2</c:v>
                </c:pt>
              </c:strCache>
            </c:strRef>
          </c:tx>
          <c:cat>
            <c:numRef>
              <c:f>ورقه1!$A$2:$A$10</c:f>
              <c:numCache>
                <c:formatCode>General</c:formatCode>
                <c:ptCount val="9"/>
                <c:pt idx="0">
                  <c:v>55</c:v>
                </c:pt>
                <c:pt idx="1">
                  <c:v>65</c:v>
                </c:pt>
                <c:pt idx="2">
                  <c:v>75</c:v>
                </c:pt>
                <c:pt idx="3">
                  <c:v>85</c:v>
                </c:pt>
                <c:pt idx="4">
                  <c:v>95</c:v>
                </c:pt>
                <c:pt idx="5">
                  <c:v>105</c:v>
                </c:pt>
                <c:pt idx="6">
                  <c:v>115</c:v>
                </c:pt>
              </c:numCache>
            </c:numRef>
          </c:cat>
          <c:val>
            <c:numRef>
              <c:f>ورقه1!$C$2:$C$10</c:f>
              <c:numCache>
                <c:formatCode>General</c:formatCode>
                <c:ptCount val="9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F7B-4061-8058-91A70E76E20B}"/>
            </c:ext>
          </c:extLst>
        </c:ser>
        <c:ser>
          <c:idx val="2"/>
          <c:order val="2"/>
          <c:tx>
            <c:strRef>
              <c:f>ورقه1!$D$1</c:f>
              <c:strCache>
                <c:ptCount val="1"/>
                <c:pt idx="0">
                  <c:v>سری های سوم</c:v>
                </c:pt>
              </c:strCache>
            </c:strRef>
          </c:tx>
          <c:cat>
            <c:numRef>
              <c:f>ورقه1!$A$2:$A$10</c:f>
              <c:numCache>
                <c:formatCode>General</c:formatCode>
                <c:ptCount val="9"/>
                <c:pt idx="0">
                  <c:v>55</c:v>
                </c:pt>
                <c:pt idx="1">
                  <c:v>65</c:v>
                </c:pt>
                <c:pt idx="2">
                  <c:v>75</c:v>
                </c:pt>
                <c:pt idx="3">
                  <c:v>85</c:v>
                </c:pt>
                <c:pt idx="4">
                  <c:v>95</c:v>
                </c:pt>
                <c:pt idx="5">
                  <c:v>105</c:v>
                </c:pt>
                <c:pt idx="6">
                  <c:v>115</c:v>
                </c:pt>
              </c:numCache>
            </c:numRef>
          </c:cat>
          <c:val>
            <c:numRef>
              <c:f>ورقه1!$D$2:$D$10</c:f>
              <c:numCache>
                <c:formatCode>General</c:formatCode>
                <c:ptCount val="9"/>
                <c:pt idx="0">
                  <c:v>0</c:v>
                </c:pt>
                <c:pt idx="1">
                  <c:v>7</c:v>
                </c:pt>
                <c:pt idx="2">
                  <c:v>4</c:v>
                </c:pt>
                <c:pt idx="3">
                  <c:v>9</c:v>
                </c:pt>
                <c:pt idx="4">
                  <c:v>8</c:v>
                </c:pt>
                <c:pt idx="5">
                  <c:v>1</c:v>
                </c:pt>
                <c:pt idx="6">
                  <c:v>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F7B-4061-8058-91A70E76E2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700288"/>
        <c:axId val="76719232"/>
      </c:lineChart>
      <c:catAx>
        <c:axId val="767002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solidFill>
              <a:schemeClr val="accent5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c:spPr>
        <c:txPr>
          <a:bodyPr/>
          <a:lstStyle/>
          <a:p>
            <a: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719232"/>
        <c:crosses val="autoZero"/>
        <c:auto val="1"/>
        <c:lblAlgn val="ctr"/>
        <c:lblOffset val="100"/>
        <c:noMultiLvlLbl val="0"/>
      </c:catAx>
      <c:valAx>
        <c:axId val="767192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00B0F0"/>
              </a:solidFill>
              <a:prstDash val="solid"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solidFill>
              <a:schemeClr val="accent5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c:spPr>
        <c:txPr>
          <a:bodyPr/>
          <a:lstStyle/>
          <a:p>
            <a:pPr>
              <a:defRPr b="1" cap="all" spc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700288"/>
        <c:crosses val="autoZero"/>
        <c:crossBetween val="between"/>
      </c:valAx>
    </c:plotArea>
    <c:plotVisOnly val="1"/>
    <c:dispBlanksAs val="zero"/>
    <c:showDLblsOverMax val="0"/>
  </c:chart>
  <c:spPr>
    <a:gradFill rotWithShape="1">
      <a:gsLst>
        <a:gs pos="0">
          <a:schemeClr val="accent3">
            <a:tint val="50000"/>
            <a:satMod val="300000"/>
          </a:schemeClr>
        </a:gs>
        <a:gs pos="35000">
          <a:schemeClr val="accent3">
            <a:tint val="37000"/>
            <a:satMod val="300000"/>
          </a:schemeClr>
        </a:gs>
        <a:gs pos="100000">
          <a:schemeClr val="accent3">
            <a:tint val="15000"/>
            <a:satMod val="350000"/>
          </a:schemeClr>
        </a:gs>
      </a:gsLst>
      <a:lin ang="16200000" scaled="1"/>
    </a:gradFill>
    <a:ln w="9525" cap="flat" cmpd="sng" algn="ctr">
      <a:solidFill>
        <a:schemeClr val="accent3">
          <a:shade val="95000"/>
          <a:satMod val="105000"/>
        </a:schemeClr>
      </a:solidFill>
      <a:prstDash val="solid"/>
    </a:ln>
    <a:effectLst>
      <a:outerShdw blurRad="40000" dist="20000" dir="5400000" rotWithShape="0">
        <a:srgbClr val="000000">
          <a:alpha val="38000"/>
        </a:srgb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0"/>
    </mc:Choice>
    <mc:Fallback>
      <c:style val="30"/>
    </mc:Fallback>
  </mc:AlternateContent>
  <c:chart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ورقه1!$B$1</c:f>
              <c:strCache>
                <c:ptCount val="1"/>
                <c:pt idx="0">
                  <c:v>سری 1</c:v>
                </c:pt>
              </c:strCache>
            </c:strRef>
          </c:tx>
          <c:cat>
            <c:numRef>
              <c:f>ورقه1!$A$2:$A$10</c:f>
              <c:numCache>
                <c:formatCode>General</c:formatCode>
                <c:ptCount val="9"/>
                <c:pt idx="0">
                  <c:v>55</c:v>
                </c:pt>
                <c:pt idx="1">
                  <c:v>65</c:v>
                </c:pt>
                <c:pt idx="2">
                  <c:v>75</c:v>
                </c:pt>
                <c:pt idx="3">
                  <c:v>85</c:v>
                </c:pt>
                <c:pt idx="4">
                  <c:v>95</c:v>
                </c:pt>
                <c:pt idx="5">
                  <c:v>105</c:v>
                </c:pt>
                <c:pt idx="6">
                  <c:v>115</c:v>
                </c:pt>
              </c:numCache>
            </c:numRef>
          </c:cat>
          <c:val>
            <c:numRef>
              <c:f>ورقه1!$B$2:$B$10</c:f>
              <c:numCache>
                <c:formatCode>General</c:formatCode>
                <c:ptCount val="9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EC5-4DF8-87D1-FE77D7324E7A}"/>
            </c:ext>
          </c:extLst>
        </c:ser>
        <c:ser>
          <c:idx val="1"/>
          <c:order val="1"/>
          <c:tx>
            <c:strRef>
              <c:f>ورقه1!$C$1</c:f>
              <c:strCache>
                <c:ptCount val="1"/>
                <c:pt idx="0">
                  <c:v>ستون1</c:v>
                </c:pt>
              </c:strCache>
            </c:strRef>
          </c:tx>
          <c:cat>
            <c:numRef>
              <c:f>ورقه1!$A$2:$A$10</c:f>
              <c:numCache>
                <c:formatCode>General</c:formatCode>
                <c:ptCount val="9"/>
                <c:pt idx="0">
                  <c:v>55</c:v>
                </c:pt>
                <c:pt idx="1">
                  <c:v>65</c:v>
                </c:pt>
                <c:pt idx="2">
                  <c:v>75</c:v>
                </c:pt>
                <c:pt idx="3">
                  <c:v>85</c:v>
                </c:pt>
                <c:pt idx="4">
                  <c:v>95</c:v>
                </c:pt>
                <c:pt idx="5">
                  <c:v>105</c:v>
                </c:pt>
                <c:pt idx="6">
                  <c:v>115</c:v>
                </c:pt>
              </c:numCache>
            </c:numRef>
          </c:cat>
          <c:val>
            <c:numRef>
              <c:f>ورقه1!$C$2:$C$10</c:f>
              <c:numCache>
                <c:formatCode>General</c:formatCode>
                <c:ptCount val="9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EC5-4DF8-87D1-FE77D7324E7A}"/>
            </c:ext>
          </c:extLst>
        </c:ser>
        <c:ser>
          <c:idx val="2"/>
          <c:order val="2"/>
          <c:tx>
            <c:strRef>
              <c:f>ورقه1!$D$1</c:f>
              <c:strCache>
                <c:ptCount val="1"/>
                <c:pt idx="0">
                  <c:v>ستون2</c:v>
                </c:pt>
              </c:strCache>
            </c:strRef>
          </c:tx>
          <c:cat>
            <c:numRef>
              <c:f>ورقه1!$A$2:$A$10</c:f>
              <c:numCache>
                <c:formatCode>General</c:formatCode>
                <c:ptCount val="9"/>
                <c:pt idx="0">
                  <c:v>55</c:v>
                </c:pt>
                <c:pt idx="1">
                  <c:v>65</c:v>
                </c:pt>
                <c:pt idx="2">
                  <c:v>75</c:v>
                </c:pt>
                <c:pt idx="3">
                  <c:v>85</c:v>
                </c:pt>
                <c:pt idx="4">
                  <c:v>95</c:v>
                </c:pt>
                <c:pt idx="5">
                  <c:v>105</c:v>
                </c:pt>
                <c:pt idx="6">
                  <c:v>115</c:v>
                </c:pt>
              </c:numCache>
            </c:numRef>
          </c:cat>
          <c:val>
            <c:numRef>
              <c:f>ورقه1!$D$2:$D$10</c:f>
              <c:numCache>
                <c:formatCode>General</c:formatCode>
                <c:ptCount val="9"/>
                <c:pt idx="0">
                  <c:v>0</c:v>
                </c:pt>
                <c:pt idx="1">
                  <c:v>1</c:v>
                </c:pt>
                <c:pt idx="2">
                  <c:v>7</c:v>
                </c:pt>
                <c:pt idx="3">
                  <c:v>22</c:v>
                </c:pt>
                <c:pt idx="4">
                  <c:v>1</c:v>
                </c:pt>
                <c:pt idx="5">
                  <c:v>1</c:v>
                </c:pt>
                <c:pt idx="6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EC5-4DF8-87D1-FE77D7324E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6559488"/>
        <c:axId val="76721152"/>
      </c:lineChart>
      <c:catAx>
        <c:axId val="765594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solidFill>
              <a:schemeClr val="accent5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c:spPr>
        <c:txPr>
          <a:bodyPr/>
          <a:lstStyle/>
          <a:p>
            <a: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721152"/>
        <c:crosses val="autoZero"/>
        <c:auto val="1"/>
        <c:lblAlgn val="ctr"/>
        <c:lblOffset val="100"/>
        <c:noMultiLvlLbl val="0"/>
      </c:catAx>
      <c:valAx>
        <c:axId val="76721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accent5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solidFill>
              <a:schemeClr val="accent5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c:spPr>
        <c:txPr>
          <a:bodyPr/>
          <a:lstStyle/>
          <a:p>
            <a: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559488"/>
        <c:crosses val="autoZero"/>
        <c:crossBetween val="between"/>
      </c:valAx>
      <c:spPr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rgbClr val="00B0F0"/>
          </a:solidFill>
          <a:prstDash val="solid"/>
        </a:ln>
        <a:effectLst>
          <a:outerShdw blurRad="50800" dist="38100" dir="18900000" algn="bl" rotWithShape="0">
            <a:prstClr val="black">
              <a:alpha val="40000"/>
            </a:prstClr>
          </a:outerShdw>
        </a:effectLst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ورقه1!$B$1</c:f>
              <c:strCache>
                <c:ptCount val="1"/>
                <c:pt idx="0">
                  <c:v>ستون1</c:v>
                </c:pt>
              </c:strCache>
            </c:strRef>
          </c:tx>
          <c:dLbls>
            <c:dLbl>
              <c:idx val="3"/>
              <c:layout>
                <c:manualLayout>
                  <c:x val="0.144376968503937"/>
                  <c:y val="-3.042611278537039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5A2-4A87-BB7A-9E028746611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 cap="all" spc="0">
                    <a:ln w="9000" cmpd="sng">
                      <a:solidFill>
                        <a:schemeClr val="tx1"/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ورقه1!$A$2:$A$7</c:f>
              <c:strCache>
                <c:ptCount val="6"/>
                <c:pt idx="0">
                  <c:v>70-80</c:v>
                </c:pt>
                <c:pt idx="1">
                  <c:v>80-90</c:v>
                </c:pt>
                <c:pt idx="2">
                  <c:v>90-100</c:v>
                </c:pt>
                <c:pt idx="3">
                  <c:v>100-110</c:v>
                </c:pt>
                <c:pt idx="4">
                  <c:v>110-120</c:v>
                </c:pt>
                <c:pt idx="5">
                  <c:v>120-130</c:v>
                </c:pt>
              </c:strCache>
            </c:strRef>
          </c:cat>
          <c:val>
            <c:numRef>
              <c:f>ورقه1!$B$2:$B$7</c:f>
              <c:numCache>
                <c:formatCode>General</c:formatCode>
                <c:ptCount val="6"/>
                <c:pt idx="0">
                  <c:v>78.75</c:v>
                </c:pt>
                <c:pt idx="1">
                  <c:v>45</c:v>
                </c:pt>
                <c:pt idx="2">
                  <c:v>101.25</c:v>
                </c:pt>
                <c:pt idx="3">
                  <c:v>90</c:v>
                </c:pt>
                <c:pt idx="4">
                  <c:v>11.25</c:v>
                </c:pt>
                <c:pt idx="5">
                  <c:v>33.75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5A2-4A87-BB7A-9E02874661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  <c:txPr>
        <a:bodyPr/>
        <a:lstStyle/>
        <a:p>
          <a:pPr>
            <a:defRPr sz="20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defRPr>
          </a:pPr>
          <a:endParaRPr lang="en-US"/>
        </a:p>
      </c:txPr>
    </c:legend>
    <c:plotVisOnly val="1"/>
    <c:dispBlanksAs val="gap"/>
    <c:showDLblsOverMax val="0"/>
  </c:chart>
  <c:spPr>
    <a:gradFill rotWithShape="1">
      <a:gsLst>
        <a:gs pos="0">
          <a:schemeClr val="accent3">
            <a:tint val="50000"/>
            <a:satMod val="300000"/>
          </a:schemeClr>
        </a:gs>
        <a:gs pos="35000">
          <a:schemeClr val="accent3">
            <a:tint val="37000"/>
            <a:satMod val="300000"/>
          </a:schemeClr>
        </a:gs>
        <a:gs pos="100000">
          <a:schemeClr val="accent3">
            <a:tint val="15000"/>
            <a:satMod val="350000"/>
          </a:schemeClr>
        </a:gs>
      </a:gsLst>
      <a:lin ang="16200000" scaled="1"/>
    </a:gradFill>
    <a:ln w="9525" cap="flat" cmpd="sng" algn="ctr">
      <a:solidFill>
        <a:schemeClr val="accent3">
          <a:shade val="95000"/>
          <a:satMod val="105000"/>
        </a:schemeClr>
      </a:solidFill>
      <a:prstDash val="solid"/>
    </a:ln>
    <a:effectLst>
      <a:outerShdw blurRad="40000" dist="20000" dir="5400000" rotWithShape="0">
        <a:srgbClr val="000000">
          <a:alpha val="38000"/>
        </a:srgb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ورقه1!$B$1</c:f>
              <c:strCache>
                <c:ptCount val="1"/>
                <c:pt idx="0">
                  <c:v>ستون1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fa-IR" sz="1600" b="1" i="0" u="none" strike="noStrike" kern="1200" cap="all" spc="0" baseline="0">
                    <a:ln w="9000" cmpd="sng">
                      <a:solidFill>
                        <a:schemeClr val="tx1"/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  <a:latin typeface="+mn-lt"/>
                    <a:ea typeface="+mn-ea"/>
                    <a:cs typeface="B Nazanin" pitchFamily="2" charset="-78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ورقه1!$A$2:$A$8</c:f>
              <c:strCache>
                <c:ptCount val="5"/>
                <c:pt idx="0">
                  <c:v>60-70</c:v>
                </c:pt>
                <c:pt idx="1">
                  <c:v>70-80</c:v>
                </c:pt>
                <c:pt idx="2">
                  <c:v>80-90</c:v>
                </c:pt>
                <c:pt idx="3">
                  <c:v>90-100</c:v>
                </c:pt>
                <c:pt idx="4">
                  <c:v>100-110</c:v>
                </c:pt>
              </c:strCache>
            </c:strRef>
          </c:cat>
          <c:val>
            <c:numRef>
              <c:f>ورقه1!$B$2:$B$8</c:f>
              <c:numCache>
                <c:formatCode>General</c:formatCode>
                <c:ptCount val="7"/>
                <c:pt idx="0">
                  <c:v>11.25</c:v>
                </c:pt>
                <c:pt idx="1">
                  <c:v>78.75</c:v>
                </c:pt>
                <c:pt idx="2">
                  <c:v>247.5</c:v>
                </c:pt>
                <c:pt idx="3">
                  <c:v>11.25</c:v>
                </c:pt>
                <c:pt idx="4">
                  <c:v>11.25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6A-4E4F-9B5C-3346184DD4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5"/>
        <c:delete val="1"/>
      </c:legendEntry>
      <c:legendEntry>
        <c:idx val="6"/>
        <c:delete val="1"/>
      </c:legendEntry>
      <c:layout>
        <c:manualLayout>
          <c:xMode val="edge"/>
          <c:yMode val="edge"/>
          <c:x val="0.85769794400699917"/>
          <c:y val="0.12651552217329534"/>
          <c:w val="0.12841316710411199"/>
          <c:h val="0.53938635655649014"/>
        </c:manualLayout>
      </c:layout>
      <c:overlay val="0"/>
      <c:txPr>
        <a:bodyPr/>
        <a:lstStyle/>
        <a:p>
          <a:pPr>
            <a:defRPr sz="2000" b="1" cap="all" spc="0">
              <a:ln w="9000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B Nazanin" pitchFamily="2" charset="-78"/>
            </a:defRPr>
          </a:pPr>
          <a:endParaRPr lang="en-US"/>
        </a:p>
      </c:txPr>
    </c:legend>
    <c:plotVisOnly val="1"/>
    <c:dispBlanksAs val="gap"/>
    <c:showDLblsOverMax val="0"/>
  </c:chart>
  <c:spPr>
    <a:gradFill rotWithShape="1">
      <a:gsLst>
        <a:gs pos="0">
          <a:schemeClr val="accent1">
            <a:tint val="50000"/>
            <a:satMod val="300000"/>
          </a:schemeClr>
        </a:gs>
        <a:gs pos="35000">
          <a:schemeClr val="accent1">
            <a:tint val="37000"/>
            <a:satMod val="300000"/>
          </a:schemeClr>
        </a:gs>
        <a:gs pos="100000">
          <a:schemeClr val="accent1">
            <a:tint val="15000"/>
            <a:satMod val="350000"/>
          </a:schemeClr>
        </a:gs>
      </a:gsLst>
      <a:lin ang="16200000" scaled="1"/>
    </a:gradFill>
    <a:ln w="9525" cap="flat" cmpd="sng" algn="ctr">
      <a:solidFill>
        <a:srgbClr val="00B0F0"/>
      </a:solidFill>
      <a:prstDash val="solid"/>
    </a:ln>
    <a:effectLst>
      <a:innerShdw blurRad="63500" dist="50800" dir="16200000">
        <a:prstClr val="black">
          <a:alpha val="50000"/>
        </a:prstClr>
      </a:inn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عنوان اسلای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زیر نویس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a-IR" smtClean="0"/>
              <a:t>برای ویرایش سبک زیرعنوان اسلاید اصلی، کلیک نمایید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07D1D-21E5-46DA-8224-1A39DDF80835}" type="datetimeFigureOut">
              <a:rPr lang="fa-IR" smtClean="0"/>
              <a:t>27/06/1441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A1102-C42E-4892-9985-816266A8A76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 محتو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07D1D-21E5-46DA-8224-1A39DDF80835}" type="datetimeFigureOut">
              <a:rPr lang="fa-IR" smtClean="0"/>
              <a:t>27/06/1441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A1102-C42E-4892-9985-816266A8A76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سربرگ بخ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07D1D-21E5-46DA-8224-1A39DDF80835}" type="datetimeFigureOut">
              <a:rPr lang="fa-IR" smtClean="0"/>
              <a:t>27/06/1441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A1102-C42E-4892-9985-816266A8A76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دو محتو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محتوا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5" name="نگهدارنده مکان تاری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07D1D-21E5-46DA-8224-1A39DDF80835}" type="datetimeFigureOut">
              <a:rPr lang="fa-IR" smtClean="0"/>
              <a:t>27/06/1441</a:t>
            </a:fld>
            <a:endParaRPr lang="fa-IR"/>
          </a:p>
        </p:txBody>
      </p:sp>
      <p:sp>
        <p:nvSpPr>
          <p:cNvPr id="6" name="نگهدارنده مکان پانویس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A1102-C42E-4892-9985-816266A8A76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یس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نگهدارنده مکان محتوا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5" name="نگهدارنده مکان متن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6" name="نگهدارنده مکان محتوا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7" name="نگهدارنده مکان تاری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07D1D-21E5-46DA-8224-1A39DDF80835}" type="datetimeFigureOut">
              <a:rPr lang="fa-IR" smtClean="0"/>
              <a:t>27/06/1441</a:t>
            </a:fld>
            <a:endParaRPr lang="fa-IR"/>
          </a:p>
        </p:txBody>
      </p:sp>
      <p:sp>
        <p:nvSpPr>
          <p:cNvPr id="8" name="نگهدارنده مکان پانویس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نگهدارنده مکان شماره اسلاید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A1102-C42E-4892-9985-816266A8A76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تنه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تاری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07D1D-21E5-46DA-8224-1A39DDF80835}" type="datetimeFigureOut">
              <a:rPr lang="fa-IR" smtClean="0"/>
              <a:t>27/06/1441</a:t>
            </a:fld>
            <a:endParaRPr lang="fa-IR"/>
          </a:p>
        </p:txBody>
      </p:sp>
      <p:sp>
        <p:nvSpPr>
          <p:cNvPr id="4" name="نگهدارنده مکان پانویس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نگهدارنده مکان شماره اسلاید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A1102-C42E-4892-9985-816266A8A76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خال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تاری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07D1D-21E5-46DA-8224-1A39DDF80835}" type="datetimeFigureOut">
              <a:rPr lang="fa-IR" smtClean="0"/>
              <a:t>27/06/1441</a:t>
            </a:fld>
            <a:endParaRPr lang="fa-IR"/>
          </a:p>
        </p:txBody>
      </p:sp>
      <p:sp>
        <p:nvSpPr>
          <p:cNvPr id="3" name="نگهدارنده مکان پانویس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نگهدارنده مکان شماره اسلاید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A1102-C42E-4892-9985-816266A8A76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ا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متن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نگهدارنده مکان تاری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07D1D-21E5-46DA-8224-1A39DDF80835}" type="datetimeFigureOut">
              <a:rPr lang="fa-IR" smtClean="0"/>
              <a:t>27/06/1441</a:t>
            </a:fld>
            <a:endParaRPr lang="fa-IR"/>
          </a:p>
        </p:txBody>
      </p:sp>
      <p:sp>
        <p:nvSpPr>
          <p:cNvPr id="6" name="نگهدارنده مکان پانویس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A1102-C42E-4892-9985-816266A8A76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تصویر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تصویر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نگهدارنده مکان متن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نگهدارنده مکان تاری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07D1D-21E5-46DA-8224-1A39DDF80835}" type="datetimeFigureOut">
              <a:rPr lang="fa-IR" smtClean="0"/>
              <a:t>27/06/1441</a:t>
            </a:fld>
            <a:endParaRPr lang="fa-IR"/>
          </a:p>
        </p:txBody>
      </p:sp>
      <p:sp>
        <p:nvSpPr>
          <p:cNvPr id="6" name="نگهدارنده مکان پانویس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A1102-C42E-4892-9985-816266A8A76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 متن عمود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عمودی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07D1D-21E5-46DA-8224-1A39DDF80835}" type="datetimeFigureOut">
              <a:rPr lang="fa-IR" smtClean="0"/>
              <a:t>27/06/1441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A1102-C42E-4892-9985-816266A8A76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عمودی و مت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عمودی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07D1D-21E5-46DA-8224-1A39DDF80835}" type="datetimeFigureOut">
              <a:rPr lang="fa-IR" smtClean="0"/>
              <a:t>27/06/1441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A1102-C42E-4892-9985-816266A8A76A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07D1D-21E5-46DA-8224-1A39DDF80835}" type="datetimeFigureOut">
              <a:rPr lang="fa-IR" smtClean="0"/>
              <a:t>27/06/1441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CA1102-C42E-4892-9985-816266A8A76A}" type="slidenum">
              <a:rPr lang="fa-IR" smtClean="0"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6776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Rectangle 32"/>
          <p:cNvSpPr>
            <a:spLocks noChangeArrowheads="1"/>
          </p:cNvSpPr>
          <p:nvPr/>
        </p:nvSpPr>
        <p:spPr bwMode="auto">
          <a:xfrm>
            <a:off x="0" y="0"/>
            <a:ext cx="9144000" cy="784830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44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Titr" pitchFamily="2" charset="-78"/>
              </a:rPr>
              <a:t>عنوان تحقیق:</a:t>
            </a:r>
          </a:p>
          <a:p>
            <a:pPr marL="0" marR="0" lvl="0" indent="0" algn="ctr" defTabSz="91440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1" i="0" u="none" strike="noStrike" cap="all" normalizeH="0" baseline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44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Titr" pitchFamily="2" charset="-78"/>
              </a:rPr>
              <a:t>فشار خون و تأثیر آن بر ضربان قلب بیماران</a:t>
            </a:r>
            <a:endParaRPr kumimoji="0" lang="en-US" b="1" i="0" u="none" strike="noStrike" cap="all" normalizeH="0" baseline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44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Titr" pitchFamily="2" charset="-78"/>
              </a:rPr>
              <a:t>بیمارستان قمر بنی هاشم</a:t>
            </a:r>
          </a:p>
          <a:p>
            <a:pPr marL="0" marR="0" lvl="0" indent="0" algn="ctr" defTabSz="91440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Titr" pitchFamily="2" charset="-78"/>
            </a:endParaRPr>
          </a:p>
          <a:p>
            <a:pPr marL="0" marR="0" lvl="0" indent="0" algn="ctr" defTabSz="91440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4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Titr" pitchFamily="2" charset="-78"/>
            </a:endParaRPr>
          </a:p>
          <a:p>
            <a:pPr marL="0" marR="0" lvl="0" indent="0" algn="ctr" defTabSz="91440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1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Titr" pitchFamily="2" charset="-78"/>
            </a:endParaRPr>
          </a:p>
        </p:txBody>
      </p:sp>
    </p:spTree>
  </p:cSld>
  <p:clrMapOvr>
    <a:masterClrMapping/>
  </p:clrMapOvr>
  <p:transition advClick="0" advTm="6235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1"/>
            <a:ext cx="9144000" cy="784830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just" defTabSz="91440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24525" algn="r"/>
              </a:tabLst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فهرست مطالب</a:t>
            </a:r>
            <a:endParaRPr lang="en-US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just" defTabSz="91440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24525" algn="r"/>
              </a:tabLst>
            </a:pPr>
            <a:r>
              <a:rPr kumimoji="0" lang="fa-IR" sz="2400" b="1" i="0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مقدمه:</a:t>
            </a:r>
            <a:endParaRPr kumimoji="0" lang="en-US" sz="2400" b="1" i="0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24525" algn="r"/>
              </a:tabLst>
            </a:pPr>
            <a:r>
              <a:rPr kumimoji="0" lang="fa-IR" sz="2400" b="1" i="0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جمع آوری داده ها:</a:t>
            </a:r>
            <a:endParaRPr kumimoji="0" lang="en-US" sz="2400" b="1" i="0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24525" algn="r"/>
              </a:tabLst>
            </a:pPr>
            <a:r>
              <a:rPr kumimoji="0" lang="fa-IR" sz="2400" b="1" i="0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تجزیه و تحلیل داده ها:</a:t>
            </a:r>
            <a:endParaRPr kumimoji="0" lang="en-US" sz="2400" b="1" i="0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24525" algn="r"/>
              </a:tabLst>
            </a:pPr>
            <a:r>
              <a:rPr kumimoji="0" lang="en-US" sz="2400" b="1" i="0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Wingdings" pitchFamily="2" charset="2"/>
                <a:ea typeface="Calibri" pitchFamily="34" charset="0"/>
                <a:cs typeface="B Nazanin" pitchFamily="2" charset="-78"/>
                <a:hlinkClick r:id=""/>
              </a:rPr>
              <a:t>v</a:t>
            </a:r>
            <a:r>
              <a:rPr kumimoji="0" lang="fa-IR" sz="2400" b="1" i="0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محاسبات آماری و جدول فراوانی فشار خون:</a:t>
            </a:r>
            <a:endParaRPr kumimoji="0" lang="en-US" sz="2400" b="1" i="0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24525" algn="r"/>
              </a:tabLst>
            </a:pPr>
            <a:r>
              <a:rPr kumimoji="0" lang="en-US" sz="2400" b="1" i="0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Wingdings" pitchFamily="2" charset="2"/>
                <a:ea typeface="Calibri" pitchFamily="34" charset="0"/>
                <a:cs typeface="B Nazanin" pitchFamily="2" charset="-78"/>
                <a:hlinkClick r:id=""/>
              </a:rPr>
              <a:t>v</a:t>
            </a:r>
            <a:r>
              <a:rPr kumimoji="0" lang="fa-IR" sz="2400" b="1" i="0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محاسبات آماری و جدول فراوانی ضربان قلب</a:t>
            </a:r>
            <a:endParaRPr kumimoji="0" lang="en-US" sz="2400" b="1" i="0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24525" algn="r"/>
              </a:tabLst>
            </a:pPr>
            <a:r>
              <a:rPr kumimoji="0" lang="en-US" sz="2400" b="1" i="0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Wingdings" pitchFamily="2" charset="2"/>
                <a:ea typeface="Calibri" pitchFamily="34" charset="0"/>
                <a:cs typeface="B Nazanin" pitchFamily="2" charset="-78"/>
                <a:hlinkClick r:id=""/>
              </a:rPr>
              <a:t>v</a:t>
            </a:r>
            <a:r>
              <a:rPr kumimoji="0" lang="fa-IR" sz="2400" b="1" i="0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نمودار مستطیلی فشار خون</a:t>
            </a:r>
            <a:endParaRPr kumimoji="0" lang="en-US" sz="2400" b="1" i="0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24525" algn="r"/>
              </a:tabLst>
            </a:pPr>
            <a:r>
              <a:rPr kumimoji="0" lang="en-US" sz="2400" b="1" i="0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Wingdings" pitchFamily="2" charset="2"/>
                <a:ea typeface="Calibri" pitchFamily="34" charset="0"/>
                <a:cs typeface="B Nazanin" pitchFamily="2" charset="-78"/>
                <a:hlinkClick r:id=""/>
              </a:rPr>
              <a:t>v</a:t>
            </a:r>
            <a:r>
              <a:rPr kumimoji="0" lang="fa-IR" sz="2400" b="1" i="0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نمودار مستطیلی ضربان قلب</a:t>
            </a:r>
            <a:endParaRPr kumimoji="0" lang="en-US" sz="2400" b="1" i="0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24525" algn="r"/>
              </a:tabLst>
            </a:pPr>
            <a:r>
              <a:rPr kumimoji="0" lang="en-US" sz="2400" b="1" i="0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Wingdings" pitchFamily="2" charset="2"/>
                <a:ea typeface="Calibri" pitchFamily="34" charset="0"/>
                <a:cs typeface="B Nazanin" pitchFamily="2" charset="-78"/>
                <a:hlinkClick r:id=""/>
              </a:rPr>
              <a:t>v</a:t>
            </a:r>
            <a:r>
              <a:rPr kumimoji="0" lang="fa-IR" sz="2400" b="1" i="0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نمودار میله ای فشار خون</a:t>
            </a:r>
            <a:endParaRPr kumimoji="0" lang="fa-IR" sz="2400" b="1" i="0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just" defTabSz="91440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24525" algn="r"/>
              </a:tabLst>
            </a:pPr>
            <a:endParaRPr kumimoji="0" lang="en-US" sz="2400" b="1" i="0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Click="0" advTm="10203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5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15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1000"/>
                                        <p:tgtEl>
                                          <p:spTgt spid="15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1000"/>
                                        <p:tgtEl>
                                          <p:spTgt spid="153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15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153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1000"/>
                                        <p:tgtEl>
                                          <p:spTgt spid="153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1000"/>
                                        <p:tgtEl>
                                          <p:spTgt spid="153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1000"/>
                                        <p:tgtEl>
                                          <p:spTgt spid="153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"/>
            <a:ext cx="9144000" cy="729430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5724525" algn="r"/>
              </a:tabLst>
            </a:pPr>
            <a:r>
              <a:rPr kumimoji="0" lang="en-US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Wingdings" pitchFamily="2" charset="2"/>
                <a:ea typeface="Calibri" pitchFamily="34" charset="0"/>
                <a:cs typeface="B Nazanin" pitchFamily="2" charset="-78"/>
                <a:hlinkClick r:id=""/>
              </a:rPr>
              <a:t>v</a:t>
            </a:r>
            <a:r>
              <a:rPr kumimoji="0" lang="fa-IR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نمودار میله ای ضربان قلب</a:t>
            </a:r>
            <a:endParaRPr kumimoji="0" lang="en-US" sz="2400" b="1" i="0" u="none" strike="noStrike" normalizeH="0" baseline="0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5724525" algn="r"/>
              </a:tabLst>
            </a:pPr>
            <a:r>
              <a:rPr kumimoji="0" lang="en-US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Wingdings" pitchFamily="2" charset="2"/>
                <a:ea typeface="Calibri" pitchFamily="34" charset="0"/>
                <a:cs typeface="B Nazanin" pitchFamily="2" charset="-78"/>
                <a:hlinkClick r:id=""/>
              </a:rPr>
              <a:t>v</a:t>
            </a:r>
            <a:r>
              <a:rPr kumimoji="0" lang="fa-IR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نمودار چند بر فراوانی فشار خون</a:t>
            </a:r>
            <a:endParaRPr kumimoji="0" lang="en-US" sz="2400" b="1" i="0" u="none" strike="noStrike" normalizeH="0" baseline="0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5724525" algn="r"/>
              </a:tabLst>
            </a:pPr>
            <a:r>
              <a:rPr kumimoji="0" lang="en-US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Wingdings" pitchFamily="2" charset="2"/>
                <a:ea typeface="Calibri" pitchFamily="34" charset="0"/>
                <a:cs typeface="B Nazanin" pitchFamily="2" charset="-78"/>
                <a:hlinkClick r:id=""/>
              </a:rPr>
              <a:t>v</a:t>
            </a:r>
            <a:r>
              <a:rPr kumimoji="0" lang="fa-IR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نمودار دایره ای فشار خون</a:t>
            </a:r>
            <a:endParaRPr kumimoji="0" lang="en-US" sz="2400" b="1" i="0" u="none" strike="noStrike" normalizeH="0" baseline="0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5724525" algn="r"/>
              </a:tabLst>
            </a:pPr>
            <a:r>
              <a:rPr kumimoji="0" lang="en-US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Wingdings" pitchFamily="2" charset="2"/>
                <a:ea typeface="Calibri" pitchFamily="34" charset="0"/>
                <a:cs typeface="B Nazanin" pitchFamily="2" charset="-78"/>
                <a:hlinkClick r:id=""/>
              </a:rPr>
              <a:t>v</a:t>
            </a:r>
            <a:r>
              <a:rPr kumimoji="0" lang="fa-IR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نمودار دایره ای ضربان قلب</a:t>
            </a:r>
            <a:endParaRPr kumimoji="0" lang="en-US" sz="2400" b="1" i="0" u="none" strike="noStrike" normalizeH="0" baseline="0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5724525" algn="r"/>
              </a:tabLst>
            </a:pPr>
            <a:r>
              <a:rPr kumimoji="0" lang="en-US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Wingdings" pitchFamily="2" charset="2"/>
                <a:ea typeface="Calibri" pitchFamily="34" charset="0"/>
                <a:cs typeface="B Nazanin" pitchFamily="2" charset="-78"/>
                <a:hlinkClick r:id=""/>
              </a:rPr>
              <a:t>v</a:t>
            </a:r>
            <a:r>
              <a:rPr kumimoji="0" lang="fa-IR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نمودار ساقه و برگ فشار خون</a:t>
            </a:r>
            <a:endParaRPr kumimoji="0" lang="en-US" sz="2400" b="1" i="0" u="none" strike="noStrike" normalizeH="0" baseline="0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5724525" algn="r"/>
              </a:tabLst>
            </a:pPr>
            <a:r>
              <a:rPr kumimoji="0" lang="en-US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Wingdings" pitchFamily="2" charset="2"/>
                <a:ea typeface="Calibri" pitchFamily="34" charset="0"/>
                <a:cs typeface="B Nazanin" pitchFamily="2" charset="-78"/>
                <a:hlinkClick r:id=""/>
              </a:rPr>
              <a:t>v</a:t>
            </a:r>
            <a:r>
              <a:rPr kumimoji="0" lang="fa-IR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نمودار ساقه و برگ ضربان قلب</a:t>
            </a:r>
            <a:endParaRPr kumimoji="0" lang="en-US" sz="2400" b="1" i="0" u="none" strike="noStrike" normalizeH="0" baseline="0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5724525" algn="r"/>
              </a:tabLst>
            </a:pPr>
            <a:r>
              <a:rPr kumimoji="0" lang="en-US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Wingdings" pitchFamily="2" charset="2"/>
                <a:ea typeface="Calibri" pitchFamily="34" charset="0"/>
                <a:cs typeface="B Nazanin" pitchFamily="2" charset="-78"/>
                <a:hlinkClick r:id=""/>
              </a:rPr>
              <a:t>v</a:t>
            </a:r>
            <a:r>
              <a:rPr kumimoji="0" lang="fa-IR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نمودار جعبه ای فشار خون</a:t>
            </a:r>
            <a:endParaRPr kumimoji="0" lang="en-US" sz="2400" b="1" i="0" u="none" strike="noStrike" normalizeH="0" baseline="0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5724525" algn="r"/>
              </a:tabLst>
            </a:pPr>
            <a:r>
              <a:rPr kumimoji="0" lang="en-US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Wingdings" pitchFamily="2" charset="2"/>
                <a:ea typeface="Calibri" pitchFamily="34" charset="0"/>
                <a:cs typeface="B Nazanin" pitchFamily="2" charset="-78"/>
                <a:hlinkClick r:id=""/>
              </a:rPr>
              <a:t>v</a:t>
            </a:r>
            <a:r>
              <a:rPr kumimoji="0" lang="fa-IR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نمودار جعبه ای ضربان قلب</a:t>
            </a:r>
            <a:endParaRPr kumimoji="0" lang="en-US" sz="2400" b="1" i="0" u="none" strike="noStrike" normalizeH="0" baseline="0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5724525" algn="r"/>
              </a:tabLst>
            </a:pPr>
            <a:r>
              <a:rPr kumimoji="0" lang="fa-IR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نتیجه:</a:t>
            </a:r>
            <a:endParaRPr kumimoji="0" lang="en-US" sz="2400" b="1" i="0" u="none" strike="noStrike" normalizeH="0" baseline="0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5724525" algn="r"/>
              </a:tabLst>
            </a:pPr>
            <a:r>
              <a:rPr kumimoji="0" lang="fa-IR" sz="2400" b="1" i="0" u="sng" strike="noStrike" normalizeH="0" baseline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60000" endA="900" endPos="60000" dist="29997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  <a:hlinkClick r:id=""/>
              </a:rPr>
              <a:t>ضمیمه:</a:t>
            </a:r>
            <a:endParaRPr kumimoji="0" lang="fa-IR" sz="2400" b="1" i="0" u="sng" strike="noStrike" normalizeH="0" baseline="0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5724525" algn="r"/>
              </a:tabLst>
            </a:pPr>
            <a:endParaRPr lang="fa-IR" sz="2400" b="1" u="sng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Calibri" pitchFamily="34" charset="0"/>
              <a:cs typeface="B Nazanin" pitchFamily="2" charset="-78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5724525" algn="r"/>
              </a:tabLst>
            </a:pPr>
            <a:endParaRPr kumimoji="0" lang="fa-IR" sz="2400" b="1" i="0" u="sng" strike="noStrike" normalizeH="0" baseline="0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60000" endA="900" endPos="60000" dist="29997" dir="5400000" sy="-100000" algn="bl" rotWithShape="0"/>
              </a:effectLst>
              <a:latin typeface="Calibri" pitchFamily="34" charset="0"/>
              <a:cs typeface="B Nazanin" pitchFamily="2" charset="-78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5724525" algn="r"/>
              </a:tabLst>
            </a:pPr>
            <a:endParaRPr kumimoji="0" lang="en-US" sz="2400" b="1" i="0" u="none" strike="noStrike" normalizeH="0" baseline="0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5000" endA="50" endPos="85000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</p:txBody>
      </p:sp>
    </p:spTree>
    <p:custDataLst>
      <p:tags r:id="rId1"/>
    </p:custDataLst>
  </p:cSld>
  <p:clrMapOvr>
    <a:masterClrMapping/>
  </p:clrMapOvr>
  <p:transition advClick="0" advTm="10156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0"/>
            <a:ext cx="9144000" cy="692497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تقدیم به عظیم ترین نیرویی که در نهاد انسان به ودیعه نهاده شده تا به مدد آن شایستگی </a:t>
            </a:r>
            <a:r>
              <a:rPr lang="fa-IR" sz="36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هایمان</a:t>
            </a:r>
            <a:r>
              <a:rPr lang="fa-IR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را ارج نهیم و به توانایی </a:t>
            </a:r>
            <a:r>
              <a:rPr lang="fa-IR" sz="36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هایمان</a:t>
            </a:r>
            <a:r>
              <a:rPr lang="fa-IR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عشق </a:t>
            </a:r>
            <a:r>
              <a:rPr lang="fa-IR" sz="36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بورزیم</a:t>
            </a:r>
            <a:r>
              <a:rPr lang="fa-IR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و تقدیم به آنان که به </a:t>
            </a:r>
            <a:r>
              <a:rPr lang="fa-IR" sz="36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یاریمان</a:t>
            </a:r>
            <a:r>
              <a:rPr lang="fa-IR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شتافتند تا به مدد دستان گرم و پر </a:t>
            </a:r>
            <a:r>
              <a:rPr lang="fa-IR" sz="36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مهرشان</a:t>
            </a:r>
            <a:r>
              <a:rPr lang="fa-IR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تأثیر سحر آمیز این نیروی بی کران را شکوفا سازیم و با تشکر از معلم </a:t>
            </a:r>
            <a:r>
              <a:rPr lang="fa-IR" sz="36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گرامیمان</a:t>
            </a:r>
            <a:r>
              <a:rPr lang="fa-IR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سرکار خانم قهرمانی پور</a:t>
            </a:r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457200" algn="ct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غرض نقشی ست کز ما بازماند</a:t>
            </a:r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457200" algn="ct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که گیتی را </a:t>
            </a:r>
            <a:r>
              <a:rPr lang="fa-IR" sz="36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نمی</a:t>
            </a:r>
            <a:r>
              <a:rPr lang="fa-IR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بینیم بقایی</a:t>
            </a:r>
          </a:p>
        </p:txBody>
      </p:sp>
    </p:spTree>
    <p:custDataLst>
      <p:tags r:id="rId1"/>
    </p:custDataLst>
  </p:cSld>
  <p:clrMapOvr>
    <a:masterClrMapping/>
  </p:clrMapOvr>
  <p:transition advClick="0" advTm="23562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4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43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43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9144000" cy="77174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304704" rIns="91440" bIns="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R="0"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مقدمه:</a:t>
            </a:r>
            <a:endParaRPr lang="en-US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457200" algn="just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600" b="1" i="0" u="none" strike="noStrike" cap="all" normalizeH="0" baseline="0" dirty="0" smtClean="0" bmk="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هدف این پروژه بررسی و مقایسه ی فشار خون و تأثیر آن بر ضربان قلب و بیماری های قلبی بیماران بخش زنان بیمارستان قمر بنی هاشم می باشد با بررسی های انجام شده می توان نتیجه گرفت که آیا فشار خون بر میزان ضربان قلب و بیماری های قلبی ناشی از آن تأثیر دارد، و تفکر عمومی مبنی بر این که فشار خون بالا و یا پایین می تواند عامل سکته های قلبی و مرگ باشد درست است یا خیر.</a:t>
            </a:r>
            <a:endParaRPr kumimoji="0" lang="en-US" sz="3600" b="1" i="0" u="none" strike="noStrike" cap="all" normalizeH="0" baseline="0" dirty="0" smtClean="0" bmk="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</p:txBody>
      </p:sp>
    </p:spTree>
    <p:custDataLst>
      <p:tags r:id="rId1"/>
    </p:custDataLst>
  </p:cSld>
  <p:clrMapOvr>
    <a:masterClrMapping/>
  </p:clrMapOvr>
  <p:transition advClick="0" advTm="13359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757130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fa-IR" sz="3600" b="1" i="0" u="none" strike="noStrike" cap="all" normalizeH="0" baseline="0" dirty="0" smtClean="0" bmk="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این پروژه با تهیه داده ها از بیمارستان آغاز گشت. در این رابطه داده ها جمع آوری شد و مورد ارزیابی و تجزیه و تحلیل قرار گرفتند، در این بررسی از محاسبات آماری و نمودارها و محاسبات احتمالات شرطی استفاده شده است.</a:t>
            </a:r>
          </a:p>
          <a:p>
            <a:pPr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fa-IR" sz="3600" b="1" cap="all" dirty="0" bmk="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alibri" pitchFamily="34" charset="0"/>
              <a:cs typeface="B Nazanin" pitchFamily="2" charset="-78"/>
            </a:endParaRPr>
          </a:p>
          <a:p>
            <a:pPr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0" lang="fa-IR" sz="3600" b="1" i="0" u="none" strike="noStrike" cap="all" normalizeH="0" baseline="0" dirty="0" smtClean="0" bmk="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alibri" pitchFamily="34" charset="0"/>
              <a:cs typeface="B Nazanin" pitchFamily="2" charset="-78"/>
            </a:endParaRPr>
          </a:p>
          <a:p>
            <a:pPr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fa-IR" sz="3600" b="1" cap="all" dirty="0" bmk="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alibri" pitchFamily="34" charset="0"/>
              <a:cs typeface="B Nazanin" pitchFamily="2" charset="-78"/>
            </a:endParaRPr>
          </a:p>
          <a:p>
            <a:pPr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0" lang="fa-IR" sz="3600" b="1" i="0" u="none" strike="noStrike" cap="all" normalizeH="0" baseline="0" dirty="0" smtClean="0" bmk="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alibri" pitchFamily="34" charset="0"/>
              <a:cs typeface="B Nazanin" pitchFamily="2" charset="-78"/>
            </a:endParaRPr>
          </a:p>
          <a:p>
            <a:pPr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sz="3600" b="1" i="0" u="none" strike="noStrike" cap="all" normalizeH="0" baseline="0" dirty="0" smtClean="0" bmk="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</p:txBody>
      </p:sp>
    </p:spTree>
    <p:custDataLst>
      <p:tags r:id="rId1"/>
    </p:custDataLst>
  </p:cSld>
  <p:clrMapOvr>
    <a:masterClrMapping/>
  </p:clrMapOvr>
  <p:transition advClick="0" advTm="9172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جمع آوری داده ها: </a:t>
            </a:r>
            <a:endParaRPr lang="en-US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fa-IR" sz="3200" b="1" i="0" u="none" strike="noStrike" cap="all" normalizeH="0" baseline="0" dirty="0" smtClean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	به دلیل گسترده بودن اطلاعات و مشکلات موجود در جمع آوری آنها از بیمارستان های مختلف، بیمارستان قمر بنی هاشم خوی به عنوان جامعه آماری در نظر گرفته شد و 32 نفر از بخش زنان آن به طور تصادفی از بین بیماران به عنوان نمونه انتخاب گشت. جمع آوری داده ها می توانست به </a:t>
            </a:r>
            <a:r>
              <a:rPr kumimoji="0" lang="fa-IR" sz="3200" b="1" i="0" u="none" strike="noStrike" cap="all" normalizeH="0" baseline="0" dirty="0" err="1" smtClean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طروق</a:t>
            </a:r>
            <a:r>
              <a:rPr kumimoji="0" lang="fa-IR" sz="3200" b="1" i="0" u="none" strike="noStrike" cap="all" normalizeH="0" baseline="0" dirty="0" smtClean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مختلف از جمله: مصاحبه، پرسشنامه و استفاده از داده های از پیش تعیین شده صورت بگیرد. استفاده از داده های از پیش تعیین شده مطمئن راه بود انتخاب گشت.</a:t>
            </a:r>
            <a:endParaRPr kumimoji="0" lang="en-US" sz="3200" b="1" i="0" u="none" strike="noStrike" cap="all" normalizeH="0" baseline="0" dirty="0" smtClean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</p:txBody>
      </p:sp>
    </p:spTree>
    <p:custDataLst>
      <p:tags r:id="rId1"/>
    </p:custDataLst>
  </p:cSld>
  <p:clrMapOvr>
    <a:masterClrMapping/>
  </p:clrMapOvr>
  <p:transition advClick="0" advTm="20203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757130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تجزیه و تحلیل داده ها:</a:t>
            </a:r>
            <a:endParaRPr lang="en-US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fa-IR" sz="36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	این پروژه در حالت کلی به چند بخش: </a:t>
            </a:r>
          </a:p>
          <a:p>
            <a:pPr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	</a:t>
            </a:r>
            <a:r>
              <a:rPr lang="fa-IR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	</a:t>
            </a:r>
            <a:r>
              <a:rPr kumimoji="0" lang="fa-IR" sz="36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محاسبات، جداول و نمودارها تقسیم شده است.</a:t>
            </a:r>
            <a:endParaRPr kumimoji="0" lang="en-US" sz="3600" b="1" i="0" u="none" strike="noStrike" cap="all" normalizeH="0" baseline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  <a:p>
            <a:pPr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fa-IR" sz="36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	</a:t>
            </a:r>
          </a:p>
          <a:p>
            <a:pPr lvl="0" indent="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fa-IR" sz="36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ابتدا جداول فراوانی برای اطلاعات با توجه به محاسبات رسم شد و سپس با توجه داده ها که در ضمیمه ی پایانی موجود است نمودارهای مستطیل، جعبه ای و ... رسم شده </a:t>
            </a:r>
            <a:r>
              <a:rPr kumimoji="0" lang="fa-IR" sz="3600" b="1" i="0" u="none" strike="noStrike" cap="all" normalizeH="0" baseline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اند</a:t>
            </a:r>
            <a:r>
              <a:rPr kumimoji="0" lang="fa-IR" sz="36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.</a:t>
            </a:r>
            <a:endParaRPr kumimoji="0" lang="fa-IR" sz="3600" b="1" i="0" u="none" strike="noStrike" cap="all" normalizeH="0" baseline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B Nazanin" pitchFamily="2" charset="-78"/>
            </a:endParaRPr>
          </a:p>
        </p:txBody>
      </p:sp>
    </p:spTree>
    <p:custDataLst>
      <p:tags r:id="rId1"/>
    </p:custDataLst>
  </p:cSld>
  <p:clrMapOvr>
    <a:masterClrMapping/>
  </p:clrMapOvr>
  <p:transition advClick="0" advTm="14984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0" y="928670"/>
            <a:ext cx="9144000" cy="4157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normalizeH="0" baseline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C=R/K                     C=?                   C=60/6=10</a:t>
            </a:r>
            <a:endParaRPr kumimoji="0" lang="en-US" sz="3600" b="1" i="0" u="none" strike="noStrike" normalizeH="0" baseline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normalizeH="0" baseline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R=b-a=130-70=60</a:t>
            </a:r>
            <a:endParaRPr kumimoji="0" lang="en-US" sz="3600" b="1" i="0" u="none" strike="noStrike" normalizeH="0" baseline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normalizeH="0" baseline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K=1+(3/3 </a:t>
            </a:r>
            <a:r>
              <a:rPr kumimoji="0" lang="en-US" sz="3600" b="1" i="0" u="none" strike="noStrike" normalizeH="0" baseline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logn</a:t>
            </a:r>
            <a:r>
              <a:rPr kumimoji="0" lang="en-US" sz="3600" b="1" i="0" u="none" strike="noStrike" normalizeH="0" baseline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) = 1+3/3 log32= 1+(3.3*5log2)</a:t>
            </a:r>
            <a:endParaRPr kumimoji="0" lang="en-US" sz="3600" b="1" i="0" u="none" strike="noStrike" normalizeH="0" baseline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normalizeH="0" baseline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= 1+(3/3*1.5)= 5/95=6</a:t>
            </a:r>
            <a:endParaRPr kumimoji="0" lang="en-US" sz="3600" b="1" i="0" u="none" strike="noStrike" normalizeH="0" baseline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normalizeH="0" baseline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N=</a:t>
            </a:r>
            <a:r>
              <a:rPr kumimoji="0" lang="en-US" sz="3600" b="1" i="0" u="none" strike="noStrike" normalizeH="0" baseline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endParaRPr kumimoji="0" lang="en-US" sz="3600" b="1" i="0" u="none" strike="noStrike" normalizeH="0" baseline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8" name="Picture 1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48" y="4500570"/>
            <a:ext cx="1737678" cy="492775"/>
          </a:xfrm>
          <a:prstGeom prst="rect">
            <a:avLst/>
          </a:prstGeom>
          <a:noFill/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6" y="5143512"/>
            <a:ext cx="357190" cy="586812"/>
          </a:xfrm>
          <a:prstGeom prst="rect">
            <a:avLst/>
          </a:prstGeom>
          <a:noFill/>
        </p:spPr>
      </p:pic>
      <p:sp>
        <p:nvSpPr>
          <p:cNvPr id="12300" name="Rectangle 12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385736" y="5129224"/>
            <a:ext cx="21431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=</a:t>
            </a:r>
            <a:r>
              <a:rPr lang="en-US" sz="36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fi/n*360</a:t>
            </a:r>
          </a:p>
        </p:txBody>
      </p:sp>
      <p:sp>
        <p:nvSpPr>
          <p:cNvPr id="12302" name="Rectangle 14"/>
          <p:cNvSpPr>
            <a:spLocks noChangeArrowheads="1"/>
          </p:cNvSpPr>
          <p:nvPr/>
        </p:nvSpPr>
        <p:spPr bwMode="auto">
          <a:xfrm>
            <a:off x="1760248" y="0"/>
            <a:ext cx="7383752" cy="8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محاسبات آماری و جدول فراوانی فشار </a:t>
            </a:r>
            <a:r>
              <a:rPr lang="fa-IR" sz="3600" b="1" cap="all" dirty="0" smtClean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خون</a:t>
            </a:r>
            <a:endParaRPr lang="fa-IR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</p:txBody>
      </p:sp>
      <p:sp>
        <p:nvSpPr>
          <p:cNvPr id="12305" name="Rectangle 17"/>
          <p:cNvSpPr>
            <a:spLocks noChangeArrowheads="1"/>
          </p:cNvSpPr>
          <p:nvPr/>
        </p:nvSpPr>
        <p:spPr bwMode="auto">
          <a:xfrm>
            <a:off x="6143636" y="0"/>
            <a:ext cx="30003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Click="0" advTm="105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3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3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3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12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2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2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2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12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/>
        </p:nvGraphicFramePr>
        <p:xfrm>
          <a:off x="-2" y="857232"/>
          <a:ext cx="9144002" cy="5403570"/>
        </p:xfrm>
        <a:graphic>
          <a:graphicData uri="http://schemas.openxmlformats.org/drawingml/2006/table">
            <a:tbl>
              <a:tblPr rtl="1">
                <a:tableStyleId>{35758FB7-9AC5-4552-8A53-C91805E547FA}</a:tableStyleId>
              </a:tblPr>
              <a:tblGrid>
                <a:gridCol w="19574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87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30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72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144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4311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7736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فراوانی </a:t>
                      </a:r>
                      <a:r>
                        <a:rPr lang="fa-IR" sz="2400" dirty="0" err="1" smtClean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تجمعی</a:t>
                      </a:r>
                      <a:endParaRPr lang="en-US" sz="2400" b="1" dirty="0">
                        <a:solidFill>
                          <a:srgbClr val="0070C0"/>
                        </a:solidFill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F</a:t>
                      </a:r>
                      <a:r>
                        <a:rPr lang="en-US" sz="2400" baseline="-25000" dirty="0" err="1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i</a:t>
                      </a:r>
                      <a:r>
                        <a:rPr lang="en-US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/n</a:t>
                      </a:r>
                      <a:endParaRPr lang="en-US" sz="2400" b="1" dirty="0">
                        <a:solidFill>
                          <a:srgbClr val="0070C0"/>
                        </a:solidFill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2400" b="1" dirty="0">
                        <a:solidFill>
                          <a:srgbClr val="0070C0"/>
                        </a:solidFill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x</a:t>
                      </a:r>
                      <a:r>
                        <a:rPr lang="en-US" sz="2400" baseline="-2500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i</a:t>
                      </a:r>
                      <a:endParaRPr lang="en-US" sz="2400" b="1">
                        <a:solidFill>
                          <a:srgbClr val="0070C0"/>
                        </a:solidFill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f</a:t>
                      </a:r>
                      <a:r>
                        <a:rPr lang="en-US" sz="2400" baseline="-25000" dirty="0" err="1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i</a:t>
                      </a:r>
                      <a:endParaRPr lang="en-US" sz="2400" b="1" dirty="0">
                        <a:solidFill>
                          <a:srgbClr val="0070C0"/>
                        </a:solidFill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حدود دسته</a:t>
                      </a:r>
                      <a:endParaRPr lang="en-US" sz="2400" b="1">
                        <a:solidFill>
                          <a:srgbClr val="0070C0"/>
                        </a:solidFill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493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7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11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20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28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29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32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32</a:t>
                      </a:r>
                      <a:endParaRPr lang="en-US" sz="2400" b="1" dirty="0">
                        <a:solidFill>
                          <a:srgbClr val="0070C0"/>
                        </a:solidFill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21/0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12/0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28/0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25/0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03/0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09/0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</a:t>
                      </a:r>
                      <a:endParaRPr lang="en-US" sz="2400" b="1" dirty="0">
                        <a:solidFill>
                          <a:srgbClr val="0070C0"/>
                        </a:solidFill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75/78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45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25/101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90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25/11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75/33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</a:t>
                      </a:r>
                      <a:endParaRPr lang="en-US" sz="2400" b="1" dirty="0">
                        <a:solidFill>
                          <a:srgbClr val="0070C0"/>
                        </a:solidFill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55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75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85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95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105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115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125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135</a:t>
                      </a:r>
                      <a:endParaRPr lang="en-US" sz="2400" b="1" dirty="0">
                        <a:solidFill>
                          <a:srgbClr val="0070C0"/>
                        </a:solidFill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7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4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9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8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3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</a:t>
                      </a:r>
                      <a:endParaRPr lang="en-US" sz="2400" b="1" dirty="0">
                        <a:solidFill>
                          <a:srgbClr val="0070C0"/>
                        </a:solidFill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60-50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80-70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90-80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100-90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110-100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120-110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130-120</a:t>
                      </a:r>
                      <a:endParaRPr lang="en-US" sz="2400" dirty="0"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>
                            <a:glow rad="101600">
                              <a:schemeClr val="accent4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140-130</a:t>
                      </a:r>
                      <a:endParaRPr lang="en-US" sz="2400" b="1" dirty="0">
                        <a:solidFill>
                          <a:srgbClr val="0070C0"/>
                        </a:solidFill>
                        <a:effectLst>
                          <a:glow rad="101600">
                            <a:schemeClr val="accent4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Picture 1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28" y="928670"/>
            <a:ext cx="217420" cy="357190"/>
          </a:xfrm>
          <a:prstGeom prst="rect">
            <a:avLst/>
          </a:prstGeom>
          <a:noFill/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00232" y="5786454"/>
            <a:ext cx="1285884" cy="436790"/>
          </a:xfrm>
          <a:prstGeom prst="rect">
            <a:avLst/>
          </a:prstGeom>
          <a:noFill/>
        </p:spPr>
      </p:pic>
      <p:sp>
        <p:nvSpPr>
          <p:cNvPr id="5" name="Rectangle 18"/>
          <p:cNvSpPr>
            <a:spLocks noChangeArrowheads="1"/>
          </p:cNvSpPr>
          <p:nvPr/>
        </p:nvSpPr>
        <p:spPr bwMode="auto">
          <a:xfrm>
            <a:off x="3000364" y="6211669"/>
            <a:ext cx="614363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dirty="0" bmk="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(</a:t>
            </a:r>
            <a:r>
              <a:rPr lang="en-US" sz="3600" dirty="0" bmk="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B.P</a:t>
            </a:r>
            <a:r>
              <a:rPr lang="fa-IR" sz="3600" dirty="0" bmk="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) فشار خون بر حسب </a:t>
            </a:r>
            <a:r>
              <a:rPr lang="en-US" sz="3600" dirty="0" bmk="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mmHg</a:t>
            </a:r>
            <a:r>
              <a:rPr lang="fa-IR" sz="3600" dirty="0" bmk="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:</a:t>
            </a:r>
          </a:p>
        </p:txBody>
      </p:sp>
      <p:sp>
        <p:nvSpPr>
          <p:cNvPr id="7" name="Rectangle 6"/>
          <p:cNvSpPr/>
          <p:nvPr/>
        </p:nvSpPr>
        <p:spPr>
          <a:xfrm>
            <a:off x="1660862" y="0"/>
            <a:ext cx="7483138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Low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محاسبات آماری و جدول فراوانی فشار </a:t>
            </a:r>
            <a:r>
              <a:rPr lang="fa-IR" sz="3600" b="1" cap="all" dirty="0" smtClean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خون</a:t>
            </a:r>
            <a:endParaRPr lang="fa-IR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</p:txBody>
      </p:sp>
    </p:spTree>
    <p:custDataLst>
      <p:tags r:id="rId2"/>
    </p:custData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18844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0"/>
            <a:ext cx="91440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محاسبات آماری و جدول فراوانی ضربان قلب</a:t>
            </a:r>
          </a:p>
          <a:p>
            <a:pPr marL="0" marR="0" lvl="0" indent="0" algn="just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C=R/K                     C=?                   C=50/5=10</a:t>
            </a:r>
            <a:endParaRPr kumimoji="0" lang="en-US" sz="3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R=b-a=110-60=50</a:t>
            </a:r>
            <a:endParaRPr kumimoji="0" lang="en-US" sz="3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K=1+(3/3 </a:t>
            </a:r>
            <a:r>
              <a:rPr kumimoji="0" lang="en-US" sz="3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logn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) = 5</a:t>
            </a:r>
            <a:endParaRPr kumimoji="0" lang="en-US" sz="3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N=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Times New Roman" pitchFamily="18" charset="0"/>
                <a:cs typeface="B Nazanin" pitchFamily="2" charset="-78"/>
              </a:rPr>
              <a:t> </a:t>
            </a:r>
            <a:endParaRPr kumimoji="0" lang="en-US" sz="3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1483" y="4386294"/>
            <a:ext cx="1645827" cy="466727"/>
          </a:xfrm>
          <a:prstGeom prst="rect">
            <a:avLst/>
          </a:prstGeom>
          <a:noFill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40" y="4957796"/>
            <a:ext cx="391356" cy="642942"/>
          </a:xfrm>
          <a:prstGeom prst="rect">
            <a:avLst/>
          </a:prstGeom>
          <a:noFill/>
        </p:spPr>
      </p:pic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22860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414306" y="5014946"/>
            <a:ext cx="221457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600" b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=</a:t>
            </a:r>
            <a:r>
              <a:rPr lang="en-US" sz="3600" b="1" dirty="0" err="1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fi</a:t>
            </a:r>
            <a:r>
              <a:rPr lang="en-US" sz="3600" b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/n*360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Click="0" advTm="10328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/>
        </p:nvGraphicFramePr>
        <p:xfrm>
          <a:off x="-2" y="1142984"/>
          <a:ext cx="9144002" cy="5000660"/>
        </p:xfrm>
        <a:graphic>
          <a:graphicData uri="http://schemas.openxmlformats.org/drawingml/2006/table">
            <a:tbl>
              <a:tblPr rtl="1">
                <a:tableStyleId>{775DCB02-9BB8-47FD-8907-85C794F793BA}</a:tableStyleId>
              </a:tblPr>
              <a:tblGrid>
                <a:gridCol w="17443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30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36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36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46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246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فراوانی </a:t>
                      </a:r>
                      <a:r>
                        <a:rPr lang="fa-IR" sz="2400" kern="1200" dirty="0" err="1" smtClean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تجمعی</a:t>
                      </a:r>
                      <a:endParaRPr lang="en-US" sz="2400" b="1" kern="12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70C0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B Nazani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Fi/n</a:t>
                      </a:r>
                      <a:endParaRPr lang="en-US" sz="2400" b="1" kern="12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70C0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B Nazani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2400" b="1" kern="12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70C0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B Nazani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xi</a:t>
                      </a:r>
                      <a:endParaRPr lang="en-US" sz="2400" b="1" kern="12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70C0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B Nazani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fi</a:t>
                      </a:r>
                      <a:endParaRPr lang="en-US" sz="2400" b="1" kern="12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70C0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B Nazani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حدود دسته</a:t>
                      </a:r>
                      <a:endParaRPr lang="en-US" sz="2400" b="1" kern="12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70C0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B Nazani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2020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8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30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31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32</a:t>
                      </a:r>
                      <a:endParaRPr lang="en-US" sz="2400" b="1" kern="12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70C0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B Nazani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03/0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21/0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68/0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03/0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03/0</a:t>
                      </a:r>
                      <a:endParaRPr lang="en-US" sz="2400" b="1" kern="12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70C0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B Nazani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25/11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75/78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5/247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25/11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25/11</a:t>
                      </a:r>
                      <a:endParaRPr lang="en-US" sz="2400" b="1" kern="12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70C0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B Nazani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55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65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75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85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95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105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115</a:t>
                      </a:r>
                      <a:endParaRPr lang="en-US" sz="2400" b="1" kern="12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70C0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B Nazani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7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22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0</a:t>
                      </a:r>
                      <a:endParaRPr lang="en-US" sz="2400" b="1" kern="12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70C0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B Nazani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60-50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70-60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80-70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90-80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100-90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110-100</a:t>
                      </a:r>
                      <a:endParaRPr lang="en-US" sz="2400" kern="1200" dirty="0">
                        <a:ln>
                          <a:solidFill>
                            <a:schemeClr val="tx1"/>
                          </a:solidFill>
                        </a:ln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ln>
                            <a:solidFill>
                              <a:schemeClr val="tx1"/>
                            </a:solidFill>
                          </a:ln>
                          <a:effectLst>
                            <a:glow rad="139700">
                              <a:schemeClr val="accent5">
                                <a:satMod val="175000"/>
                                <a:alpha val="40000"/>
                              </a:schemeClr>
                            </a:glow>
                          </a:effectLst>
                        </a:rPr>
                        <a:t>120-110</a:t>
                      </a:r>
                      <a:endParaRPr lang="en-US" sz="2400" b="1" kern="12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70C0"/>
                        </a:solidFill>
                        <a:effectLst>
                          <a:glow rad="1397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libri"/>
                        <a:ea typeface="Calibri"/>
                        <a:cs typeface="B Nazani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6600" y="1271570"/>
            <a:ext cx="217420" cy="357190"/>
          </a:xfrm>
          <a:prstGeom prst="rect">
            <a:avLst/>
          </a:prstGeom>
          <a:noFill/>
        </p:spPr>
      </p:pic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14476" y="5529272"/>
            <a:ext cx="1143008" cy="489861"/>
          </a:xfrm>
          <a:prstGeom prst="rect">
            <a:avLst/>
          </a:prstGeom>
          <a:noFill/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00364" y="6211669"/>
            <a:ext cx="614363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dirty="0" bmk="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(</a:t>
            </a:r>
            <a:r>
              <a:rPr lang="en-US" sz="3600" dirty="0" bmk="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R.H</a:t>
            </a:r>
            <a:r>
              <a:rPr lang="fa-IR" sz="3600" dirty="0" bmk="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) ضربان قلب بر حسب تعداد × دقیقه:</a:t>
            </a:r>
          </a:p>
        </p:txBody>
      </p:sp>
      <p:sp>
        <p:nvSpPr>
          <p:cNvPr id="6" name="Rectangle 5"/>
          <p:cNvSpPr/>
          <p:nvPr/>
        </p:nvSpPr>
        <p:spPr>
          <a:xfrm>
            <a:off x="1622389" y="0"/>
            <a:ext cx="7521611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محاسبات آماری و جدول فراوانی ضربان </a:t>
            </a:r>
            <a:r>
              <a:rPr lang="fa-IR" sz="3600" b="1" cap="all" dirty="0" smtClean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قلب</a:t>
            </a:r>
            <a:endParaRPr lang="fa-IR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</p:txBody>
      </p:sp>
    </p:spTree>
    <p:custDataLst>
      <p:tags r:id="rId1"/>
    </p:custDataLst>
  </p:cSld>
  <p:clrMapOvr>
    <a:masterClrMapping/>
  </p:clrMapOvr>
  <p:transition advClick="0" advTm="15266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0" y="5103674"/>
            <a:ext cx="914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مرکز دسته </a:t>
            </a:r>
            <a:r>
              <a:rPr kumimoji="0" lang="en-US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1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6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نمودار مستطیلی فشار خون  بیماران بخش زنان بیمارستان قمر بنی هاشم در خوی بر حسب میلیمتر جیوه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4143372" y="0"/>
            <a:ext cx="50006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نمودار مستطیلی فشار خون</a:t>
            </a:r>
            <a:endParaRPr lang="en-US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</p:txBody>
      </p:sp>
      <p:graphicFrame>
        <p:nvGraphicFramePr>
          <p:cNvPr id="3" name="نمودار 2"/>
          <p:cNvGraphicFramePr/>
          <p:nvPr/>
        </p:nvGraphicFramePr>
        <p:xfrm>
          <a:off x="0" y="714356"/>
          <a:ext cx="9144000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custDataLst>
      <p:tags r:id="rId1"/>
    </p:custDataLst>
  </p:cSld>
  <p:clrMapOvr>
    <a:masterClrMapping/>
  </p:clrMapOvr>
  <p:transition advClick="0" advTm="15594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4214810" y="0"/>
            <a:ext cx="49291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نمودار مستطیلی ضربان قلب</a:t>
            </a:r>
            <a:endParaRPr lang="en-US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</p:txBody>
      </p:sp>
      <p:graphicFrame>
        <p:nvGraphicFramePr>
          <p:cNvPr id="3" name="نمودار 2"/>
          <p:cNvGraphicFramePr/>
          <p:nvPr/>
        </p:nvGraphicFramePr>
        <p:xfrm>
          <a:off x="0" y="857232"/>
          <a:ext cx="9144000" cy="40630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5172923"/>
            <a:ext cx="9144000" cy="1685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dirty="0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نمودار مستطیلی ضربان قلب بیماران بخش زنان بیمارستان قمر بنی هاشم در خوی بر حسب تعداد در دقیقه</a:t>
            </a:r>
          </a:p>
        </p:txBody>
      </p:sp>
    </p:spTree>
    <p:custDataLst>
      <p:tags r:id="rId1"/>
    </p:custDataLst>
  </p:cSld>
  <p:clrMapOvr>
    <a:masterClrMapping/>
  </p:clrMapOvr>
  <p:transition advClick="0" advTm="15109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3786182" y="0"/>
            <a:ext cx="5357818" cy="8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نمودار میله ای فشار </a:t>
            </a:r>
            <a:r>
              <a:rPr lang="fa-IR" sz="3600" b="1" cap="all" dirty="0" smtClean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خون</a:t>
            </a:r>
            <a:endParaRPr lang="en-US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</p:txBody>
      </p:sp>
      <p:graphicFrame>
        <p:nvGraphicFramePr>
          <p:cNvPr id="3" name="نمودار 2"/>
          <p:cNvGraphicFramePr/>
          <p:nvPr/>
        </p:nvGraphicFramePr>
        <p:xfrm>
          <a:off x="0" y="928670"/>
          <a:ext cx="9144000" cy="4214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0" y="5172923"/>
            <a:ext cx="9144000" cy="1685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dirty="0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نمودار میله ای فشار خون  بیماران بخش زنان بیمارستان قمر بنی هاشم در خوی بر حسب میلیمتر جیوه</a:t>
            </a:r>
          </a:p>
        </p:txBody>
      </p:sp>
    </p:spTree>
    <p:custDataLst>
      <p:tags r:id="rId1"/>
    </p:custDataLst>
  </p:cSld>
  <p:clrMapOvr>
    <a:masterClrMapping/>
  </p:clrMapOvr>
  <p:transition advClick="0" advTm="15594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3714744" y="0"/>
            <a:ext cx="542925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نمودار میله ای ضربان قلب </a:t>
            </a:r>
            <a:endParaRPr lang="en-US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</p:txBody>
      </p:sp>
      <p:graphicFrame>
        <p:nvGraphicFramePr>
          <p:cNvPr id="3" name="نمودار 2"/>
          <p:cNvGraphicFramePr/>
          <p:nvPr/>
        </p:nvGraphicFramePr>
        <p:xfrm>
          <a:off x="0" y="857232"/>
          <a:ext cx="9144000" cy="44291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5103674"/>
            <a:ext cx="914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dirty="0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نمودار میله ای ضربان قلب بیماران بخش زنان بیمارستان قمر بنی هاشم در خوی بر حسب تعداد در دقیقه</a:t>
            </a:r>
          </a:p>
        </p:txBody>
      </p:sp>
    </p:spTree>
    <p:custDataLst>
      <p:tags r:id="rId1"/>
    </p:custDataLst>
  </p:cSld>
  <p:clrMapOvr>
    <a:masterClrMapping/>
  </p:clrMapOvr>
  <p:transition advClick="0" advTm="15234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3143240" y="0"/>
            <a:ext cx="60007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نمودار چند بر فراوانی فشار خون</a:t>
            </a:r>
            <a:endParaRPr lang="en-US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</p:txBody>
      </p:sp>
      <p:graphicFrame>
        <p:nvGraphicFramePr>
          <p:cNvPr id="3" name="نمودار 2"/>
          <p:cNvGraphicFramePr/>
          <p:nvPr/>
        </p:nvGraphicFramePr>
        <p:xfrm>
          <a:off x="0" y="857232"/>
          <a:ext cx="9144000" cy="4357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5103674"/>
            <a:ext cx="914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dirty="0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نمودار چند بر فراوانی فشار خون  بیماران بخش زنان بیمارستان قمر بنی هاشم در خوی بر حسب میلیمتر جیوه </a:t>
            </a:r>
          </a:p>
        </p:txBody>
      </p:sp>
    </p:spTree>
    <p:custDataLst>
      <p:tags r:id="rId1"/>
    </p:custDataLst>
  </p:cSld>
  <p:clrMapOvr>
    <a:masterClrMapping/>
  </p:clrMapOvr>
  <p:transition advClick="0" advTm="16312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3000364" y="0"/>
            <a:ext cx="614363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نمودار چند بر فراوانی ضربان قلب</a:t>
            </a:r>
            <a:endParaRPr lang="en-US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</p:txBody>
      </p:sp>
      <p:graphicFrame>
        <p:nvGraphicFramePr>
          <p:cNvPr id="3" name="نمودار 2"/>
          <p:cNvGraphicFramePr/>
          <p:nvPr/>
        </p:nvGraphicFramePr>
        <p:xfrm>
          <a:off x="0" y="857232"/>
          <a:ext cx="9144000" cy="4500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5103674"/>
            <a:ext cx="914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dirty="0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نمودار چند بر فراوانی ضربان قلب بیماران بخش زنان بیمارستان قمر بنی هاشم در خوی بر حسب تعداد در دقیقه</a:t>
            </a:r>
          </a:p>
        </p:txBody>
      </p:sp>
    </p:spTree>
    <p:custDataLst>
      <p:tags r:id="rId1"/>
    </p:custDataLst>
  </p:cSld>
  <p:clrMapOvr>
    <a:masterClrMapping/>
  </p:clrMapOvr>
  <p:transition advClick="0" advTm="14969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4214810" y="0"/>
            <a:ext cx="492919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نمودار دایره ای فشار خون</a:t>
            </a:r>
            <a:endParaRPr lang="en-US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</p:txBody>
      </p:sp>
      <p:graphicFrame>
        <p:nvGraphicFramePr>
          <p:cNvPr id="3" name="نمودار 2"/>
          <p:cNvGraphicFramePr/>
          <p:nvPr/>
        </p:nvGraphicFramePr>
        <p:xfrm>
          <a:off x="0" y="857232"/>
          <a:ext cx="9144000" cy="44291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5103674"/>
            <a:ext cx="914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dirty="0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نمودار دایره ای فشار خون  بیماران بخش زنان بیمارستان قمر بنی هاشم در خوی بر حسب میلیمتر جیوه </a:t>
            </a:r>
          </a:p>
        </p:txBody>
      </p:sp>
    </p:spTree>
    <p:custDataLst>
      <p:tags r:id="rId1"/>
    </p:custDataLst>
  </p:cSld>
  <p:clrMapOvr>
    <a:masterClrMapping/>
  </p:clrMapOvr>
  <p:transition advClick="0" advTm="17156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4286248" y="0"/>
            <a:ext cx="485775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نمودار دایره ای ضربان قلب</a:t>
            </a:r>
            <a:endParaRPr lang="en-US" sz="3600" b="1" cap="all" dirty="0" bmk="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</p:txBody>
      </p:sp>
      <p:graphicFrame>
        <p:nvGraphicFramePr>
          <p:cNvPr id="3" name="نمودار 2"/>
          <p:cNvGraphicFramePr/>
          <p:nvPr/>
        </p:nvGraphicFramePr>
        <p:xfrm>
          <a:off x="0" y="785794"/>
          <a:ext cx="9144000" cy="4500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5103674"/>
            <a:ext cx="914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dirty="0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نمودار دایره ای ضربان قلب بیماران بخش زنان بیمارستان قمر بنی هاشم در خوی بر حسب تعداد در دقیقه</a:t>
            </a:r>
          </a:p>
        </p:txBody>
      </p:sp>
    </p:spTree>
    <p:custDataLst>
      <p:tags r:id="rId1"/>
    </p:custDataLst>
  </p:cSld>
  <p:clrMapOvr>
    <a:masterClrMapping/>
  </p:clrMapOvr>
  <p:transition advClick="0" advTm="17406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0"/>
            <a:ext cx="9144000" cy="6994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نمودار ساقه و برگ فشار خون</a:t>
            </a:r>
          </a:p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a-IR" sz="15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5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5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5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5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5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5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5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dirty="0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نمودار ساقه و برگ فشار خون  بیماران بخش زنان بیمارستان قمر بنی هاشم در خوی بر حسب میلیمتر جیوه</a:t>
            </a:r>
          </a:p>
        </p:txBody>
      </p:sp>
      <p:graphicFrame>
        <p:nvGraphicFramePr>
          <p:cNvPr id="2" name="جدول 1"/>
          <p:cNvGraphicFramePr>
            <a:graphicFrameLocks noGrp="1"/>
          </p:cNvGraphicFramePr>
          <p:nvPr/>
        </p:nvGraphicFramePr>
        <p:xfrm>
          <a:off x="0" y="1000108"/>
          <a:ext cx="9144000" cy="4214842"/>
        </p:xfrm>
        <a:graphic>
          <a:graphicData uri="http://schemas.openxmlformats.org/drawingml/2006/table">
            <a:tbl>
              <a:tblPr rtl="1">
                <a:effectLst>
                  <a:innerShdw blurRad="114300">
                    <a:prstClr val="black"/>
                  </a:innerShdw>
                </a:effectLst>
                <a:tableStyleId>{69C7853C-536D-4A76-A0AE-DD22124D55A5}</a:tableStyleId>
              </a:tblPr>
              <a:tblGrid>
                <a:gridCol w="7774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93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685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برگ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3200" b="1" cap="all" spc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ساقه</a:t>
                      </a:r>
                      <a:endParaRPr lang="en-US" sz="2400" b="1" cap="all" spc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7985">
                <a:tc>
                  <a:txBody>
                    <a:bodyPr/>
                    <a:lstStyle/>
                    <a:p>
                      <a:pPr algn="l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0000555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l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0055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l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000000000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l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00000000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l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5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l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0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l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00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9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10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11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12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3200" b="1" cap="all" spc="0" dirty="0">
                          <a:ln w="9000" cmpd="sng">
                            <a:solidFill>
                              <a:schemeClr val="tx1"/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13</a:t>
                      </a:r>
                      <a:endParaRPr lang="en-US" sz="2400" b="1" cap="all" spc="0" dirty="0">
                        <a:ln w="9000" cmpd="sng">
                          <a:solidFill>
                            <a:schemeClr val="tx1"/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advClick="0" advTm="15344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867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867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867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0"/>
            <a:ext cx="9144000" cy="680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نمودار ساقه و برگ ضربان قلب</a:t>
            </a: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5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5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3200" b="1" cap="all" dirty="0">
              <a:ln w="9000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smtClean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smtClean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smtClean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smtClean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smtClean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smtClean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smtClean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a-IR" sz="15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dirty="0">
                <a:solidFill>
                  <a:srgbClr val="00B050"/>
                </a:solidFill>
                <a:latin typeface="Calibri" pitchFamily="34" charset="0"/>
                <a:ea typeface="Calibri" pitchFamily="34" charset="0"/>
                <a:cs typeface="B Nazanin" pitchFamily="2" charset="-78"/>
              </a:rPr>
              <a:t>نمودار ساقه و برگ ضربان قلب بیماران بخش زنان بیمارستان قمر بنی هاشم در خوی بر حسب تعداد در دقیقه</a:t>
            </a:r>
          </a:p>
        </p:txBody>
      </p:sp>
      <p:graphicFrame>
        <p:nvGraphicFramePr>
          <p:cNvPr id="2" name="جدول 1"/>
          <p:cNvGraphicFramePr>
            <a:graphicFrameLocks noGrp="1"/>
          </p:cNvGraphicFramePr>
          <p:nvPr/>
        </p:nvGraphicFramePr>
        <p:xfrm>
          <a:off x="0" y="642918"/>
          <a:ext cx="9144000" cy="5000660"/>
        </p:xfrm>
        <a:graphic>
          <a:graphicData uri="http://schemas.openxmlformats.org/drawingml/2006/table">
            <a:tbl>
              <a:tblPr rtl="1">
                <a:tableStyleId>{284E427A-3D55-4303-BF80-6455036E1DE7}</a:tableStyleId>
              </a:tblPr>
              <a:tblGrid>
                <a:gridCol w="7774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9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344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4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برگ</a:t>
                      </a:r>
                      <a:endParaRPr lang="en-US" sz="40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4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ساقه</a:t>
                      </a:r>
                      <a:endParaRPr lang="en-US" sz="40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67217">
                <a:tc>
                  <a:txBody>
                    <a:bodyPr/>
                    <a:lstStyle/>
                    <a:p>
                      <a:pPr algn="l" rtl="1">
                        <a:spcAft>
                          <a:spcPts val="0"/>
                        </a:spcAft>
                      </a:pPr>
                      <a:r>
                        <a:rPr lang="fa-IR" sz="4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0</a:t>
                      </a:r>
                      <a:endParaRPr lang="en-US" sz="40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l" rtl="1">
                        <a:spcAft>
                          <a:spcPts val="0"/>
                        </a:spcAft>
                      </a:pPr>
                      <a:r>
                        <a:rPr lang="fa-IR" sz="4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0488889</a:t>
                      </a:r>
                      <a:endParaRPr lang="en-US" sz="40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l" rtl="1">
                        <a:spcAft>
                          <a:spcPts val="0"/>
                        </a:spcAft>
                      </a:pPr>
                      <a:r>
                        <a:rPr lang="fa-IR" sz="4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0000000022222222244888</a:t>
                      </a:r>
                      <a:endParaRPr lang="en-US" sz="40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l" rtl="1">
                        <a:spcAft>
                          <a:spcPts val="0"/>
                        </a:spcAft>
                      </a:pPr>
                      <a:r>
                        <a:rPr lang="fa-IR" sz="4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</a:t>
                      </a:r>
                      <a:endParaRPr lang="en-US" sz="40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l" rtl="1">
                        <a:spcAft>
                          <a:spcPts val="0"/>
                        </a:spcAft>
                      </a:pPr>
                      <a:r>
                        <a:rPr lang="fa-IR" sz="4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0</a:t>
                      </a:r>
                      <a:endParaRPr lang="en-US" sz="40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4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6</a:t>
                      </a:r>
                      <a:endParaRPr lang="en-US" sz="40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4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</a:t>
                      </a:r>
                      <a:endParaRPr lang="en-US" sz="40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4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</a:t>
                      </a:r>
                      <a:endParaRPr lang="en-US" sz="40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4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9</a:t>
                      </a:r>
                      <a:endParaRPr lang="en-US" sz="40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4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11</a:t>
                      </a:r>
                      <a:endParaRPr lang="en-US" sz="40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advClick="0" advTm="15356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764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764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764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ln>
            <a:solidFill>
              <a:srgbClr val="00B0F0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نمودار جعبه ای فشار </a:t>
            </a:r>
            <a:r>
              <a:rPr lang="fa-IR" sz="3600" b="1" cap="all" dirty="0" smtClean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خون</a:t>
            </a: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2000" b="1" cap="all" dirty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fa-IR" sz="1500" b="1" cap="all" dirty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800" b="1" cap="all" dirty="0" smtClean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130و130و120و115و100و100و100و100و100و100و100و100و90و90و90و90و90و90و90و90و90و85و85و80و80و75و75و75و70و70و70و70</a:t>
            </a:r>
            <a:endParaRPr lang="en-US" sz="2800" b="1" cap="all" dirty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3600" b="1" cap="all" dirty="0" smtClean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3600" b="1" cap="all" dirty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800" b="1" cap="all" dirty="0" smtClean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60 </a:t>
            </a: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= </a:t>
            </a:r>
            <a:r>
              <a:rPr lang="en-US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a</a:t>
            </a: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   </a:t>
            </a:r>
            <a:r>
              <a:rPr lang="fa-IR" sz="2800" b="1" cap="all" dirty="0" smtClean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                     </a:t>
            </a: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90 = 2/(90+90) = </a:t>
            </a:r>
            <a:r>
              <a:rPr lang="en-US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Q2</a:t>
            </a: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130 = </a:t>
            </a:r>
            <a:r>
              <a:rPr lang="en-US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b</a:t>
            </a: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  </a:t>
            </a:r>
            <a:r>
              <a:rPr lang="fa-IR" sz="2800" b="1" cap="all" dirty="0" smtClean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                     </a:t>
            </a: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80 = 2/(80+80) = </a:t>
            </a:r>
            <a:r>
              <a:rPr lang="en-US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Q1</a:t>
            </a: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60=70-130 = </a:t>
            </a:r>
            <a:r>
              <a:rPr lang="en-US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R</a:t>
            </a: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                      100 = 2/(100+100) = </a:t>
            </a:r>
            <a:r>
              <a:rPr lang="en-US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Q3</a:t>
            </a: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sz="1500" b="1" i="0" u="none" strike="noStrike" cap="all" normalizeH="0" baseline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15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15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15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15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نمودار جعبه ای فشار خون  بیماران بخش زنان بیمارستان قمر بنی هاشم در خوی بر حسب میلیمتر جیوه</a:t>
            </a:r>
          </a:p>
        </p:txBody>
      </p:sp>
    </p:spTree>
    <p:custDataLst>
      <p:tags r:id="rId1"/>
    </p:custDataLst>
  </p:cSld>
  <p:clrMapOvr>
    <a:masterClrMapping/>
  </p:clrMapOvr>
  <p:transition advClick="0" advTm="19468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66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66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66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66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266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662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Low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نمودار جعبه ای ضربان قلب</a:t>
            </a:r>
          </a:p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fa-IR" sz="1500" dirty="0" bmk="">
              <a:latin typeface="Calibri" pitchFamily="34" charset="0"/>
              <a:cs typeface="B Nazanin" pitchFamily="2" charset="-78"/>
            </a:endParaRPr>
          </a:p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110و92و88و88و88و84و84و82و82و82و82و82و82و82و82و82و80و80و80و80و80و80و80و80و79و78و78و78و78و74و70و60</a:t>
            </a:r>
            <a:endParaRPr lang="en-US" sz="2800" b="1" cap="all" dirty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2000" b="1" cap="all" dirty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2800" b="1" cap="all" dirty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2800" b="1" cap="all" dirty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70 = </a:t>
            </a:r>
            <a:r>
              <a:rPr lang="en-US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a</a:t>
            </a: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                           81 = 2/(82+80) = </a:t>
            </a:r>
            <a:r>
              <a:rPr lang="en-US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Q2</a:t>
            </a: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میانه</a:t>
            </a:r>
            <a:endParaRPr lang="en-US" sz="2800" b="1" cap="all" dirty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110 = </a:t>
            </a:r>
            <a:r>
              <a:rPr lang="en-US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b</a:t>
            </a: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                               5/79 = 2/(79+80) = </a:t>
            </a:r>
            <a:r>
              <a:rPr lang="en-US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Q1</a:t>
            </a:r>
          </a:p>
          <a:p>
            <a:pPr marL="0" marR="0" lvl="0" indent="0" algn="l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50=60-110 = </a:t>
            </a:r>
            <a:r>
              <a:rPr lang="en-US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R</a:t>
            </a: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                                  82 = 2/(82+82) = </a:t>
            </a:r>
            <a:r>
              <a:rPr lang="en-US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Q3</a:t>
            </a: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8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</a:t>
            </a:r>
            <a:endParaRPr lang="en-US" sz="2800" b="1" cap="all" dirty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1500" dirty="0"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نمودار جعبه ای ضربان قلب بیماران بخش زنان بیمارستان قمر بنی هاشم در خوی بر حسب تعداد در دقیقه</a:t>
            </a:r>
          </a:p>
        </p:txBody>
      </p:sp>
    </p:spTree>
    <p:custDataLst>
      <p:tags r:id="rId1"/>
    </p:custDataLst>
  </p:cSld>
  <p:clrMapOvr>
    <a:masterClrMapping/>
  </p:clrMapOvr>
  <p:transition advClick="0" advTm="19485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09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09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096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409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096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096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096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1"/>
            <a:ext cx="9144000" cy="68325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justLow" fontAlgn="base">
              <a:spcBef>
                <a:spcPct val="0"/>
              </a:spcBef>
              <a:spcAft>
                <a:spcPct val="0"/>
              </a:spcAft>
            </a:pPr>
            <a:r>
              <a:rPr lang="fa-IR" sz="3600" b="1" cap="all" dirty="0" smtClean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نتیجه</a:t>
            </a: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:</a:t>
            </a:r>
          </a:p>
          <a:p>
            <a:pPr algn="justLow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sz="2800" b="1" cap="all" dirty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algn="justLow" fontAlgn="base">
              <a:spcBef>
                <a:spcPct val="0"/>
              </a:spcBef>
              <a:spcAft>
                <a:spcPct val="0"/>
              </a:spcAft>
            </a:pPr>
            <a:r>
              <a:rPr lang="fa-IR" sz="3600" b="1" cap="all" dirty="0" smtClean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	از </a:t>
            </a:r>
            <a:r>
              <a:rPr lang="fa-IR" sz="36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این تحقیقات نتیجه می گیریم که فشار خون به ضربان قلب ارتباطی ندارد و به سایر عوامل مثل وزن و ... مربوط </a:t>
            </a:r>
            <a:r>
              <a:rPr lang="fa-IR" sz="3600" b="1" cap="all" dirty="0" smtClean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می باشد.</a:t>
            </a:r>
          </a:p>
          <a:p>
            <a:pPr algn="justLow" fontAlgn="base">
              <a:spcBef>
                <a:spcPct val="0"/>
              </a:spcBef>
              <a:spcAft>
                <a:spcPct val="0"/>
              </a:spcAft>
            </a:pPr>
            <a:endParaRPr lang="fa-IR" sz="3600" b="1" cap="all" dirty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a-IR" sz="3600" b="1" cap="all" dirty="0" smtClean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                                       پایان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a-IR" sz="3600" dirty="0" smtClean="0" bmk=""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a-IR" sz="3600" dirty="0" bmk=""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a-IR" sz="3600" dirty="0" smtClean="0" bmk=""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a-IR" sz="3600" dirty="0" bmk=""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a-IR" sz="3600" dirty="0" bmk="">
              <a:latin typeface="Calibri" pitchFamily="34" charset="0"/>
              <a:ea typeface="Calibri" pitchFamily="34" charset="0"/>
              <a:cs typeface="B Nazanin" pitchFamily="2" charset="-78"/>
            </a:endParaRPr>
          </a:p>
        </p:txBody>
      </p:sp>
    </p:spTree>
    <p:custDataLst>
      <p:tags r:id="rId1"/>
    </p:custDataLst>
  </p:cSld>
  <p:clrMapOvr>
    <a:masterClrMapping/>
  </p:clrMapOvr>
  <p:transition advClick="0" advTm="1014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9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99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99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/>
        </p:nvGraphicFramePr>
        <p:xfrm>
          <a:off x="2571735" y="1500156"/>
          <a:ext cx="4210203" cy="5000677"/>
        </p:xfrm>
        <a:graphic>
          <a:graphicData uri="http://schemas.openxmlformats.org/drawingml/2006/table">
            <a:tbl>
              <a:tblPr rtl="1"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  <a:tableStyleId>{69C7853C-536D-4A76-A0AE-DD22124D55A5}</a:tableStyleId>
              </a:tblPr>
              <a:tblGrid>
                <a:gridCol w="20748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شماره بیمار</a:t>
                      </a:r>
                      <a:endParaRPr lang="en-US" sz="6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فشار خون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50-90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100-160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3</a:t>
                      </a:r>
                      <a:endParaRPr lang="en-US" sz="6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70-110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4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70-110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5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60-90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6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80-120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70-110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70-100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9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60-90</a:t>
                      </a:r>
                      <a:endParaRPr lang="en-US" sz="6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70-110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11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90-150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50-90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13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50-100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14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70-130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15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80-150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16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70-100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17</a:t>
                      </a:r>
                      <a:endParaRPr lang="en-US" sz="6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70-110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18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60-100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19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70-190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80-120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21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50-90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70-110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23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70-110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24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80-120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25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80-100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26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80-120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5520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27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80-100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28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80-120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29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60-100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30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50-90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31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80-120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51421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32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80-120</a:t>
                      </a:r>
                      <a:endParaRPr lang="en-US" sz="6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6917" marR="36917" marT="0" marB="0" anchor="ctr"/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</a:tbl>
          </a:graphicData>
        </a:graphic>
      </p:graphicFrame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0" y="1"/>
            <a:ext cx="9144000" cy="141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0" algn="justLow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fa-IR" sz="3600" b="1" cap="all" dirty="0" bmk="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ضمیمه:</a:t>
            </a:r>
          </a:p>
          <a:p>
            <a:pPr marR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fa-IR" sz="36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جدول 1 داده ها فشار خون</a:t>
            </a:r>
            <a:endParaRPr lang="en-US" sz="3600" b="1" cap="all" dirty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</p:txBody>
      </p:sp>
    </p:spTree>
    <p:custDataLst>
      <p:tags r:id="rId1"/>
    </p:custDataLst>
  </p:cSld>
  <p:clrMapOvr>
    <a:masterClrMapping/>
  </p:clrMapOvr>
  <p:transition advClick="0" advTm="1061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89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89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/>
        </p:nvGraphicFramePr>
        <p:xfrm>
          <a:off x="2285984" y="785807"/>
          <a:ext cx="4572032" cy="5786458"/>
        </p:xfrm>
        <a:graphic>
          <a:graphicData uri="http://schemas.openxmlformats.org/drawingml/2006/table">
            <a:tbl>
              <a:tblPr rtl="1">
                <a:effectLst>
                  <a:outerShdw blurRad="76200" dir="13500000" sy="23000" kx="1200000" algn="br" rotWithShape="0">
                    <a:prstClr val="black">
                      <a:alpha val="20000"/>
                    </a:prstClr>
                  </a:outerShdw>
                </a:effectLst>
                <a:tableStyleId>{35758FB7-9AC5-4552-8A53-C91805E547FA}</a:tableStyleId>
              </a:tblPr>
              <a:tblGrid>
                <a:gridCol w="18685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34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037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شماره بیمار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ضربان قلب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110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78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3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4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74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5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6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9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79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78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11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88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13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14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78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15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16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17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78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18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88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19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84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21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88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</a:t>
                      </a:r>
                      <a:endParaRPr lang="en-US" sz="6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23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84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24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25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26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27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28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29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92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30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78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31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80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7019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32</a:t>
                      </a:r>
                      <a:endParaRPr lang="en-US" sz="600" b="1" cap="all" spc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800" b="1" cap="all" spc="0" dirty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90</a:t>
                      </a:r>
                      <a:endParaRPr lang="en-US" sz="6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35859" marR="35859" marT="0" marB="0" anchor="ctr"/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</a:tbl>
          </a:graphicData>
        </a:graphic>
      </p:graphicFrame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0" y="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3600" b="1" cap="all" dirty="0" bmk="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12700" stA="28000" endPos="45000" dist="1000" dir="5400000" sy="-100000" algn="bl" rotWithShape="0"/>
                </a:effectLst>
                <a:latin typeface="Calibri" pitchFamily="34" charset="0"/>
                <a:ea typeface="Calibri" pitchFamily="34" charset="0"/>
                <a:cs typeface="B Nazanin" pitchFamily="2" charset="-78"/>
              </a:rPr>
              <a:t>جدول 2 داده های ضربان قلب</a:t>
            </a:r>
            <a:endParaRPr lang="en-US" sz="3600" b="1" cap="all" dirty="0" bmk="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12700" stA="28000" endPos="45000" dist="1000" dir="5400000" sy="-100000" algn="bl" rotWithShape="0"/>
              </a:effectLst>
              <a:latin typeface="Calibri" pitchFamily="34" charset="0"/>
              <a:ea typeface="Calibri" pitchFamily="34" charset="0"/>
              <a:cs typeface="B Nazanin" pitchFamily="2" charset="-78"/>
            </a:endParaRPr>
          </a:p>
        </p:txBody>
      </p:sp>
    </p:spTree>
    <p:custDataLst>
      <p:tags r:id="rId1"/>
    </p:custDataLst>
  </p:cSld>
  <p:clrMapOvr>
    <a:masterClrMapping/>
  </p:clrMapOvr>
  <p:transition advClick="0" advTm="11656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0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3|2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2|2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.4|1.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.4|1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.4|1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2|1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.4|1.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2|1.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.7|2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.5|2.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.6|2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6|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.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5"/>
</p:tagLst>
</file>

<file path=ppt/theme/theme1.xml><?xml version="1.0" encoding="utf-8"?>
<a:theme xmlns:a="http://schemas.openxmlformats.org/drawingml/2006/main" name="طرح زمینه Office">
  <a:themeElements>
    <a:clrScheme name="دفتر کار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دفتر کار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دفتر کار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دفتر کار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</TotalTime>
  <Words>1247</Words>
  <Application>Microsoft Office PowerPoint</Application>
  <PresentationFormat>On-screen Show (4:3)</PresentationFormat>
  <Paragraphs>416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B Nazanin</vt:lpstr>
      <vt:lpstr>B Titr</vt:lpstr>
      <vt:lpstr>Calibri</vt:lpstr>
      <vt:lpstr>Times New Roman</vt:lpstr>
      <vt:lpstr>Wingdings</vt:lpstr>
      <vt:lpstr>طرح زمینه Office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artin-masi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اسلاید 1</dc:title>
  <dc:creator>artin</dc:creator>
  <cp:lastModifiedBy>Windows User</cp:lastModifiedBy>
  <cp:revision>41</cp:revision>
  <dcterms:created xsi:type="dcterms:W3CDTF">2012-05-12T19:03:09Z</dcterms:created>
  <dcterms:modified xsi:type="dcterms:W3CDTF">2020-02-21T15:43:21Z</dcterms:modified>
</cp:coreProperties>
</file>