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1" r:id="rId3"/>
    <p:sldId id="262" r:id="rId4"/>
    <p:sldId id="257" r:id="rId5"/>
    <p:sldId id="258" r:id="rId6"/>
    <p:sldId id="283" r:id="rId7"/>
    <p:sldId id="292" r:id="rId8"/>
    <p:sldId id="263" r:id="rId9"/>
    <p:sldId id="265" r:id="rId10"/>
    <p:sldId id="264" r:id="rId11"/>
    <p:sldId id="267" r:id="rId12"/>
    <p:sldId id="266" r:id="rId13"/>
    <p:sldId id="268" r:id="rId14"/>
    <p:sldId id="269" r:id="rId15"/>
    <p:sldId id="271" r:id="rId16"/>
    <p:sldId id="270" r:id="rId17"/>
    <p:sldId id="282" r:id="rId18"/>
    <p:sldId id="272" r:id="rId19"/>
    <p:sldId id="273" r:id="rId20"/>
    <p:sldId id="274" r:id="rId21"/>
    <p:sldId id="275" r:id="rId22"/>
    <p:sldId id="277" r:id="rId23"/>
    <p:sldId id="276" r:id="rId24"/>
    <p:sldId id="278" r:id="rId25"/>
    <p:sldId id="279" r:id="rId26"/>
    <p:sldId id="280" r:id="rId27"/>
    <p:sldId id="284" r:id="rId28"/>
    <p:sldId id="281" r:id="rId29"/>
    <p:sldId id="285" r:id="rId30"/>
    <p:sldId id="286" r:id="rId31"/>
    <p:sldId id="28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7FD41C2-D345-45DB-8EE0-2F014D68FEB1}" type="datetimeFigureOut">
              <a:rPr lang="en-US" smtClean="0"/>
              <a:pPr/>
              <a:t>2/21/2020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627CBB9A-CB62-4F32-BDBE-C35D8B7D519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FD41C2-D345-45DB-8EE0-2F014D68FEB1}"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7FD41C2-D345-45DB-8EE0-2F014D68FEB1}"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7CBB9A-CB62-4F32-BDBE-C35D8B7D519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7FD41C2-D345-45DB-8EE0-2F014D68FEB1}" type="datetimeFigureOut">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7FD41C2-D345-45DB-8EE0-2F014D68FEB1}" type="datetimeFigureOut">
              <a:rPr lang="en-US" smtClean="0"/>
              <a:pPr/>
              <a:t>2/21/2020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7FD41C2-D345-45DB-8EE0-2F014D68FEB1}" type="datetimeFigureOut">
              <a:rPr lang="en-US" smtClean="0"/>
              <a:pPr/>
              <a:t>2/21/2020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D41C2-D345-45DB-8EE0-2F014D68FEB1}" type="datetimeFigureOut">
              <a:rPr lang="en-US" smtClean="0"/>
              <a:pPr/>
              <a:t>2/21/2020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7FD41C2-D345-45DB-8EE0-2F014D68FEB1}" type="datetimeFigureOut">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7FD41C2-D345-45DB-8EE0-2F014D68FEB1}" type="datetimeFigureOut">
              <a:rPr lang="en-US" smtClean="0"/>
              <a:pPr/>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627CBB9A-CB62-4F32-BDBE-C35D8B7D5196}"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FD41C2-D345-45DB-8EE0-2F014D68FEB1}"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7FD41C2-D345-45DB-8EE0-2F014D68FEB1}" type="datetimeFigureOut">
              <a:rPr lang="en-US" smtClean="0"/>
              <a:pPr/>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7CBB9A-CB62-4F32-BDBE-C35D8B7D51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7FD41C2-D345-45DB-8EE0-2F014D68FEB1}" type="datetimeFigureOut">
              <a:rPr lang="en-US" smtClean="0"/>
              <a:pPr/>
              <a:t>2/21/2020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27CBB9A-CB62-4F32-BDBE-C35D8B7D5196}"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10.xml"/><Relationship Id="rId1" Type="http://schemas.openxmlformats.org/officeDocument/2006/relationships/slideLayout" Target="../slideLayouts/slideLayout2.xml"/><Relationship Id="rId5" Type="http://schemas.openxmlformats.org/officeDocument/2006/relationships/slide" Target="slide12.xml"/><Relationship Id="rId4" Type="http://schemas.openxmlformats.org/officeDocument/2006/relationships/slide" Target="slide1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ngdir.ir/PhotoGallery/PPhotoDetail.asp?PID=711&amp;PCategoryCode=47" TargetMode="External"/><Relationship Id="rId1" Type="http://schemas.openxmlformats.org/officeDocument/2006/relationships/slideLayout" Target="../slideLayouts/slideLayout2.xml"/><Relationship Id="rId4" Type="http://schemas.openxmlformats.org/officeDocument/2006/relationships/slide" Target="slide8.xml"/></Relationships>
</file>

<file path=ppt/slides/_rels/slide10.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ngdir.ir/PhotoGallery/PPhotoDetail.asp?PID=720&amp;PCategoryCode=47"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ngdir.ir/" TargetMode="External"/><Relationship Id="rId2" Type="http://schemas.openxmlformats.org/officeDocument/2006/relationships/hyperlink" Target="http://www.jahangostarco.com/"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1828800"/>
            <a:ext cx="7854696" cy="3152336"/>
          </a:xfrm>
        </p:spPr>
        <p:txBody>
          <a:bodyPr>
            <a:normAutofit/>
          </a:bodyPr>
          <a:lstStyle/>
          <a:p>
            <a:pPr algn="ctr"/>
            <a:r>
              <a:rPr lang="fa-IR" sz="7200" dirty="0" smtClean="0"/>
              <a:t>به نام خدا</a:t>
            </a:r>
            <a:endParaRPr lang="en-US" sz="7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66800" y="1828800"/>
            <a:ext cx="7321296" cy="4191000"/>
          </a:xfrm>
        </p:spPr>
        <p:txBody>
          <a:bodyPr>
            <a:normAutofit fontScale="25000" lnSpcReduction="20000"/>
          </a:bodyPr>
          <a:lstStyle/>
          <a:p>
            <a:pPr marL="514350" indent="-514350" rtl="1">
              <a:buFont typeface="+mj-lt"/>
              <a:buAutoNum type="arabicPeriod"/>
            </a:pPr>
            <a:r>
              <a:rPr lang="fa-IR" sz="11200" dirty="0" smtClean="0">
                <a:solidFill>
                  <a:schemeClr val="bg1"/>
                </a:solidFill>
              </a:rPr>
              <a:t>تاریخچه </a:t>
            </a:r>
          </a:p>
          <a:p>
            <a:pPr marL="514350" indent="-514350" rtl="1">
              <a:buFont typeface="+mj-lt"/>
              <a:buAutoNum type="arabicPeriod"/>
            </a:pPr>
            <a:r>
              <a:rPr lang="fa-IR" sz="11200" dirty="0" smtClean="0">
                <a:solidFill>
                  <a:schemeClr val="bg1"/>
                </a:solidFill>
              </a:rPr>
              <a:t>اتمسفر چیست</a:t>
            </a:r>
          </a:p>
          <a:p>
            <a:pPr marL="514350" indent="-514350" rtl="1">
              <a:buFont typeface="+mj-lt"/>
              <a:buAutoNum type="arabicPeriod"/>
            </a:pPr>
            <a:r>
              <a:rPr lang="fa-IR" sz="11200" dirty="0" smtClean="0">
                <a:solidFill>
                  <a:schemeClr val="bg1"/>
                </a:solidFill>
              </a:rPr>
              <a:t> ابزارهای فشار سنجی </a:t>
            </a:r>
          </a:p>
          <a:p>
            <a:pPr marL="514350" indent="-514350" rtl="1">
              <a:buFont typeface="+mj-lt"/>
              <a:buAutoNum type="arabicPeriod"/>
            </a:pPr>
            <a:r>
              <a:rPr lang="fa-IR" sz="11200" dirty="0" smtClean="0">
                <a:solidFill>
                  <a:schemeClr val="bg1"/>
                </a:solidFill>
              </a:rPr>
              <a:t>اندازه گیری فشار</a:t>
            </a:r>
          </a:p>
          <a:p>
            <a:pPr marL="514350" indent="-514350" rtl="1">
              <a:buFont typeface="+mj-lt"/>
              <a:buAutoNum type="arabicPeriod"/>
            </a:pPr>
            <a:r>
              <a:rPr lang="fa-IR" sz="11200" dirty="0" smtClean="0">
                <a:solidFill>
                  <a:schemeClr val="bg1"/>
                </a:solidFill>
              </a:rPr>
              <a:t>انواع فشار سنج </a:t>
            </a:r>
          </a:p>
          <a:p>
            <a:pPr marL="514350" indent="-514350" rtl="1">
              <a:buFont typeface="+mj-lt"/>
              <a:buAutoNum type="arabicPeriod"/>
            </a:pPr>
            <a:r>
              <a:rPr lang="fa-IR" sz="11200" dirty="0" smtClean="0">
                <a:solidFill>
                  <a:schemeClr val="bg1"/>
                </a:solidFill>
              </a:rPr>
              <a:t>واحد فشار </a:t>
            </a:r>
          </a:p>
          <a:p>
            <a:pPr marL="514350" indent="-514350" rtl="1">
              <a:buFont typeface="+mj-lt"/>
              <a:buAutoNum type="arabicPeriod"/>
            </a:pPr>
            <a:r>
              <a:rPr lang="fa-IR" sz="11200" dirty="0" smtClean="0">
                <a:solidFill>
                  <a:schemeClr val="bg1"/>
                </a:solidFill>
              </a:rPr>
              <a:t>تغییرات فشار</a:t>
            </a:r>
          </a:p>
          <a:p>
            <a:pPr marL="514350" indent="-514350" rtl="1">
              <a:buFont typeface="+mj-lt"/>
              <a:buAutoNum type="arabicPeriod"/>
            </a:pPr>
            <a:r>
              <a:rPr lang="fa-IR" sz="11200" dirty="0" smtClean="0">
                <a:solidFill>
                  <a:schemeClr val="bg1"/>
                </a:solidFill>
              </a:rPr>
              <a:t>کمر بندی های فشاری در جهان </a:t>
            </a:r>
          </a:p>
          <a:p>
            <a:pPr marL="514350" indent="-514350" rtl="1">
              <a:buFont typeface="+mj-lt"/>
              <a:buAutoNum type="arabicPeriod"/>
            </a:pPr>
            <a:r>
              <a:rPr lang="fa-IR" sz="11200" dirty="0" smtClean="0">
                <a:solidFill>
                  <a:schemeClr val="bg1"/>
                </a:solidFill>
              </a:rPr>
              <a:t>تغییرات زمانی فشار </a:t>
            </a:r>
          </a:p>
          <a:p>
            <a:pPr algn="ctr"/>
            <a:endParaRPr lang="en-US" sz="7200" dirty="0"/>
          </a:p>
        </p:txBody>
      </p:sp>
      <p:sp>
        <p:nvSpPr>
          <p:cNvPr id="4" name="TextBox 3"/>
          <p:cNvSpPr txBox="1"/>
          <p:nvPr/>
        </p:nvSpPr>
        <p:spPr>
          <a:xfrm>
            <a:off x="2286000" y="914400"/>
            <a:ext cx="5257800" cy="400110"/>
          </a:xfrm>
          <a:prstGeom prst="rect">
            <a:avLst/>
          </a:prstGeom>
          <a:noFill/>
        </p:spPr>
        <p:txBody>
          <a:bodyPr wrap="square" rtlCol="0">
            <a:spAutoFit/>
          </a:bodyPr>
          <a:lstStyle/>
          <a:p>
            <a:pPr algn="r"/>
            <a:r>
              <a:rPr lang="fa-IR" sz="2000" dirty="0" smtClean="0">
                <a:solidFill>
                  <a:schemeClr val="bg1"/>
                </a:solidFill>
              </a:rPr>
              <a:t>فهرست</a:t>
            </a:r>
            <a:r>
              <a:rPr lang="fa-IR" sz="2000" dirty="0" smtClean="0"/>
              <a: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fa-IR" sz="6700" dirty="0" smtClean="0"/>
              <a:t>تاریخچه</a:t>
            </a:r>
            <a:endParaRPr lang="en-US" sz="6700" dirty="0"/>
          </a:p>
        </p:txBody>
      </p:sp>
      <p:sp>
        <p:nvSpPr>
          <p:cNvPr id="3" name="Content Placeholder 2"/>
          <p:cNvSpPr>
            <a:spLocks noGrp="1"/>
          </p:cNvSpPr>
          <p:nvPr>
            <p:ph idx="1"/>
          </p:nvPr>
        </p:nvSpPr>
        <p:spPr/>
        <p:txBody>
          <a:bodyPr/>
          <a:lstStyle/>
          <a:p>
            <a:pPr algn="r" rtl="1">
              <a:buNone/>
            </a:pPr>
            <a:r>
              <a:rPr lang="en-US" dirty="0" smtClean="0"/>
              <a:t> </a:t>
            </a:r>
            <a:endParaRPr lang="fa-IR" dirty="0" smtClean="0"/>
          </a:p>
          <a:p>
            <a:pPr algn="r" rtl="1">
              <a:buNone/>
            </a:pPr>
            <a:r>
              <a:rPr lang="fa-IR" dirty="0" smtClean="0"/>
              <a:t>برای اندازه‌گیری فشار جو از هواسنج استفاده می‌شود. این دستگاه در قرن ، طراحی شد. </a:t>
            </a:r>
            <a:r>
              <a:rPr lang="en-US" dirty="0" smtClean="0"/>
              <a:t> </a:t>
            </a:r>
            <a:r>
              <a:rPr lang="fa-IR" dirty="0" smtClean="0"/>
              <a:t> هفدهم توسط ایوان گلیستا توریچلی</a:t>
            </a:r>
            <a:endParaRPr lang="en-US" dirty="0" smtClean="0"/>
          </a:p>
          <a:p>
            <a:pPr algn="r" rtl="1">
              <a:buNone/>
            </a:pPr>
            <a:r>
              <a:rPr lang="en-US" dirty="0" smtClean="0"/>
              <a:t> (Evangelista </a:t>
            </a:r>
            <a:r>
              <a:rPr lang="en-US" dirty="0" err="1" smtClean="0"/>
              <a:t>Toricelli</a:t>
            </a:r>
            <a:r>
              <a:rPr lang="en-US" dirty="0" smtClean="0"/>
              <a:t>) </a:t>
            </a:r>
            <a:r>
              <a:rPr lang="fa-IR" dirty="0" smtClean="0"/>
              <a:t>، شاگرد </a:t>
            </a:r>
            <a:r>
              <a:rPr lang="fa-IR" b="1" dirty="0" smtClean="0"/>
              <a:t>گالیله</a:t>
            </a:r>
            <a:r>
              <a:rPr lang="en-US" dirty="0" smtClean="0"/>
              <a:t> (Galileo) </a:t>
            </a:r>
            <a:r>
              <a:rPr lang="fa-IR" dirty="0" smtClean="0"/>
              <a:t>طرح کلی آن به صورت لوله‌ای پر از جیوه است که وقتی در تشتک جیوه برگردانده می‌شود، همه جیوه آن خالی نمی‌گردد. در این حالت ارتفاع ستون جیوه در لوله نمادی از فشار خواهد بود</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اتمسفر چیست؟ </a:t>
            </a:r>
            <a:endParaRPr lang="en-US" dirty="0"/>
          </a:p>
        </p:txBody>
      </p:sp>
      <p:sp>
        <p:nvSpPr>
          <p:cNvPr id="3" name="Content Placeholder 2"/>
          <p:cNvSpPr>
            <a:spLocks noGrp="1"/>
          </p:cNvSpPr>
          <p:nvPr>
            <p:ph idx="1"/>
          </p:nvPr>
        </p:nvSpPr>
        <p:spPr/>
        <p:txBody>
          <a:bodyPr>
            <a:normAutofit fontScale="85000" lnSpcReduction="10000"/>
          </a:bodyPr>
          <a:lstStyle/>
          <a:p>
            <a:pPr algn="r" rtl="1">
              <a:buNone/>
            </a:pPr>
            <a:r>
              <a:rPr lang="fa-IR" sz="3600" dirty="0" smtClean="0"/>
              <a:t>در لایه‌های جو زمین فشار ناشی از هوای محیط به چگالی هوا و ارتفاع از سطح زمین ، دمای هوا و سرعت وزش</a:t>
            </a:r>
            <a:r>
              <a:rPr lang="en-US" sz="3600" dirty="0" smtClean="0"/>
              <a:t> </a:t>
            </a:r>
            <a:r>
              <a:rPr lang="fa-IR" sz="3600" dirty="0" smtClean="0"/>
              <a:t>باد وابسته است. این فشار بیشترین مقدارش را در سطح دریا دارد و در ارتفاعات بالا به شدت با تابع نمایی کاهش</a:t>
            </a:r>
            <a:r>
              <a:rPr lang="en-US" sz="3600" dirty="0" smtClean="0"/>
              <a:t> </a:t>
            </a:r>
            <a:r>
              <a:rPr lang="fa-IR" sz="3600" dirty="0" smtClean="0"/>
              <a:t>می‌یابد. برای همین است که در بالای کوه تخم مرغ زودتر پخته می‌شود و یا اینکه آب سریعتر می‌جوشد، زیرا فشار</a:t>
            </a:r>
            <a:r>
              <a:rPr lang="en-US" sz="3600" dirty="0" smtClean="0"/>
              <a:t> </a:t>
            </a:r>
            <a:r>
              <a:rPr lang="fa-IR" sz="3600" dirty="0" smtClean="0"/>
              <a:t>هوا پایین بوده و دما نیز ارتباط مستقیم با فشار هوا دارد. با این حال بر حسب رنج فشار جو زمین رابه</a:t>
            </a:r>
            <a:r>
              <a:rPr lang="en-US" sz="3600" dirty="0" smtClean="0"/>
              <a:t> </a:t>
            </a:r>
            <a:r>
              <a:rPr lang="fa-IR" sz="3600" dirty="0" smtClean="0"/>
              <a:t>لایه‌هایی طبقه بندی نموده‌اند. بد نیست بدانید که این فشار به تغییرات شدت تابش نور خورشید نیز بستگی داردو در اثرتوان تابش بالاافزایش مییابد.</a:t>
            </a:r>
            <a:endParaRPr 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pPr algn="ctr"/>
            <a:r>
              <a:rPr lang="en-US" dirty="0" smtClean="0"/>
              <a:t/>
            </a:r>
            <a:br>
              <a:rPr lang="en-US" dirty="0" smtClean="0"/>
            </a:br>
            <a:r>
              <a:rPr lang="fa-IR" dirty="0" smtClean="0"/>
              <a:t>اندازه‌گیری فشار</a:t>
            </a:r>
            <a:endParaRPr lang="en-US" dirty="0"/>
          </a:p>
        </p:txBody>
      </p:sp>
      <p:sp>
        <p:nvSpPr>
          <p:cNvPr id="3" name="Content Placeholder 2"/>
          <p:cNvSpPr>
            <a:spLocks noGrp="1"/>
          </p:cNvSpPr>
          <p:nvPr>
            <p:ph idx="1"/>
          </p:nvPr>
        </p:nvSpPr>
        <p:spPr>
          <a:xfrm>
            <a:off x="457200" y="1371600"/>
            <a:ext cx="8305800" cy="4953000"/>
          </a:xfrm>
        </p:spPr>
        <p:txBody>
          <a:bodyPr>
            <a:normAutofit fontScale="25000" lnSpcReduction="20000"/>
          </a:bodyPr>
          <a:lstStyle/>
          <a:p>
            <a:pPr algn="r">
              <a:buNone/>
            </a:pPr>
            <a:endParaRPr lang="en-US" sz="7400" dirty="0" smtClean="0"/>
          </a:p>
          <a:p>
            <a:pPr algn="r">
              <a:buNone/>
            </a:pPr>
            <a:r>
              <a:rPr lang="fa-IR" sz="11200" dirty="0" smtClean="0"/>
              <a:t>توریچلی از یک لوله که انتهای آن مسدود شده بود، برای اندازه‌گیری فشار استفاده کرد. لوله را پر از جیوه کرد سپس آن را در یک ظرف در باز جیوه به صورت وارونه قرار داد. دراین حالت سطح جیوه در لوله پایین آمد، اما لوله کاملا از جیوه خالی نشد. فشار جیوه وارد بر سطح جیوه داخل ظرف ، نگه‌دارنده ستون جیوه در داخل لوله است. فضای بالای سطح جیوه داخل لوله تقریبا بطور کامل ، از هوا خالی است. چون جیوه در دمای اتاق چندان فرار نیست، فقط مقدار اندکی از بخار جیوه این فضا را اشغال می‌کند. به همین جهت ، عملا بر سطح جیوه داخل لوله فشاری  وارد  نمی‌شود</a:t>
            </a:r>
            <a:r>
              <a:rPr lang="en-US" sz="11200" dirty="0" smtClean="0"/>
              <a:t> </a:t>
            </a:r>
            <a:br>
              <a:rPr lang="en-US" sz="11200" dirty="0" smtClean="0"/>
            </a:br>
            <a:r>
              <a:rPr lang="en-US" sz="8000" dirty="0" smtClean="0"/>
              <a:t/>
            </a:r>
            <a:br>
              <a:rPr lang="en-US" sz="8000" dirty="0" smtClean="0"/>
            </a:br>
            <a:r>
              <a:rPr lang="en-US" sz="7400" dirty="0" smtClean="0"/>
              <a:t> </a:t>
            </a:r>
            <a:r>
              <a:rPr lang="en-US" sz="9600" dirty="0" smtClean="0"/>
              <a:t/>
            </a:r>
            <a:br>
              <a:rPr lang="en-US" sz="9600" dirty="0" smtClean="0"/>
            </a:br>
            <a:endParaRPr lang="en-US" sz="51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buNone/>
            </a:pPr>
            <a:r>
              <a:rPr lang="fa-IR" sz="2800" dirty="0" smtClean="0"/>
              <a:t>فشار داخل لوله در سطح مرجع فقط از وزن ستون جیوه ناشی می‌شود. این فشار در سطح با فشار جو خارج لوله برابر است. هنگامی ‌که فشار جو افزایش می‌یابد، جیوه را در ستون به بالا می‌راند</a:t>
            </a:r>
            <a:r>
              <a:rPr lang="en-US" sz="2800" dirty="0" smtClean="0"/>
              <a:t>. </a:t>
            </a:r>
            <a:r>
              <a:rPr lang="fa-IR" sz="2800" dirty="0" smtClean="0"/>
              <a:t>به خاطر دارید که فشار عبارت از نیروی وارد بر واحد سطح می‌باشد. به همین جهت ، سطح مقطع لوله خواه نسبتا بزرگ باشد یا کوچک ، یک فشار جو معین ، جیوه درون لوله را در ارتفاعی یکسان نگه می‌دارد</a:t>
            </a:r>
            <a:r>
              <a:rPr lang="en-US" sz="2800" dirty="0" smtClean="0"/>
              <a:t> </a:t>
            </a:r>
            <a:br>
              <a:rPr lang="en-US" sz="2800" dirty="0" smtClean="0"/>
            </a:br>
            <a:r>
              <a:rPr lang="fa-IR" sz="1200" dirty="0" smtClean="0"/>
              <a:t>.</a:t>
            </a:r>
            <a:endParaRPr lang="en-US" sz="1200" dirty="0" smtClean="0"/>
          </a:p>
          <a:p>
            <a:pPr algn="r" rtl="1"/>
            <a:endParaRPr lang="en-US" dirty="0" smtClean="0"/>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4" algn="ctr" rtl="0">
              <a:spcBef>
                <a:spcPct val="0"/>
              </a:spcBef>
            </a:pPr>
            <a:r>
              <a:rPr lang="en-US" sz="2600" dirty="0" smtClean="0"/>
              <a:t> </a:t>
            </a:r>
            <a:r>
              <a:rPr lang="fa-IR" sz="2600" dirty="0" smtClean="0">
                <a:solidFill>
                  <a:schemeClr val="bg2">
                    <a:lumMod val="50000"/>
                  </a:schemeClr>
                </a:solidFill>
              </a:rPr>
              <a:t>واحد فشار</a:t>
            </a:r>
            <a:r>
              <a:rPr lang="en-US" sz="2600" dirty="0" smtClean="0"/>
              <a:t/>
            </a:r>
            <a:br>
              <a:rPr lang="en-US" sz="2600" dirty="0" smtClean="0"/>
            </a:br>
            <a:endParaRPr lang="en-US" dirty="0"/>
          </a:p>
        </p:txBody>
      </p:sp>
      <p:sp>
        <p:nvSpPr>
          <p:cNvPr id="3" name="Content Placeholder 2"/>
          <p:cNvSpPr>
            <a:spLocks noGrp="1"/>
          </p:cNvSpPr>
          <p:nvPr>
            <p:ph idx="1"/>
          </p:nvPr>
        </p:nvSpPr>
        <p:spPr>
          <a:xfrm>
            <a:off x="533400" y="1935480"/>
            <a:ext cx="8153400" cy="2712720"/>
          </a:xfrm>
        </p:spPr>
        <p:txBody>
          <a:bodyPr>
            <a:normAutofit/>
          </a:bodyPr>
          <a:lstStyle/>
          <a:p>
            <a:pPr lvl="3" algn="just">
              <a:buNone/>
            </a:pPr>
            <a:r>
              <a:rPr lang="fa-IR" sz="2400" dirty="0" smtClean="0"/>
              <a:t>از جمله واحد هایی که برای بیان فشار بکار میرود پاسکال است ،    معروفترین واحد از این گروه فشار بر حسب طول ستون جیوه است که بر حسب میلیمتر و سانتیمتر ویا اینچ جیوه بیان میگردد از واحد های دیگر که میتوان نام برد میلی بار است کاربرد زیادی در مباحث فشار دارد  همچنین می توان از کیلو گرم بر سانتیمترمربع و یا گرم  باری است</a:t>
            </a:r>
            <a:r>
              <a:rPr lang="en-US" sz="2400" dirty="0" smtClean="0"/>
              <a:t> C.G.S</a:t>
            </a:r>
            <a:r>
              <a:rPr lang="fa-IR" sz="2400" dirty="0" smtClean="0"/>
              <a:t>  بر سانتیمتر مربع نام برد واحد  فشار در سیستم</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انواع فشار سنج </a:t>
            </a:r>
            <a:endParaRPr lang="en-US" dirty="0"/>
          </a:p>
        </p:txBody>
      </p:sp>
      <p:sp>
        <p:nvSpPr>
          <p:cNvPr id="3" name="Content Placeholder 2"/>
          <p:cNvSpPr>
            <a:spLocks noGrp="1"/>
          </p:cNvSpPr>
          <p:nvPr>
            <p:ph idx="1"/>
          </p:nvPr>
        </p:nvSpPr>
        <p:spPr/>
        <p:txBody>
          <a:bodyPr/>
          <a:lstStyle/>
          <a:p>
            <a:pPr algn="r" rtl="1">
              <a:buFont typeface="Arial" pitchFamily="34" charset="0"/>
              <a:buChar char="•"/>
            </a:pPr>
            <a:r>
              <a:rPr lang="fa-IR" dirty="0" smtClean="0">
                <a:solidFill>
                  <a:schemeClr val="bg2">
                    <a:lumMod val="75000"/>
                  </a:schemeClr>
                </a:solidFill>
                <a:hlinkClick r:id="rId2" action="ppaction://hlinksldjump"/>
              </a:rPr>
              <a:t>فشارسنج فلزی</a:t>
            </a:r>
            <a:endParaRPr lang="fa-IR" dirty="0" smtClean="0">
              <a:solidFill>
                <a:schemeClr val="bg2">
                  <a:lumMod val="75000"/>
                </a:schemeClr>
              </a:solidFill>
            </a:endParaRPr>
          </a:p>
          <a:p>
            <a:pPr algn="r" rtl="1">
              <a:buNone/>
            </a:pPr>
            <a:endParaRPr lang="fa-IR" dirty="0" smtClean="0"/>
          </a:p>
          <a:p>
            <a:pPr algn="r" rtl="1">
              <a:buFont typeface="Arial" pitchFamily="34" charset="0"/>
              <a:buChar char="•"/>
            </a:pPr>
            <a:r>
              <a:rPr lang="fa-IR" dirty="0" smtClean="0">
                <a:hlinkClick r:id="rId3" action="ppaction://hlinksldjump"/>
              </a:rPr>
              <a:t>فشارسنج جیوه ای</a:t>
            </a:r>
            <a:endParaRPr lang="fa-IR" dirty="0" smtClean="0"/>
          </a:p>
          <a:p>
            <a:pPr lvl="1" algn="r" rtl="1">
              <a:buFont typeface="Arial" pitchFamily="34" charset="0"/>
              <a:buChar char="•"/>
            </a:pPr>
            <a:r>
              <a:rPr lang="fa-IR" dirty="0" smtClean="0">
                <a:hlinkClick r:id="rId4" action="ppaction://hlinksldjump"/>
              </a:rPr>
              <a:t>فرتین</a:t>
            </a:r>
            <a:endParaRPr lang="fa-IR" dirty="0" smtClean="0"/>
          </a:p>
          <a:p>
            <a:pPr lvl="1" algn="r" rtl="1">
              <a:buFont typeface="Arial" pitchFamily="34" charset="0"/>
              <a:buChar char="•"/>
            </a:pPr>
            <a:r>
              <a:rPr lang="fa-IR" dirty="0" smtClean="0">
                <a:hlinkClick r:id="rId5" action="ppaction://hlinksldjump"/>
              </a:rPr>
              <a:t>تونلو</a:t>
            </a:r>
            <a:endParaRPr lang="fa-IR" dirty="0" smtClean="0"/>
          </a:p>
          <a:p>
            <a:pPr lvl="1" algn="r" rtl="1">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فشار سنج جیوه ای </a:t>
            </a:r>
            <a:endParaRPr lang="en-US" dirty="0"/>
          </a:p>
        </p:txBody>
      </p:sp>
      <p:sp>
        <p:nvSpPr>
          <p:cNvPr id="3" name="Content Placeholder 2"/>
          <p:cNvSpPr>
            <a:spLocks noGrp="1"/>
          </p:cNvSpPr>
          <p:nvPr>
            <p:ph idx="1"/>
          </p:nvPr>
        </p:nvSpPr>
        <p:spPr>
          <a:xfrm>
            <a:off x="2590800" y="1905000"/>
            <a:ext cx="6096000" cy="4648200"/>
          </a:xfrm>
        </p:spPr>
        <p:txBody>
          <a:bodyPr>
            <a:normAutofit fontScale="92500" lnSpcReduction="20000"/>
          </a:bodyPr>
          <a:lstStyle/>
          <a:p>
            <a:pPr algn="just" rtl="1">
              <a:buNone/>
            </a:pPr>
            <a:r>
              <a:rPr lang="fa-IR" dirty="0" smtClean="0"/>
              <a:t>این فشار سنج اساساً از یک لوله خالی از هوا درست شده است که یک طرف آن مسدود و طرف دیگر آن که باز است در ظرف پر از جیوه فرو برده شده است. فشار هوای بیرون ، جیوه را از منبع به سمت داخل لوله می‌راند. جیوه تا حدی که وزن آن در داخل لوله ، دقیقاً معادل نیروی ناشی از فشار هوا گردد در لوله فشار سنج بالا می‌رود و سپس در حالت تبادل و سکون باقی می‌ماند</a:t>
            </a:r>
            <a:r>
              <a:rPr lang="en-US" dirty="0" smtClean="0"/>
              <a:t>. </a:t>
            </a:r>
            <a:r>
              <a:rPr lang="fa-IR" dirty="0" smtClean="0"/>
              <a:t>با تغییر فشار هوا ، سطح جیوه در داخل لوله نیز بالا و پایین خواهد رفت. در شرایط نرمال جیوه به اندازه </a:t>
            </a:r>
            <a:r>
              <a:rPr lang="en-US" dirty="0" smtClean="0"/>
              <a:t>92/29 </a:t>
            </a:r>
            <a:r>
              <a:rPr lang="fa-IR" dirty="0" smtClean="0"/>
              <a:t>اینچ یا 760 میلیمتر در لوله بالا می‌آید که فشاری معادل 15/1013 میلی بار است. جیوه در داخل لوله فشارسنج به دلیل خاصیت کشش سطحی دارای یک سطح محدب است که هنگام تعیین فشار، باید بالاترین سطح محدب قرائت شود</a:t>
            </a:r>
          </a:p>
        </p:txBody>
      </p:sp>
      <p:pic>
        <p:nvPicPr>
          <p:cNvPr id="4" name="Picture 3" descr="1384/05/05">
            <a:hlinkClick r:id="rId2"/>
          </p:cNvPr>
          <p:cNvPicPr/>
          <p:nvPr/>
        </p:nvPicPr>
        <p:blipFill>
          <a:blip r:embed="rId3" cstate="print"/>
          <a:srcRect/>
          <a:stretch>
            <a:fillRect/>
          </a:stretch>
        </p:blipFill>
        <p:spPr bwMode="auto">
          <a:xfrm>
            <a:off x="609600" y="2209800"/>
            <a:ext cx="1857375" cy="3733800"/>
          </a:xfrm>
          <a:prstGeom prst="rect">
            <a:avLst/>
          </a:prstGeom>
          <a:noFill/>
          <a:ln w="9525">
            <a:noFill/>
            <a:miter lim="800000"/>
            <a:headEnd/>
            <a:tailEnd/>
          </a:ln>
        </p:spPr>
      </p:pic>
      <p:sp>
        <p:nvSpPr>
          <p:cNvPr id="5" name="TextBox 4"/>
          <p:cNvSpPr txBox="1"/>
          <p:nvPr/>
        </p:nvSpPr>
        <p:spPr>
          <a:xfrm>
            <a:off x="304800" y="6324600"/>
            <a:ext cx="1066800" cy="369332"/>
          </a:xfrm>
          <a:prstGeom prst="rect">
            <a:avLst/>
          </a:prstGeom>
          <a:noFill/>
        </p:spPr>
        <p:txBody>
          <a:bodyPr wrap="square" rtlCol="0">
            <a:spAutoFit/>
          </a:bodyPr>
          <a:lstStyle/>
          <a:p>
            <a:pPr rtl="1">
              <a:buNone/>
            </a:pPr>
            <a:r>
              <a:rPr lang="fa-IR" b="1" dirty="0" smtClean="0">
                <a:hlinkClick r:id="rId4" action="ppaction://hlinksldjump"/>
              </a:rPr>
              <a:t>برگشت</a:t>
            </a:r>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فشار سنج فلزی </a:t>
            </a:r>
            <a:endParaRPr lang="en-US" dirty="0"/>
          </a:p>
        </p:txBody>
      </p:sp>
      <p:sp>
        <p:nvSpPr>
          <p:cNvPr id="3" name="Content Placeholder 2"/>
          <p:cNvSpPr>
            <a:spLocks noGrp="1"/>
          </p:cNvSpPr>
          <p:nvPr>
            <p:ph idx="1"/>
          </p:nvPr>
        </p:nvSpPr>
        <p:spPr>
          <a:xfrm>
            <a:off x="457200" y="1935480"/>
            <a:ext cx="8229600" cy="4008120"/>
          </a:xfrm>
          <a:noFill/>
        </p:spPr>
        <p:txBody>
          <a:bodyPr>
            <a:normAutofit lnSpcReduction="10000"/>
          </a:bodyPr>
          <a:lstStyle/>
          <a:p>
            <a:pPr algn="r" rtl="1">
              <a:buNone/>
            </a:pPr>
            <a:r>
              <a:rPr lang="en-US" dirty="0" smtClean="0"/>
              <a:t> </a:t>
            </a:r>
          </a:p>
          <a:p>
            <a:pPr algn="r" rtl="1">
              <a:buNone/>
            </a:pPr>
            <a:r>
              <a:rPr lang="en-US" dirty="0" smtClean="0"/>
              <a:t> </a:t>
            </a:r>
            <a:r>
              <a:rPr lang="fa-IR" dirty="0" smtClean="0"/>
              <a:t>فشارسنج فلزی وسیله‌ای است مکانیکی که از یک محفظه قوطی شکل استوانه‌ای بدون هوا تشکیل شده است؛ با تغییر فشار هوا این محفظه منقبض یا منبسط می‌شود. با یک سیستم نسبتاً پیچیده که مرکب از تعدادی اهرم و قرقره است این تغییرات بزرگ شده و به یک عقربه که بر روی صفحه مدرجی حرکت می‌کند، منتقل می‌شود</a:t>
            </a:r>
            <a:r>
              <a:rPr lang="en-US" dirty="0" smtClean="0"/>
              <a:t>. </a:t>
            </a:r>
            <a:r>
              <a:rPr lang="fa-IR" dirty="0" smtClean="0"/>
              <a:t>یک شاخص متحرک که می‌تواند در یک نقطه ثابت شود بر روی فشار سنج تعبیه شده است تا      بتوان تغییرات فشار را نسبت به آخرین قرائت اندازه گیری کرد</a:t>
            </a:r>
          </a:p>
          <a:p>
            <a:pPr algn="just">
              <a:buNone/>
            </a:pPr>
            <a:endParaRPr lang="en-US" dirty="0" smtClean="0"/>
          </a:p>
          <a:p>
            <a:pPr algn="just">
              <a:buNone/>
            </a:pPr>
            <a:r>
              <a:rPr lang="fa-IR" dirty="0" smtClean="0">
                <a:hlinkClick r:id="rId2" action="ppaction://hlinksldjump"/>
              </a:rPr>
              <a:t>برگشت</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فشار سنج جیوه ای فرتین </a:t>
            </a:r>
            <a:endParaRPr lang="en-US" dirty="0"/>
          </a:p>
        </p:txBody>
      </p:sp>
      <p:sp>
        <p:nvSpPr>
          <p:cNvPr id="3" name="Content Placeholder 2"/>
          <p:cNvSpPr>
            <a:spLocks noGrp="1"/>
          </p:cNvSpPr>
          <p:nvPr>
            <p:ph idx="1"/>
          </p:nvPr>
        </p:nvSpPr>
        <p:spPr>
          <a:xfrm>
            <a:off x="990600" y="1935480"/>
            <a:ext cx="7696200" cy="2026920"/>
          </a:xfrm>
        </p:spPr>
        <p:txBody>
          <a:bodyPr>
            <a:normAutofit fontScale="85000" lnSpcReduction="20000"/>
          </a:bodyPr>
          <a:lstStyle/>
          <a:p>
            <a:pPr algn="just"/>
            <a:r>
              <a:rPr lang="fa-IR" dirty="0" smtClean="0"/>
              <a:t>مخزن اين فشار سنج از جنس شيشه بوده و جيوه از بيرون قابل تشخيص است اما قسمت زيرين مخزن از جنس فلز مي باشد . يك كيسه قابل انعطاف چرمي در داخل قسمت فلزي وجود دارد كه با فشار يك پيچ مي توان جيوه را به سمت بالا رهاند . در نتيجه مي توان سطح جيوه را بر شاخصي كه در قسمت سقف مخزن متصل است مماس نمود يا در حالت ديگر سطح جيوه در داخل مخزن ثابت است و پيچ به شاخص متصل است لذا شاخص متحرك است و مي توان آن را بر سطح جيوه مماس نمود ، ورنيه بايد مماس بر بالاترين سطح جيوه باشد</a:t>
            </a:r>
            <a:endParaRPr lang="en-US" dirty="0"/>
          </a:p>
        </p:txBody>
      </p:sp>
      <p:pic>
        <p:nvPicPr>
          <p:cNvPr id="1027" name="Picture 3"/>
          <p:cNvPicPr>
            <a:picLocks noChangeAspect="1" noChangeArrowheads="1"/>
          </p:cNvPicPr>
          <p:nvPr/>
        </p:nvPicPr>
        <p:blipFill>
          <a:blip r:embed="rId2" cstate="print"/>
          <a:srcRect/>
          <a:stretch>
            <a:fillRect/>
          </a:stretch>
        </p:blipFill>
        <p:spPr bwMode="auto">
          <a:xfrm>
            <a:off x="1828800" y="4114800"/>
            <a:ext cx="5105400" cy="2133600"/>
          </a:xfrm>
          <a:prstGeom prst="rect">
            <a:avLst/>
          </a:prstGeom>
          <a:noFill/>
          <a:ln w="9525">
            <a:noFill/>
            <a:miter lim="800000"/>
            <a:headEnd/>
            <a:tailEnd/>
          </a:ln>
          <a:effectLst/>
        </p:spPr>
      </p:pic>
      <p:sp>
        <p:nvSpPr>
          <p:cNvPr id="6" name="TextBox 5"/>
          <p:cNvSpPr txBox="1"/>
          <p:nvPr/>
        </p:nvSpPr>
        <p:spPr>
          <a:xfrm>
            <a:off x="152400" y="6400800"/>
            <a:ext cx="1219200" cy="369332"/>
          </a:xfrm>
          <a:prstGeom prst="rect">
            <a:avLst/>
          </a:prstGeom>
          <a:noFill/>
        </p:spPr>
        <p:txBody>
          <a:bodyPr wrap="square" rtlCol="0">
            <a:spAutoFit/>
          </a:bodyPr>
          <a:lstStyle/>
          <a:p>
            <a:r>
              <a:rPr lang="fa-IR" b="1" dirty="0" smtClean="0">
                <a:hlinkClick r:id="rId3" action="ppaction://hlinksldjump"/>
              </a:rPr>
              <a:t>برگشت</a:t>
            </a:r>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فشار سنج جیوه ای تونلو</a:t>
            </a:r>
            <a:endParaRPr lang="en-US" dirty="0"/>
          </a:p>
        </p:txBody>
      </p:sp>
      <p:sp>
        <p:nvSpPr>
          <p:cNvPr id="3" name="Content Placeholder 2"/>
          <p:cNvSpPr>
            <a:spLocks noGrp="1"/>
          </p:cNvSpPr>
          <p:nvPr>
            <p:ph idx="1"/>
          </p:nvPr>
        </p:nvSpPr>
        <p:spPr/>
        <p:txBody>
          <a:bodyPr/>
          <a:lstStyle/>
          <a:p>
            <a:pPr algn="just">
              <a:buNone/>
            </a:pPr>
            <a:r>
              <a:rPr lang="fa-IR" dirty="0" smtClean="0"/>
              <a:t>در این فشار سنج کف مخزن جیوه ثابت بوده و مخزن از جنس فلز است به طوری که جیوه داخل مخزن قابل رویت نیست با توجه به اینکه کف مخزن جیوه ثابت است در اثر نوسانات سطح جیوه داخل لوله ،سطح جیوه در مخزن هم بالا و پایین خواهد رفت لذا صفر خط کش اندازه گیری ثابت نخواهد بود چون در این جا تنظیم سطح جیوه را نداریم بایستی عمل تنظیم را روی خط کش اندازه گیری انجام دهیم .                                  </a:t>
            </a:r>
            <a:endParaRPr lang="en-US" dirty="0"/>
          </a:p>
        </p:txBody>
      </p:sp>
      <p:sp>
        <p:nvSpPr>
          <p:cNvPr id="4" name="Rectangle 3"/>
          <p:cNvSpPr/>
          <p:nvPr/>
        </p:nvSpPr>
        <p:spPr>
          <a:xfrm>
            <a:off x="762000" y="6019800"/>
            <a:ext cx="1066800" cy="400110"/>
          </a:xfrm>
          <a:prstGeom prst="rect">
            <a:avLst/>
          </a:prstGeom>
        </p:spPr>
        <p:txBody>
          <a:bodyPr wrap="square">
            <a:spAutoFit/>
          </a:bodyPr>
          <a:lstStyle/>
          <a:p>
            <a:pPr algn="just">
              <a:buNone/>
            </a:pPr>
            <a:r>
              <a:rPr lang="fa-IR" sz="2000" b="1" dirty="0" smtClean="0">
                <a:hlinkClick r:id="rId2" action="ppaction://hlinksldjump"/>
              </a:rPr>
              <a:t>برگشت</a:t>
            </a:r>
            <a:endParaRPr lang="en-US"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فشار نگار</a:t>
            </a:r>
            <a:endParaRPr lang="en-US" dirty="0"/>
          </a:p>
        </p:txBody>
      </p:sp>
      <p:sp>
        <p:nvSpPr>
          <p:cNvPr id="3" name="Content Placeholder 2"/>
          <p:cNvSpPr>
            <a:spLocks noGrp="1"/>
          </p:cNvSpPr>
          <p:nvPr>
            <p:ph idx="1"/>
          </p:nvPr>
        </p:nvSpPr>
        <p:spPr>
          <a:xfrm>
            <a:off x="3581400" y="1752600"/>
            <a:ext cx="5105400" cy="4419600"/>
          </a:xfrm>
        </p:spPr>
        <p:txBody>
          <a:bodyPr>
            <a:normAutofit fontScale="92500" lnSpcReduction="20000"/>
          </a:bodyPr>
          <a:lstStyle/>
          <a:p>
            <a:pPr algn="r" rtl="1">
              <a:buNone/>
            </a:pPr>
            <a:r>
              <a:rPr lang="en-US" dirty="0" smtClean="0"/>
              <a:t> </a:t>
            </a:r>
          </a:p>
          <a:p>
            <a:pPr algn="r" rtl="1">
              <a:buNone/>
            </a:pPr>
            <a:r>
              <a:rPr lang="en-US" dirty="0" smtClean="0"/>
              <a:t> </a:t>
            </a:r>
            <a:r>
              <a:rPr lang="fa-IR" dirty="0" smtClean="0"/>
              <a:t>فشار نگار مشابه فشارسنج فلزی است با این تفاوت که اثر تغییرات فشار در محفظه بدون هوا ، به یک قلم انتقال داده شده و قلم بر روی کاغذی که دور یک استوانه چرخان پیچیده شده است خط پیوسته‌ای را رسم می‌کند</a:t>
            </a:r>
            <a:r>
              <a:rPr lang="en-US" dirty="0" smtClean="0"/>
              <a:t>. </a:t>
            </a:r>
            <a:r>
              <a:rPr lang="fa-IR" dirty="0" smtClean="0"/>
              <a:t>محور عمودی این صفحه بر حسب واحد فشار و محور افقی آن بر حسب زمان مدرج شده است که معمولاً برای هر دو ساعت یک خط وجود دارد. فشار نگارهای دقیقی هم ساخته شده است که قادرند تغییرات فشار را تا یک دهم میلی بار اندازه گیری نمایند، این دستگاهها میکرو       باروگراف نامیده شده‌اند                           </a:t>
            </a:r>
            <a:endParaRPr lang="en-US" dirty="0"/>
          </a:p>
        </p:txBody>
      </p:sp>
      <p:pic>
        <p:nvPicPr>
          <p:cNvPr id="4" name="Picture 3" descr="1384/05/09">
            <a:hlinkClick r:id="rId2"/>
          </p:cNvPr>
          <p:cNvPicPr/>
          <p:nvPr/>
        </p:nvPicPr>
        <p:blipFill>
          <a:blip r:embed="rId3" cstate="print"/>
          <a:srcRect/>
          <a:stretch>
            <a:fillRect/>
          </a:stretch>
        </p:blipFill>
        <p:spPr bwMode="auto">
          <a:xfrm>
            <a:off x="685800" y="2819400"/>
            <a:ext cx="2743200" cy="2895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http://www.ardebilmet.ir/to/in/pic/low-high.gif"/>
          <p:cNvPicPr>
            <a:picLocks noGrp="1"/>
          </p:cNvPicPr>
          <p:nvPr>
            <p:ph idx="1"/>
          </p:nvPr>
        </p:nvPicPr>
        <p:blipFill>
          <a:blip r:embed="rId2" cstate="print"/>
          <a:srcRect/>
          <a:stretch>
            <a:fillRect/>
          </a:stretch>
        </p:blipFill>
        <p:spPr bwMode="auto">
          <a:xfrm>
            <a:off x="990600" y="609600"/>
            <a:ext cx="5867400" cy="5943600"/>
          </a:xfrm>
          <a:prstGeom prst="rect">
            <a:avLst/>
          </a:prstGeom>
          <a:noFill/>
          <a:ln w="9525">
            <a:noFill/>
            <a:miter lim="800000"/>
            <a:headEnd/>
            <a:tailEnd/>
          </a:ln>
        </p:spPr>
      </p:pic>
      <p:pic>
        <p:nvPicPr>
          <p:cNvPr id="7" name="Content Placeholder 3" descr="شکل 9- فشار هوا"/>
          <p:cNvPicPr>
            <a:picLocks/>
          </p:cNvPicPr>
          <p:nvPr/>
        </p:nvPicPr>
        <p:blipFill>
          <a:blip r:embed="rId3" cstate="print"/>
          <a:srcRect/>
          <a:stretch>
            <a:fillRect/>
          </a:stretch>
        </p:blipFill>
        <p:spPr bwMode="auto">
          <a:xfrm>
            <a:off x="5638800" y="3505200"/>
            <a:ext cx="2857500" cy="29527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تغییرات فشار</a:t>
            </a:r>
            <a:endParaRPr lang="en-US" dirty="0"/>
          </a:p>
        </p:txBody>
      </p:sp>
      <p:sp>
        <p:nvSpPr>
          <p:cNvPr id="3" name="Content Placeholder 2"/>
          <p:cNvSpPr>
            <a:spLocks noGrp="1"/>
          </p:cNvSpPr>
          <p:nvPr>
            <p:ph idx="1"/>
          </p:nvPr>
        </p:nvSpPr>
        <p:spPr/>
        <p:txBody>
          <a:bodyPr/>
          <a:lstStyle/>
          <a:p>
            <a:pPr algn="r" rtl="1"/>
            <a:r>
              <a:rPr lang="fa-IR" dirty="0" smtClean="0"/>
              <a:t>تغییرات عمودی فشار</a:t>
            </a:r>
            <a:endParaRPr lang="en-US" dirty="0" smtClean="0"/>
          </a:p>
          <a:p>
            <a:pPr algn="r" rtl="1"/>
            <a:endParaRPr lang="fa-IR" dirty="0" smtClean="0"/>
          </a:p>
          <a:p>
            <a:pPr algn="r" rtl="1"/>
            <a:endParaRPr lang="fa-IR" dirty="0" smtClean="0"/>
          </a:p>
          <a:p>
            <a:pPr algn="r" rtl="1"/>
            <a:r>
              <a:rPr lang="fa-IR" dirty="0" smtClean="0"/>
              <a:t>تغییرات افقی فشار</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143000"/>
          </a:xfrm>
        </p:spPr>
        <p:txBody>
          <a:bodyPr>
            <a:normAutofit fontScale="90000"/>
          </a:bodyPr>
          <a:lstStyle/>
          <a:p>
            <a:pPr algn="ctr"/>
            <a:r>
              <a:rPr lang="en-US" dirty="0" smtClean="0"/>
              <a:t/>
            </a:r>
            <a:br>
              <a:rPr lang="en-US" dirty="0" smtClean="0"/>
            </a:br>
            <a:r>
              <a:rPr lang="en-US" dirty="0" smtClean="0"/>
              <a:t/>
            </a:r>
            <a:br>
              <a:rPr lang="en-US" dirty="0" smtClean="0"/>
            </a:br>
            <a:r>
              <a:rPr lang="fa-IR" b="1" dirty="0" smtClean="0"/>
              <a:t>تغییرات عمودی فشار</a:t>
            </a:r>
            <a:endParaRPr lang="en-US" dirty="0"/>
          </a:p>
        </p:txBody>
      </p:sp>
      <p:sp>
        <p:nvSpPr>
          <p:cNvPr id="5" name="Content Placeholder 4"/>
          <p:cNvSpPr>
            <a:spLocks noGrp="1"/>
          </p:cNvSpPr>
          <p:nvPr>
            <p:ph idx="1"/>
          </p:nvPr>
        </p:nvSpPr>
        <p:spPr>
          <a:xfrm>
            <a:off x="457200" y="2057400"/>
            <a:ext cx="8229600" cy="4389120"/>
          </a:xfrm>
        </p:spPr>
        <p:txBody>
          <a:bodyPr>
            <a:normAutofit/>
          </a:bodyPr>
          <a:lstStyle/>
          <a:p>
            <a:pPr algn="just" rtl="1"/>
            <a:r>
              <a:rPr lang="fa-IR" dirty="0" smtClean="0"/>
              <a:t>در مباحث قبلی گفتیم که فشار هوا در هر نقطه از سطح زمین عبارت است از وزن ستون هوایی که روی آن قسمت از زمین قرار گرفته است تقسیم بر مساحت سطح مورد نظر. با توجه به تعریف، ملاحظه می شود که میزان فشار در سطح زمین حداکثر مقدار خود را داشته و هر چند از سطح به طرف ارتفاعات بالاتر حرکت می کنیم، از فشار هوا کاسته می شود چرا که با افزایش ارتفاع، وزن ستون هوایی که روی نقطه موردنظر قرار گرفته است،کاهش می یابد و در نتیجه طبیعی است که فشار هوا نیز با افزایش ارتفاع کاهش یابد.</a:t>
            </a:r>
          </a:p>
          <a:p>
            <a:pPr algn="just" rtl="1"/>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dirty="0" smtClean="0"/>
              <a:t>نظر به این که هوا یک گاز تراکم پذیر است، در لایه های پائین که فشار بیشتری از هوا را متحمل می شوند، میزان چگالی هوا بیشتر بوده و با حرکت به سمت لایه های بالا از میزان چگالی هوا کاسته می شود. میزان کاهش فشار با ارتفاع متناسب نبوده و میزان کاهش فشار در ارتفاعات مختلف متفاوت است به طوریکه میزان آن با افزایش ارتفاع ، کاهش می یابد. به عنوان مثال در مجاورت سطح دریا میزان کاهش فشار به ازای هر کیلومتر افزایش ارتفاع ، حدود 115 میلی بار است در حالیکه در ارتفاع ده کیلومتری، این میزان به 38 میلی بار در هر کیلومتر کاهش پیدا می کند و در ارتفاع 20 کیلومتری که هوا شدیدا رقیق است ، میزان کاهش فشار با افزایش ارتفاع ، چیزی حدود 6 میلی بار در هر کیلومتر است.</a:t>
            </a:r>
            <a:endParaRPr lang="en-US" dirty="0" smtClean="0"/>
          </a:p>
          <a:p>
            <a:pPr algn="r" rt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تغییرات افقی فشار </a:t>
            </a:r>
            <a:endParaRPr lang="en-US" dirty="0"/>
          </a:p>
        </p:txBody>
      </p:sp>
      <p:sp>
        <p:nvSpPr>
          <p:cNvPr id="3" name="Content Placeholder 2"/>
          <p:cNvSpPr>
            <a:spLocks noGrp="1"/>
          </p:cNvSpPr>
          <p:nvPr>
            <p:ph idx="1"/>
          </p:nvPr>
        </p:nvSpPr>
        <p:spPr/>
        <p:txBody>
          <a:bodyPr>
            <a:normAutofit fontScale="85000" lnSpcReduction="20000"/>
          </a:bodyPr>
          <a:lstStyle/>
          <a:p>
            <a:pPr algn="just" rtl="1">
              <a:buNone/>
            </a:pPr>
            <a:r>
              <a:rPr lang="fa-IR" dirty="0" smtClean="0"/>
              <a:t>برای اینکه بتوانیم توزیع افقی فشار را بررسی کنیم از خطوط همفشار </a:t>
            </a:r>
            <a:r>
              <a:rPr lang="en-US" dirty="0" smtClean="0"/>
              <a:t>(Isobar)</a:t>
            </a:r>
            <a:r>
              <a:rPr lang="fa-IR" dirty="0" smtClean="0"/>
              <a:t> استفاده می کنیم. </a:t>
            </a:r>
            <a:endParaRPr lang="en-US" dirty="0" smtClean="0"/>
          </a:p>
          <a:p>
            <a:pPr algn="just" rtl="1">
              <a:buNone/>
            </a:pPr>
            <a:r>
              <a:rPr lang="fa-IR" dirty="0" smtClean="0"/>
              <a:t>خطوط همفشار، مکان هندسی نقاط از یک سطح افقی هستند که فشار در سرتاسر آنها باهم برابر است. از آنجا که در منطقه ایستگاههای با ارتفاعات مختلف وجود دارد، بایستی که ابتدا فشار آنها را به سطح دریاها تبدیل نموده و سپس خطوط هم فشار برای منطقه ترسیم گردند. مجموعه منحنی های همفشار را میدان فشار یا نقشه توزیع فشار می گویند.</a:t>
            </a:r>
            <a:endParaRPr lang="en-US" dirty="0" smtClean="0"/>
          </a:p>
          <a:p>
            <a:pPr algn="just" rtl="1">
              <a:buNone/>
            </a:pPr>
            <a:r>
              <a:rPr lang="fa-IR" dirty="0" smtClean="0"/>
              <a:t>عرض جغرافیایی، پراکندگی دریاها و خشکی ها و اختلاف درجه حرارت بین نواحی مختلف، از مهمترین عواملی هستند که روی توزیع افقی فشار موثرند.</a:t>
            </a:r>
            <a:endParaRPr lang="en-US" dirty="0" smtClean="0"/>
          </a:p>
          <a:p>
            <a:pPr algn="just" rtl="1">
              <a:buNone/>
            </a:pPr>
            <a:r>
              <a:rPr lang="fa-IR" dirty="0" smtClean="0"/>
              <a:t>فاصله خطوط همفشار را در نقشه های هواشناسی، 5 میلی بار می گیرند. از آنجا که فشار در ساعات 0، 6، 12 و 18 به وقت گرینویچ اندازه گیری می شود، بایستی برای هر کدام از این ساعات نقشه جداگانه ای ترسیم گردد.</a:t>
            </a:r>
            <a:endParaRPr lang="en-US" dirty="0" smtClean="0"/>
          </a:p>
          <a:p>
            <a:pPr algn="just" rtl="1">
              <a:buNone/>
            </a:pPr>
            <a:r>
              <a:rPr lang="fa-IR" dirty="0" smtClean="0"/>
              <a:t>از مهمترین مشخصات همفشارها این است که از روی آنها می توان مراکز کم فشار و پرفشار را که روی آب و هوای منطقه تاثیر بسزائی دارند، تشخیص داد. خطوط همفشار نیز همانند خطوط هم ارتفاع، هیچ وقت همدیگر را قطع نمی کنند.</a:t>
            </a:r>
            <a:endParaRPr lang="en-US" dirty="0" smtClean="0"/>
          </a:p>
          <a:p>
            <a:pPr algn="just"/>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b="1" dirty="0" smtClean="0"/>
              <a:t/>
            </a:r>
            <a:br>
              <a:rPr lang="fa-IR" b="1" dirty="0" smtClean="0"/>
            </a:br>
            <a:r>
              <a:rPr lang="en-US" dirty="0" smtClean="0"/>
              <a:t/>
            </a:r>
            <a:br>
              <a:rPr lang="en-US" dirty="0" smtClean="0"/>
            </a:br>
            <a:r>
              <a:rPr lang="fa-IR" b="1" dirty="0" smtClean="0"/>
              <a:t>کمربندهای فشاری در جهان</a:t>
            </a:r>
            <a:endParaRPr lang="en-US" dirty="0"/>
          </a:p>
        </p:txBody>
      </p:sp>
      <p:sp>
        <p:nvSpPr>
          <p:cNvPr id="3" name="Content Placeholder 2"/>
          <p:cNvSpPr>
            <a:spLocks noGrp="1"/>
          </p:cNvSpPr>
          <p:nvPr>
            <p:ph idx="1"/>
          </p:nvPr>
        </p:nvSpPr>
        <p:spPr>
          <a:xfrm>
            <a:off x="457200" y="1935480"/>
            <a:ext cx="8229600" cy="2941320"/>
          </a:xfrm>
        </p:spPr>
        <p:txBody>
          <a:bodyPr>
            <a:normAutofit fontScale="85000" lnSpcReduction="20000"/>
          </a:bodyPr>
          <a:lstStyle/>
          <a:p>
            <a:pPr algn="just" rtl="1">
              <a:buNone/>
            </a:pPr>
            <a:r>
              <a:rPr lang="fa-IR" dirty="0" smtClean="0"/>
              <a:t>کره زمین توسط یک سری کمربندهای فشاری احاطه شده است که موقعیت آنها در اثر تغییرات بادو درجه حرارت که خود تابعی از تابش خورشیدی و زمان است، در فصول مختلف تغییر می کند.</a:t>
            </a:r>
            <a:endParaRPr lang="en-US" dirty="0" smtClean="0"/>
          </a:p>
          <a:p>
            <a:pPr algn="just" rtl="1">
              <a:buNone/>
            </a:pPr>
            <a:r>
              <a:rPr lang="fa-IR" dirty="0" smtClean="0"/>
              <a:t>به طور کلی مهمترین کمربندهای فشاری که کره زمین را احاطه کرده اند به شرح زیر می باشند:</a:t>
            </a:r>
            <a:endParaRPr lang="en-US" dirty="0" smtClean="0"/>
          </a:p>
          <a:p>
            <a:pPr lvl="0" algn="just" rtl="1">
              <a:buFont typeface="Arial" pitchFamily="34" charset="0"/>
              <a:buChar char="•"/>
            </a:pPr>
            <a:r>
              <a:rPr lang="fa-IR" dirty="0" smtClean="0"/>
              <a:t>آرامگان استوایی</a:t>
            </a:r>
            <a:endParaRPr lang="en-US" dirty="0" smtClean="0"/>
          </a:p>
          <a:p>
            <a:pPr lvl="0" algn="just" rtl="1">
              <a:buFont typeface="Arial" pitchFamily="34" charset="0"/>
              <a:buChar char="•"/>
            </a:pPr>
            <a:r>
              <a:rPr lang="fa-IR" dirty="0" smtClean="0"/>
              <a:t>پرفشارهای جنب حاره (عرضهای اسبی)</a:t>
            </a:r>
            <a:endParaRPr lang="en-US" dirty="0" smtClean="0"/>
          </a:p>
          <a:p>
            <a:pPr lvl="0" algn="just" rtl="1">
              <a:buFont typeface="Arial" pitchFamily="34" charset="0"/>
              <a:buChar char="•"/>
            </a:pPr>
            <a:r>
              <a:rPr lang="fa-IR" dirty="0" smtClean="0"/>
              <a:t>کم فشارهای جنب قطبی</a:t>
            </a:r>
            <a:endParaRPr lang="en-US" dirty="0" smtClean="0"/>
          </a:p>
          <a:p>
            <a:pPr lvl="0" algn="just" rtl="1">
              <a:buFont typeface="Arial" pitchFamily="34" charset="0"/>
              <a:buChar char="•"/>
            </a:pPr>
            <a:r>
              <a:rPr lang="fa-IR" dirty="0" smtClean="0"/>
              <a:t>پرفشارهای قطبی</a:t>
            </a:r>
            <a:endParaRPr lang="en-US" dirty="0" smtClean="0"/>
          </a:p>
          <a:p>
            <a:endParaRPr lang="en-US" dirty="0"/>
          </a:p>
        </p:txBody>
      </p:sp>
      <p:pic>
        <p:nvPicPr>
          <p:cNvPr id="28674" name="Picture 2"/>
          <p:cNvPicPr>
            <a:picLocks noChangeAspect="1" noChangeArrowheads="1"/>
          </p:cNvPicPr>
          <p:nvPr/>
        </p:nvPicPr>
        <p:blipFill>
          <a:blip r:embed="rId2" cstate="print"/>
          <a:srcRect/>
          <a:stretch>
            <a:fillRect/>
          </a:stretch>
        </p:blipFill>
        <p:spPr bwMode="auto">
          <a:xfrm>
            <a:off x="457200" y="3733800"/>
            <a:ext cx="4054748" cy="290863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fa-IR" b="1" dirty="0" smtClean="0"/>
              <a:t>آرامگان استوایی</a:t>
            </a:r>
            <a:endParaRPr lang="en-US" dirty="0"/>
          </a:p>
        </p:txBody>
      </p:sp>
      <p:sp>
        <p:nvSpPr>
          <p:cNvPr id="3" name="Content Placeholder 2"/>
          <p:cNvSpPr>
            <a:spLocks noGrp="1"/>
          </p:cNvSpPr>
          <p:nvPr>
            <p:ph idx="1"/>
          </p:nvPr>
        </p:nvSpPr>
        <p:spPr/>
        <p:txBody>
          <a:bodyPr>
            <a:normAutofit lnSpcReduction="10000"/>
          </a:bodyPr>
          <a:lstStyle/>
          <a:p>
            <a:pPr algn="just" rtl="1">
              <a:buNone/>
            </a:pPr>
            <a:r>
              <a:rPr lang="fa-IR" dirty="0" smtClean="0"/>
              <a:t>دراین ناحیه بادهای تجارتی مطابق شکل قبل از سمت جنوب شرقی و شمال شرقی به صورت همگرا می وزند. در این ناحیه غالبا هوای ساکن حاکم است و صعود هوای مرطوب باعث پیدایش ابرهای کومولوس و کومولونیمبوس می شود که منشاء بارانهاي رگباری شدید در این منطقه می باشند. این پدیده ها در فصولی که آفتاب در سمت الراس باشد، شدیدتر هستند. این منطقه را از آن جهت آرامگان گویند که سطح دریاها در این منطقه به صورت صاف و براق است و عمده حرکات هوا در این ناحیه قائم ولی با بادهای سبک و متغیر همراه است. به همین دلیل است که این منطقه را منطقه بادهای آرام استوایی هم می گویند. بعداز ظهرها در این منطقه به دلیل بالا رفتن دمای هوا و صعود بی در رو هوا، رگبارهای شدیدی مشاهده می شوند</a:t>
            </a:r>
            <a:endParaRPr lang="en-US" dirty="0" smtClean="0"/>
          </a:p>
          <a:p>
            <a:pPr algn="just" rtl="1">
              <a:buNone/>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8" algn="ctr" rtl="0">
              <a:spcBef>
                <a:spcPct val="0"/>
              </a:spcBef>
            </a:pPr>
            <a:r>
              <a:rPr lang="fa-IR" sz="2800" b="1" dirty="0" smtClean="0">
                <a:solidFill>
                  <a:schemeClr val="bg2">
                    <a:lumMod val="50000"/>
                  </a:schemeClr>
                </a:solidFill>
              </a:rPr>
              <a:t>پرفشارهای جنب حاره (عرضهای اسبی)</a:t>
            </a:r>
            <a:r>
              <a:rPr lang="en-US" sz="2800" dirty="0" smtClean="0">
                <a:solidFill>
                  <a:schemeClr val="bg2">
                    <a:lumMod val="50000"/>
                  </a:schemeClr>
                </a:solidFill>
              </a:rPr>
              <a:t/>
            </a:r>
            <a:br>
              <a:rPr lang="en-US" sz="2800" dirty="0" smtClean="0">
                <a:solidFill>
                  <a:schemeClr val="bg2">
                    <a:lumMod val="50000"/>
                  </a:schemeClr>
                </a:solidFill>
              </a:rPr>
            </a:br>
            <a:endParaRPr lang="en-US" sz="2800" dirty="0">
              <a:solidFill>
                <a:schemeClr val="bg2">
                  <a:lumMod val="50000"/>
                </a:schemeClr>
              </a:solidFill>
            </a:endParaRPr>
          </a:p>
        </p:txBody>
      </p:sp>
      <p:sp>
        <p:nvSpPr>
          <p:cNvPr id="3" name="Content Placeholder 2"/>
          <p:cNvSpPr>
            <a:spLocks noGrp="1"/>
          </p:cNvSpPr>
          <p:nvPr>
            <p:ph idx="1"/>
          </p:nvPr>
        </p:nvSpPr>
        <p:spPr/>
        <p:txBody>
          <a:bodyPr>
            <a:normAutofit fontScale="92500" lnSpcReduction="10000"/>
          </a:bodyPr>
          <a:lstStyle/>
          <a:p>
            <a:pPr algn="just" rtl="1">
              <a:buNone/>
            </a:pPr>
            <a:r>
              <a:rPr lang="fa-IR" dirty="0" smtClean="0"/>
              <a:t>این کمربند پر فشار در عرضهای حدود 30 درجه، در هر دو نیمکره شمالی و جنوبی دیده می شود. پرفشارها در این ناحیه در نتیجه نزول هوایی که به صورت بی در رو گرم می شود، ایجاد می شوند. از خصوصیات این ناحیه می توان هوای صاف و آفتابی همراه با رطوبت نسبی پائین را نام برد.</a:t>
            </a:r>
            <a:endParaRPr lang="en-US" dirty="0" smtClean="0"/>
          </a:p>
          <a:p>
            <a:pPr algn="just" rtl="1">
              <a:buNone/>
            </a:pPr>
            <a:r>
              <a:rPr lang="fa-IR" dirty="0" smtClean="0"/>
              <a:t>در نتیجه نزول هوای گرم و خشک است که باعث پیدایش بیابانهای بزرگ در این ناحیه گردیده است.</a:t>
            </a:r>
            <a:endParaRPr lang="en-US" dirty="0" smtClean="0"/>
          </a:p>
          <a:p>
            <a:pPr algn="just" rtl="1">
              <a:buNone/>
            </a:pPr>
            <a:r>
              <a:rPr lang="fa-IR" dirty="0" smtClean="0"/>
              <a:t>در زمانهای قدیم، دریا نوردان کشتیهای حامل اسب را از این منطقه عبور می دادند به دلیل وجود طوفانهای دریایی شدید در این ناحیه، مجبور به تخلیه قسمتی از بار خود به دریاها می شدند. به همین دلیل است که به این منطقه عرضهای اسبی می گویند.</a:t>
            </a:r>
            <a:endParaRPr lang="en-US" dirty="0" smtClean="0"/>
          </a:p>
          <a:p>
            <a:pPr algn="just">
              <a:buNone/>
            </a:pPr>
            <a:r>
              <a:rPr lang="fa-IR" dirty="0" smtClean="0"/>
              <a:t>در نیمکره جنوبی، منطقه عرضهای اسبی پوشیده از آب اقیانوسها است و شرایط  آب و هوایی آن در اکثر مواقع سال، حالت یکنواختی دارد.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229600" cy="1143000"/>
          </a:xfrm>
        </p:spPr>
        <p:txBody>
          <a:bodyPr>
            <a:normAutofit fontScale="90000"/>
          </a:bodyPr>
          <a:lstStyle/>
          <a:p>
            <a:pPr algn="ctr"/>
            <a:r>
              <a:rPr lang="en-US" dirty="0" smtClean="0"/>
              <a:t/>
            </a:r>
            <a:br>
              <a:rPr lang="en-US" dirty="0" smtClean="0"/>
            </a:br>
            <a:r>
              <a:rPr lang="fa-IR" b="1" dirty="0" smtClean="0"/>
              <a:t>کلاهک های پرفشار قطبی</a:t>
            </a:r>
            <a:endParaRPr lang="en-US" dirty="0"/>
          </a:p>
        </p:txBody>
      </p:sp>
      <p:sp>
        <p:nvSpPr>
          <p:cNvPr id="3" name="Content Placeholder 2"/>
          <p:cNvSpPr>
            <a:spLocks noGrp="1"/>
          </p:cNvSpPr>
          <p:nvPr>
            <p:ph idx="1"/>
          </p:nvPr>
        </p:nvSpPr>
        <p:spPr/>
        <p:txBody>
          <a:bodyPr/>
          <a:lstStyle/>
          <a:p>
            <a:pPr rtl="1"/>
            <a:r>
              <a:rPr lang="fa-IR" dirty="0" smtClean="0"/>
              <a:t>این کلاهک ها شامل مراکز پرفشاری است که در منطقه قطبی و در هر دو نیمکره حاکم هستند. این مراکز پرفشار طی فصول مختلف تغییر می نمایند و به عبارتی تابع فصول سال هستند. علت نامگذاری اینها به نام کلاهک پرفشار، به دلیل میانگین فشار بالای این مناطق است.      </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fa-IR" b="1" dirty="0" smtClean="0"/>
              <a:t>کمربندهای کم فشارهای جنب قطبی</a:t>
            </a:r>
            <a:endParaRPr lang="en-US" dirty="0"/>
          </a:p>
        </p:txBody>
      </p:sp>
      <p:sp>
        <p:nvSpPr>
          <p:cNvPr id="3" name="Content Placeholder 2"/>
          <p:cNvSpPr>
            <a:spLocks noGrp="1"/>
          </p:cNvSpPr>
          <p:nvPr>
            <p:ph idx="1"/>
          </p:nvPr>
        </p:nvSpPr>
        <p:spPr/>
        <p:txBody>
          <a:bodyPr/>
          <a:lstStyle/>
          <a:p>
            <a:pPr lvl="1" algn="just" rtl="1">
              <a:buNone/>
            </a:pPr>
            <a:r>
              <a:rPr lang="fa-IR" dirty="0" smtClean="0"/>
              <a:t>در عرضهای نزدیک قطب و در هر دو نیمکره، کم فشارهایی وجود دارند که هنگام زمستان عمدتا در اقیانوس آرام شمالی و اقیانوس اطلس شمالی بسیار بارز بوده و به نامهای الئوسن و ایسلند معروفند.</a:t>
            </a:r>
            <a:endParaRPr lang="en-US" dirty="0" smtClean="0"/>
          </a:p>
          <a:p>
            <a:pPr algn="just" rtl="1">
              <a:buNone/>
            </a:pPr>
            <a:r>
              <a:rPr lang="fa-IR" dirty="0" smtClean="0"/>
              <a:t>این مراکز فشار تابستان ها ضعیف می شوند تا آنجا که کم فشار آلئوسن تقریبا از بین می رود و کم فشار ایسلند نیز فوق العاده ضعیف می گردد. مراکز کم فشار در نیمکره جنوبی به دلیل غلبه اقیانوسها، تغییرات کمتری را نشان می دهد.</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fa-IR" b="1" dirty="0" smtClean="0"/>
              <a:t>تغییرات زمانی فشار</a:t>
            </a:r>
            <a:endParaRPr lang="en-US" dirty="0"/>
          </a:p>
        </p:txBody>
      </p:sp>
      <p:sp>
        <p:nvSpPr>
          <p:cNvPr id="3" name="Content Placeholder 2"/>
          <p:cNvSpPr>
            <a:spLocks noGrp="1"/>
          </p:cNvSpPr>
          <p:nvPr>
            <p:ph idx="1"/>
          </p:nvPr>
        </p:nvSpPr>
        <p:spPr/>
        <p:txBody>
          <a:bodyPr/>
          <a:lstStyle/>
          <a:p>
            <a:pPr algn="just" rtl="1"/>
            <a:r>
              <a:rPr lang="fa-IR" b="1" dirty="0" smtClean="0"/>
              <a:t>تغییرات شبانه روزی</a:t>
            </a:r>
          </a:p>
          <a:p>
            <a:pPr algn="just" rtl="1"/>
            <a:endParaRPr lang="fa-IR" b="1" dirty="0" smtClean="0"/>
          </a:p>
          <a:p>
            <a:pPr algn="just" rtl="1"/>
            <a:endParaRPr lang="fa-IR" b="1" dirty="0" smtClean="0"/>
          </a:p>
          <a:p>
            <a:pPr algn="just" rtl="1"/>
            <a:endParaRPr lang="fa-IR" b="1" dirty="0" smtClean="0"/>
          </a:p>
          <a:p>
            <a:pPr algn="r" rtl="1"/>
            <a:r>
              <a:rPr lang="fa-IR" b="1" dirty="0" smtClean="0"/>
              <a:t>تغییرات سالانه</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تغییرات شبانه روزی فشار</a:t>
            </a:r>
            <a:endParaRPr lang="en-US" dirty="0"/>
          </a:p>
        </p:txBody>
      </p:sp>
      <p:sp>
        <p:nvSpPr>
          <p:cNvPr id="3" name="Content Placeholder 2"/>
          <p:cNvSpPr>
            <a:spLocks noGrp="1"/>
          </p:cNvSpPr>
          <p:nvPr>
            <p:ph idx="1"/>
          </p:nvPr>
        </p:nvSpPr>
        <p:spPr/>
        <p:txBody>
          <a:bodyPr>
            <a:normAutofit/>
          </a:bodyPr>
          <a:lstStyle/>
          <a:p>
            <a:pPr algn="just" rtl="1">
              <a:buNone/>
            </a:pPr>
            <a:r>
              <a:rPr lang="fa-IR" dirty="0" smtClean="0"/>
              <a:t>منحنی تغییرات فشار در طول شبانه روز دارای دو نقطه اوج و دو نقطه قعر می باشد، به این ترتیب که فشار هوا از ساعت 4 به وقت محلی تا ساعت 10 صبح افزایش می یابد و بعد از آن میزان فشار تا ساعت 16 کاهش یافته و پس از آن دوباره روند صعودی به خود می گیرد و تا ساعت 22، میزان فشار افزایش پیدا می کند. مجددا از ساعت 22 تا 4 صبح روز بعد، روند نزولی خود را طی می کند.</a:t>
            </a:r>
            <a:endParaRPr lang="en-US" dirty="0" smtClean="0"/>
          </a:p>
          <a:p>
            <a:pPr rtl="1">
              <a:buNone/>
            </a:pPr>
            <a:endParaRPr lang="en-US" dirty="0" smtClean="0"/>
          </a:p>
          <a:p>
            <a:pPr algn="just" rtl="1">
              <a:buNone/>
            </a:pPr>
            <a:r>
              <a:rPr lang="fa-IR" dirty="0" smtClean="0"/>
              <a:t>با این تفاسیر، حداکثر فشار شبانه روزی هوا در ساعت 10 صبح و 10 شب (ساعت 22 به وقت محلی) اتفاق می افتد و حداقل آن در ساعات4 صبح و 4 بعداز ظهر (ساعت 16 به وقت محلی) رخ می دهد.</a:t>
            </a:r>
          </a:p>
          <a:p>
            <a:pPr rtl="1">
              <a:buNone/>
            </a:pP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rtl="1">
              <a:buNone/>
            </a:pPr>
            <a:r>
              <a:rPr lang="fa-IR" dirty="0" smtClean="0"/>
              <a:t>نوسانات شبانه روزی فشار در عرضهای پائین، مثلا در عرضهای نزدیک استوا بسیار مشخص و بارز بوده و به 3 میلی بار می رسد در حالیکه در عرضهای بالاتر، میزان آن قابل ملاحظه نیست و فقط در میانگین های ساعتی ماهانه که برای دوره های طولانی مدت محاسبه شده اند، قابل مشاهده است. بنابراین تغییرات شباه روزی فشار تابع عرض جغرافیایی است، به طوری که میزان آن از حدود 9/3 میلی بار برای عرض صفر درجه (استوا) تا حدود 4/0 میلی بار برای عرضهای 40 درجه تغییر می کند. در عرضهای بالاتر از 40 درجه، دامنه شبانه روزی فشار به مراتب کمتر از 4/0 می باشد و در نواحی قطبی مقدار آن بسیار کم است.</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buNone/>
            </a:pPr>
            <a:r>
              <a:rPr lang="fa-IR" dirty="0" smtClean="0"/>
              <a:t>برخی مواقع ملاحظه می شود که در یک منطقه، در طول شبانه روز فشار هوا به میزان بسیار زیاد تغییر می کند. این پدیده ناشی از عبور سیستمهای جوی از منطقه در طول شبانه روز موردنظر می باشد. به عنوان مثال عبور توده های هوای سرد و گرم از روی منطقه، باعث این تغییرات می شود.</a:t>
            </a:r>
            <a:endParaRPr lang="en-US" dirty="0" smtClean="0"/>
          </a:p>
          <a:p>
            <a:pPr algn="just" rtl="1">
              <a:buNone/>
            </a:pPr>
            <a:r>
              <a:rPr lang="fa-IR" dirty="0" smtClean="0"/>
              <a:t>در برخی موارد، فشار در طول چند روز افزایش یا کاهش منظمی را از خود نشان می دهد. این پدیده در اثر عبور میدانهای فشار (کم فشارها و پرفشارها) از منطقه بوجود می آید.</a:t>
            </a: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a:r>
            <a:br>
              <a:rPr lang="en-US" dirty="0" smtClean="0"/>
            </a:br>
            <a:r>
              <a:rPr lang="fa-IR" b="1" dirty="0" smtClean="0"/>
              <a:t>تغییرات سالانه فشار</a:t>
            </a:r>
            <a:endParaRPr lang="en-US" dirty="0"/>
          </a:p>
        </p:txBody>
      </p:sp>
      <p:sp>
        <p:nvSpPr>
          <p:cNvPr id="3" name="Content Placeholder 2"/>
          <p:cNvSpPr>
            <a:spLocks noGrp="1"/>
          </p:cNvSpPr>
          <p:nvPr>
            <p:ph idx="1"/>
          </p:nvPr>
        </p:nvSpPr>
        <p:spPr/>
        <p:txBody>
          <a:bodyPr/>
          <a:lstStyle/>
          <a:p>
            <a:pPr algn="r" rtl="1">
              <a:buNone/>
            </a:pPr>
            <a:r>
              <a:rPr lang="fa-IR" dirty="0" smtClean="0"/>
              <a:t>تغییرات سالانه فشار از نقطه ای به نقطه دیگر فرق می کند. برای عرضهای میانه می توان گفت که در روی خشکیها میانگین فشار در تابستان کم و در زمستان زیاد است در حالیکه در مورد دریاها عکس قضیه صادق</a:t>
            </a:r>
          </a:p>
          <a:p>
            <a:pPr algn="r" rtl="1">
              <a:buNone/>
            </a:pPr>
            <a:r>
              <a:rPr lang="fa-IR" dirty="0" smtClean="0"/>
              <a:t> است.                               </a:t>
            </a:r>
            <a:endParaRPr lang="en-US" dirty="0" smtClean="0"/>
          </a:p>
          <a:p>
            <a:pPr algn="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3200" b="1" dirty="0" smtClean="0">
                <a:solidFill>
                  <a:schemeClr val="accent3">
                    <a:lumMod val="60000"/>
                    <a:lumOff val="40000"/>
                  </a:schemeClr>
                </a:solidFill>
                <a:latin typeface="Arial" pitchFamily="34" charset="0"/>
                <a:ea typeface="Times New Roman" pitchFamily="18" charset="0"/>
                <a:cs typeface="Arial" pitchFamily="34" charset="0"/>
              </a:rPr>
              <a:t>خطوط هم‌فشار</a:t>
            </a:r>
            <a:r>
              <a:rPr lang="fa-IR" sz="3200" dirty="0" smtClean="0">
                <a:solidFill>
                  <a:schemeClr val="accent3">
                    <a:lumMod val="60000"/>
                    <a:lumOff val="40000"/>
                  </a:schemeClr>
                </a:solidFill>
                <a:latin typeface="Arial" pitchFamily="34" charset="0"/>
                <a:ea typeface="Times New Roman" pitchFamily="18" charset="0"/>
                <a:cs typeface="Arial" pitchFamily="34" charset="0"/>
              </a:rPr>
              <a:t> (آیسوبار) </a:t>
            </a:r>
            <a:endParaRPr lang="en-US" sz="3200" dirty="0">
              <a:solidFill>
                <a:schemeClr val="accent3">
                  <a:lumMod val="60000"/>
                  <a:lumOff val="40000"/>
                </a:schemeClr>
              </a:solidFill>
            </a:endParaRPr>
          </a:p>
        </p:txBody>
      </p:sp>
      <p:pic>
        <p:nvPicPr>
          <p:cNvPr id="4" name="Content Placeholder 3" descr="شكل 11- نمونۀ تقریبی از یك نقشۀ هواشناسی ایران و اطراف، پس از ثبت نمودن گزارشها و رسم آیسوبارها"/>
          <p:cNvPicPr>
            <a:picLocks noGrp="1"/>
          </p:cNvPicPr>
          <p:nvPr>
            <p:ph idx="1"/>
          </p:nvPr>
        </p:nvPicPr>
        <p:blipFill>
          <a:blip r:embed="rId2" cstate="print"/>
          <a:srcRect/>
          <a:stretch>
            <a:fillRect/>
          </a:stretch>
        </p:blipFill>
        <p:spPr bwMode="auto">
          <a:xfrm>
            <a:off x="838201" y="1981200"/>
            <a:ext cx="3200400" cy="4419600"/>
          </a:xfrm>
          <a:prstGeom prst="rect">
            <a:avLst/>
          </a:prstGeom>
          <a:noFill/>
          <a:ln w="9525">
            <a:noFill/>
            <a:miter lim="800000"/>
            <a:headEnd/>
            <a:tailEnd/>
          </a:ln>
        </p:spPr>
      </p:pic>
      <p:sp>
        <p:nvSpPr>
          <p:cNvPr id="29698" name="Rectangle 2"/>
          <p:cNvSpPr>
            <a:spLocks noChangeArrowheads="1"/>
          </p:cNvSpPr>
          <p:nvPr/>
        </p:nvSpPr>
        <p:spPr bwMode="auto">
          <a:xfrm>
            <a:off x="3886200" y="1789973"/>
            <a:ext cx="48006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fa-IR" sz="13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fa-IR"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آیسوبار خطی را گویند كه كلیۀ محلها و شهرهایی را كه دارای فشار مساوی هستند (البته پس از محاسبۀ ارتفاع زمین و عرض جغرافیایی) بهم متصل نمایند. ترسیم آیسوبارها در روی نقشه‌های اقلیمی قسمت اعظم كار هواشناسی را تشكیل می‌دهد.</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وقتی فشار هوای ایستگاههای فرعی به مركز هوا‌شناسی مخابره شد مقدار فشار در كنار هر شهر نوشته می‌شود و پس از تكمیل گزارشها نواحی هم‌فشار را بهم متصل نموده و مراكز فشار كم و زیاد به دست مي‌‌آید.</a:t>
            </a:r>
            <a:endParaRPr kumimoji="0" lang="fa-IR"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additive="base">
                                        <p:cTn id="7" dur="500" fill="hold"/>
                                        <p:tgtEl>
                                          <p:spTgt spid="2969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698">
                                            <p:txEl>
                                              <p:pRg st="2" end="2"/>
                                            </p:txEl>
                                          </p:spTgt>
                                        </p:tgtEl>
                                        <p:attrNameLst>
                                          <p:attrName>style.visibility</p:attrName>
                                        </p:attrNameLst>
                                      </p:cBhvr>
                                      <p:to>
                                        <p:strVal val="visible"/>
                                      </p:to>
                                    </p:set>
                                    <p:anim calcmode="lin" valueType="num">
                                      <p:cBhvr additive="base">
                                        <p:cTn id="13" dur="500" fill="hold"/>
                                        <p:tgtEl>
                                          <p:spTgt spid="2969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69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a:buNone/>
            </a:pPr>
            <a:r>
              <a:rPr lang="fa-IR" dirty="0" smtClean="0"/>
              <a:t> منابع:</a:t>
            </a:r>
          </a:p>
          <a:p>
            <a:pPr>
              <a:buNone/>
            </a:pPr>
            <a:r>
              <a:rPr lang="en-US" dirty="0" smtClean="0">
                <a:hlinkClick r:id="rId2"/>
              </a:rPr>
              <a:t>www.jahangostarco.com</a:t>
            </a:r>
            <a:endParaRPr lang="en-US" dirty="0" smtClean="0"/>
          </a:p>
          <a:p>
            <a:pPr>
              <a:buNone/>
            </a:pPr>
            <a:endParaRPr lang="en-US" dirty="0" smtClean="0"/>
          </a:p>
          <a:p>
            <a:pPr>
              <a:buNone/>
            </a:pPr>
            <a:r>
              <a:rPr lang="en-US" dirty="0" smtClean="0">
                <a:hlinkClick r:id="rId3"/>
              </a:rPr>
              <a:t>www.ngdir.ir</a:t>
            </a:r>
            <a:endParaRPr lang="en-US" dirty="0" smtClean="0"/>
          </a:p>
          <a:p>
            <a:pPr>
              <a:buNone/>
            </a:pP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vase04.jpg"/>
          <p:cNvPicPr>
            <a:picLocks noGrp="1" noChangeAspect="1"/>
          </p:cNvPicPr>
          <p:nvPr>
            <p:ph idx="1"/>
          </p:nvPr>
        </p:nvPicPr>
        <p:blipFill>
          <a:blip r:embed="rId2" cstate="print"/>
          <a:stretch>
            <a:fillRect/>
          </a:stretch>
        </p:blipFill>
        <p:spPr>
          <a:xfrm>
            <a:off x="304800" y="786572"/>
            <a:ext cx="8610600" cy="5842828"/>
          </a:xfrm>
        </p:spPr>
      </p:pic>
      <p:sp>
        <p:nvSpPr>
          <p:cNvPr id="5" name="Rectangle 4"/>
          <p:cNvSpPr/>
          <p:nvPr/>
        </p:nvSpPr>
        <p:spPr>
          <a:xfrm>
            <a:off x="2286000" y="5334000"/>
            <a:ext cx="4714752"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a-I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سپاس از همراهیتان</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3">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105964"/>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239</TotalTime>
  <Words>2622</Words>
  <Application>Microsoft Office PowerPoint</Application>
  <PresentationFormat>On-screen Show (4:3)</PresentationFormat>
  <Paragraphs>104</Paragraphs>
  <Slides>31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31</vt:i4>
      </vt:variant>
    </vt:vector>
  </HeadingPairs>
  <TitlesOfParts>
    <vt:vector size="39" baseType="lpstr">
      <vt:lpstr>Arial</vt:lpstr>
      <vt:lpstr>Calibri</vt:lpstr>
      <vt:lpstr>Constantia</vt:lpstr>
      <vt:lpstr>Majalla UI</vt:lpstr>
      <vt:lpstr>Times New Roman</vt:lpstr>
      <vt:lpstr>Traditional Arabic</vt:lpstr>
      <vt:lpstr>Wingdings 2</vt:lpstr>
      <vt:lpstr>Flow</vt:lpstr>
      <vt:lpstr>PowerPoint Presentation</vt:lpstr>
      <vt:lpstr>PowerPoint Presentation</vt:lpstr>
      <vt:lpstr> تاریخچه</vt:lpstr>
      <vt:lpstr>اتمسفر چیست؟ </vt:lpstr>
      <vt:lpstr> اندازه‌گیری فشار</vt:lpstr>
      <vt:lpstr>PowerPoint Presentation</vt:lpstr>
      <vt:lpstr> واحد فشار </vt:lpstr>
      <vt:lpstr>انواع فشار سنج </vt:lpstr>
      <vt:lpstr>فشار سنج جیوه ای </vt:lpstr>
      <vt:lpstr>فشار سنج فلزی </vt:lpstr>
      <vt:lpstr>فشار سنج جیوه ای فرتین </vt:lpstr>
      <vt:lpstr>فشار سنج جیوه ای تونلو</vt:lpstr>
      <vt:lpstr>فشار نگار</vt:lpstr>
      <vt:lpstr>PowerPoint Presentation</vt:lpstr>
      <vt:lpstr>تغییرات فشار</vt:lpstr>
      <vt:lpstr>  تغییرات عمودی فشار</vt:lpstr>
      <vt:lpstr>PowerPoint Presentation</vt:lpstr>
      <vt:lpstr>تغییرات افقی فشار </vt:lpstr>
      <vt:lpstr>  کمربندهای فشاری در جهان</vt:lpstr>
      <vt:lpstr> آرامگان استوایی</vt:lpstr>
      <vt:lpstr>پرفشارهای جنب حاره (عرضهای اسبی) </vt:lpstr>
      <vt:lpstr> کلاهک های پرفشار قطبی</vt:lpstr>
      <vt:lpstr> کمربندهای کم فشارهای جنب قطبی</vt:lpstr>
      <vt:lpstr> تغییرات زمانی فشار</vt:lpstr>
      <vt:lpstr>تغییرات شبانه روزی فشار</vt:lpstr>
      <vt:lpstr>PowerPoint Presentation</vt:lpstr>
      <vt:lpstr>PowerPoint Presentation</vt:lpstr>
      <vt:lpstr> تغییرات سالانه فشار</vt:lpstr>
      <vt:lpstr>خطوط هم‌فشار (آیسوبار)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mahnaz</dc:creator>
  <cp:lastModifiedBy>Windows User</cp:lastModifiedBy>
  <cp:revision>39</cp:revision>
  <dcterms:created xsi:type="dcterms:W3CDTF">2010-08-18T00:59:46Z</dcterms:created>
  <dcterms:modified xsi:type="dcterms:W3CDTF">2020-02-21T15:42:29Z</dcterms:modified>
</cp:coreProperties>
</file>