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866319E-0C85-4F3A-9D09-3B1756BAD377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7048A85-8FA1-497C-944C-6CBB5F4C85F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7436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533400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5400" dirty="0" smtClean="0">
                <a:latin typeface="IranNastaliq" pitchFamily="2" charset="0"/>
                <a:cs typeface="IranNastaliq" pitchFamily="2" charset="0"/>
              </a:rPr>
              <a:t>فساد ميكروبي مواد غذايي</a:t>
            </a:r>
            <a:endParaRPr lang="en-US" sz="5400" dirty="0">
              <a:latin typeface="IranNastaliq" pitchFamily="2" charset="0"/>
              <a:cs typeface="IranNastaliq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971800"/>
            <a:ext cx="7772400" cy="1839511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a-IR" dirty="0" smtClean="0">
                <a:latin typeface="IranNastaliq" pitchFamily="2" charset="0"/>
                <a:cs typeface="IranNastaliq" pitchFamily="2" charset="0"/>
              </a:rPr>
              <a:t>ميكروبيولوژي مواد </a:t>
            </a:r>
            <a:r>
              <a:rPr lang="fa-IR" dirty="0" smtClean="0">
                <a:latin typeface="IranNastaliq" pitchFamily="2" charset="0"/>
                <a:cs typeface="IranNastaliq" pitchFamily="2" charset="0"/>
              </a:rPr>
              <a:t>غذايي</a:t>
            </a:r>
            <a:endParaRPr lang="fa-IR" dirty="0" smtClean="0">
              <a:latin typeface="IranNastaliq" pitchFamily="2" charset="0"/>
              <a:cs typeface="IranNastaliq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400" dirty="0" smtClean="0">
                <a:cs typeface="B Nazanin" pitchFamily="2" charset="-78"/>
              </a:rPr>
              <a:t>ممكن است به وسيله </a:t>
            </a:r>
            <a:r>
              <a:rPr lang="en-US" sz="2400" dirty="0" smtClean="0">
                <a:cs typeface="B Nazanin" pitchFamily="2" charset="-78"/>
              </a:rPr>
              <a:t>M.O</a:t>
            </a:r>
            <a:r>
              <a:rPr lang="fa-IR" sz="2400" dirty="0" smtClean="0">
                <a:cs typeface="B Nazanin" pitchFamily="2" charset="-78"/>
              </a:rPr>
              <a:t> كه در محيط مزارع وجود دارند و مي توانند روي سطح دانه ها رشد كنند دچار فساد شوند.</a:t>
            </a:r>
          </a:p>
          <a:p>
            <a:pPr algn="just" rtl="1"/>
            <a:r>
              <a:rPr lang="fa-IR" sz="2400" dirty="0" smtClean="0">
                <a:cs typeface="B Nazanin" pitchFamily="2" charset="-78"/>
              </a:rPr>
              <a:t>اين </a:t>
            </a:r>
            <a:r>
              <a:rPr lang="en-US" sz="2400" dirty="0" smtClean="0">
                <a:cs typeface="B Nazanin" pitchFamily="2" charset="-78"/>
              </a:rPr>
              <a:t>M.O</a:t>
            </a:r>
            <a:r>
              <a:rPr lang="fa-IR" sz="2400" dirty="0" smtClean="0">
                <a:cs typeface="B Nazanin" pitchFamily="2" charset="-78"/>
              </a:rPr>
              <a:t> ها اغلب شامل انواع زير مي باشند:</a:t>
            </a:r>
          </a:p>
          <a:p>
            <a:pPr algn="just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باكتري هاي ميله اي اسپوردار مانند باسيلوس ها</a:t>
            </a:r>
          </a:p>
          <a:p>
            <a:pPr algn="just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باكتري هاي كروموژنيك مانند سراشيا</a:t>
            </a:r>
          </a:p>
          <a:p>
            <a:pPr algn="just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باكتري هاي گرم منفي مانند فلاووباكتريوم</a:t>
            </a:r>
          </a:p>
          <a:p>
            <a:pPr algn="just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كپك و مخمر</a:t>
            </a:r>
          </a:p>
          <a:p>
            <a:pPr algn="just" rtl="1">
              <a:buFont typeface="Wingdings" pitchFamily="2" charset="2"/>
              <a:buChar char="ü"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sz="2400" dirty="0" smtClean="0">
                <a:cs typeface="B Nazanin" pitchFamily="2" charset="-78"/>
              </a:rPr>
              <a:t>زنده ماندن و رشد اين </a:t>
            </a:r>
            <a:r>
              <a:rPr lang="en-US" sz="2400" dirty="0" smtClean="0">
                <a:cs typeface="B Nazanin" pitchFamily="2" charset="-78"/>
              </a:rPr>
              <a:t>M.O</a:t>
            </a:r>
            <a:r>
              <a:rPr lang="fa-IR" sz="2400" dirty="0" smtClean="0">
                <a:cs typeface="B Nazanin" pitchFamily="2" charset="-78"/>
              </a:rPr>
              <a:t> ها بستگي به ميزان رطوبت و نوع دانه غلات دارد.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sz="2400" dirty="0" smtClean="0">
                <a:cs typeface="B Nazanin" pitchFamily="2" charset="-78"/>
              </a:rPr>
              <a:t>آردها نيز اغلب به وسيله </a:t>
            </a:r>
            <a:r>
              <a:rPr lang="en-US" sz="2400" dirty="0" smtClean="0">
                <a:cs typeface="B Nazanin" pitchFamily="2" charset="-78"/>
              </a:rPr>
              <a:t>M.O</a:t>
            </a:r>
            <a:r>
              <a:rPr lang="fa-IR" sz="2400" dirty="0" smtClean="0">
                <a:cs typeface="B Nazanin" pitchFamily="2" charset="-78"/>
              </a:rPr>
              <a:t> هاي عامل آلودگي دانه فاسد مي شوند. به طور كلي اگر رطوبت آردها كمتر از 13% باشد رشد و نمو كليه ميكروارگانيسم ها متوقف مي گردد.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فساد دانه غلات، آرد و نان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dirty="0" smtClean="0">
                <a:cs typeface="B Nazanin" pitchFamily="2" charset="-78"/>
              </a:rPr>
              <a:t>نان ها دچار دو نوع فساد عمده مي گردند:</a:t>
            </a:r>
          </a:p>
          <a:p>
            <a:pPr algn="just" rtl="1">
              <a:buFontTx/>
              <a:buChar char="-"/>
            </a:pPr>
            <a:r>
              <a:rPr lang="fa-IR" dirty="0" smtClean="0">
                <a:cs typeface="B Nazanin" pitchFamily="2" charset="-78"/>
              </a:rPr>
              <a:t>كپك زدن(</a:t>
            </a:r>
            <a:r>
              <a:rPr lang="en-US" dirty="0" smtClean="0">
                <a:cs typeface="B Nazanin" pitchFamily="2" charset="-78"/>
              </a:rPr>
              <a:t>Moldiness</a:t>
            </a:r>
            <a:r>
              <a:rPr lang="fa-IR" dirty="0" smtClean="0">
                <a:cs typeface="B Nazanin" pitchFamily="2" charset="-78"/>
              </a:rPr>
              <a:t>) – فساد ثانويه بعد از پخت</a:t>
            </a:r>
          </a:p>
          <a:p>
            <a:pPr algn="just" rtl="1">
              <a:buFontTx/>
              <a:buChar char="-"/>
            </a:pPr>
            <a:r>
              <a:rPr lang="fa-IR" dirty="0" smtClean="0">
                <a:cs typeface="B Nazanin" pitchFamily="2" charset="-78"/>
              </a:rPr>
              <a:t>طنابي شدن(</a:t>
            </a:r>
            <a:r>
              <a:rPr lang="en-US" dirty="0" err="1" smtClean="0">
                <a:cs typeface="B Nazanin" pitchFamily="2" charset="-78"/>
              </a:rPr>
              <a:t>Ropiness</a:t>
            </a:r>
            <a:r>
              <a:rPr lang="fa-IR" dirty="0" smtClean="0">
                <a:cs typeface="B Nazanin" pitchFamily="2" charset="-78"/>
              </a:rPr>
              <a:t>) – فساد اوليه قبل از پخت</a:t>
            </a:r>
          </a:p>
          <a:p>
            <a:pPr algn="just" rtl="1">
              <a:buFont typeface="Wingdings" pitchFamily="2" charset="2"/>
              <a:buChar char="q"/>
            </a:pPr>
            <a:r>
              <a:rPr lang="fa-IR" b="1" dirty="0" smtClean="0">
                <a:cs typeface="B Nazanin" pitchFamily="2" charset="-78"/>
              </a:rPr>
              <a:t>كپك هاي مهم نان:</a:t>
            </a:r>
          </a:p>
          <a:p>
            <a:pPr marL="624078" indent="-514350" algn="just" rtl="1">
              <a:buAutoNum type="arabicParenR"/>
            </a:pPr>
            <a:r>
              <a:rPr lang="fa-IR" b="1" dirty="0" smtClean="0">
                <a:cs typeface="B Nazanin" pitchFamily="2" charset="-78"/>
              </a:rPr>
              <a:t>ريزوپوس نيگريكانس</a:t>
            </a:r>
          </a:p>
          <a:p>
            <a:pPr marL="624078" indent="-514350" algn="just" rtl="1">
              <a:buAutoNum type="arabicParenR"/>
            </a:pPr>
            <a:r>
              <a:rPr lang="fa-IR" b="1" dirty="0" smtClean="0">
                <a:cs typeface="B Nazanin" pitchFamily="2" charset="-78"/>
              </a:rPr>
              <a:t>ريزوپوس استولونيفر: </a:t>
            </a:r>
            <a:r>
              <a:rPr lang="fa-IR" dirty="0" smtClean="0">
                <a:cs typeface="B Nazanin" pitchFamily="2" charset="-78"/>
              </a:rPr>
              <a:t>داراي ميسيليوم هاي سفيد پنبه اي رنگ و اسپورانژيوم سياه رنگ</a:t>
            </a:r>
          </a:p>
          <a:p>
            <a:pPr marL="624078" indent="-514350" algn="just" rtl="1">
              <a:buAutoNum type="arabicParenR"/>
            </a:pPr>
            <a:r>
              <a:rPr lang="fa-IR" b="1" dirty="0" smtClean="0">
                <a:cs typeface="B Nazanin" pitchFamily="2" charset="-78"/>
              </a:rPr>
              <a:t>پني سيليوم اكسپانسوم: </a:t>
            </a:r>
            <a:r>
              <a:rPr lang="fa-IR" dirty="0" smtClean="0">
                <a:cs typeface="B Nazanin" pitchFamily="2" charset="-78"/>
              </a:rPr>
              <a:t>اسپور سبز رنگ</a:t>
            </a:r>
          </a:p>
          <a:p>
            <a:pPr marL="624078" indent="-514350" algn="just" rtl="1">
              <a:buAutoNum type="arabicParenR"/>
            </a:pPr>
            <a:r>
              <a:rPr lang="fa-IR" b="1" dirty="0" smtClean="0">
                <a:cs typeface="B Nazanin" pitchFamily="2" charset="-78"/>
              </a:rPr>
              <a:t>آسپرژيلوس نايجر: </a:t>
            </a:r>
            <a:r>
              <a:rPr lang="fa-IR" dirty="0" smtClean="0">
                <a:cs typeface="B Nazanin" pitchFamily="2" charset="-78"/>
              </a:rPr>
              <a:t>توليد پيگمان هاي زرد رنگ بر روي نان همراه با اسپورهاي سياه رنگ يا قهوه اي</a:t>
            </a:r>
          </a:p>
          <a:p>
            <a:pPr marL="624078" indent="-514350" algn="just" rtl="1">
              <a:buAutoNum type="arabicParenR"/>
            </a:pPr>
            <a:r>
              <a:rPr lang="fa-IR" b="1" dirty="0" smtClean="0">
                <a:cs typeface="B Nazanin" pitchFamily="2" charset="-78"/>
              </a:rPr>
              <a:t>مونيليا سيتوفيلا: </a:t>
            </a:r>
            <a:r>
              <a:rPr lang="fa-IR" dirty="0" smtClean="0">
                <a:cs typeface="B Nazanin" pitchFamily="2" charset="-78"/>
              </a:rPr>
              <a:t>داراي اسپور صورتي رنگ كه كپك زدگي به رنگ صورتي تا قرمز ظاهر مي شود.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b="1" dirty="0" smtClean="0">
                <a:cs typeface="B Nazanin" pitchFamily="2" charset="-78"/>
              </a:rPr>
              <a:t>عوامل تشديد كننده كپك زدگي:</a:t>
            </a:r>
          </a:p>
          <a:p>
            <a:pPr algn="r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طولاني بودن زمان خنك كردن و تماس با هواي آلوده</a:t>
            </a:r>
          </a:p>
          <a:p>
            <a:pPr algn="r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برش دادن نان</a:t>
            </a:r>
          </a:p>
          <a:p>
            <a:pPr algn="r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بسته بندي نان كه كاملا خنك نشده است.</a:t>
            </a:r>
          </a:p>
          <a:p>
            <a:pPr algn="r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انبار كردن و نگهداري در محل گرم و مرطوب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400" b="1" dirty="0" smtClean="0">
                <a:cs typeface="B Nazanin" pitchFamily="2" charset="-78"/>
              </a:rPr>
              <a:t>طنابي شدن نان </a:t>
            </a:r>
            <a:r>
              <a:rPr lang="en-US" sz="2400" b="1" dirty="0" err="1" smtClean="0">
                <a:cs typeface="B Nazanin" pitchFamily="2" charset="-78"/>
              </a:rPr>
              <a:t>Ropiness</a:t>
            </a:r>
            <a:r>
              <a:rPr lang="fa-IR" sz="2400" b="1" dirty="0" smtClean="0">
                <a:cs typeface="B Nazanin" pitchFamily="2" charset="-78"/>
              </a:rPr>
              <a:t>:</a:t>
            </a:r>
          </a:p>
          <a:p>
            <a:pPr algn="just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اين نوع فساد بيشتر در فصول گرم در نان هاي حجيم و كيك ها ممكن است اتفاق افتد.</a:t>
            </a:r>
          </a:p>
          <a:p>
            <a:pPr algn="just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عامل فساد يك واريته چسبناك باكتري باسيلوس سابتيليس مي باشد. اين باكتري هوازي، اسپوردار و پروتئوليتيك است و اسپور آن در آرد، مالت، مايه خمير، شيرخشك و ... احتمالا پيدا مي شود.</a:t>
            </a:r>
          </a:p>
          <a:p>
            <a:pPr algn="just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اسپور باكتري مي تواند حرارت زمان پخت را تحمل و در شرايط مناسب فعال شود.</a:t>
            </a:r>
          </a:p>
          <a:p>
            <a:pPr algn="just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طنابي شدن به علت كپسوله شدن باسيل همراه با هيدروليز پروتئين آرد(گلوتن) بوسيله آنزيم پروتئيناز باكتري و بالاخره هيدروليز نشاسته بوسيله آميلاز و تبديل آن به قندهاي ساده كه حالت چسبندگي و كش آمدن را تسهيل مي كند صورت مي گيرد.</a:t>
            </a:r>
          </a:p>
          <a:p>
            <a:pPr algn="just" rtl="1">
              <a:buFontTx/>
              <a:buChar char="-"/>
            </a:pPr>
            <a:r>
              <a:rPr lang="fa-IR" sz="2400" dirty="0" smtClean="0">
                <a:cs typeface="B Nazanin" pitchFamily="2" charset="-78"/>
              </a:rPr>
              <a:t>محل طنابي شدن با تغيير رنگ نان(زرد تا قهوه اي سير)، نرم و چسبنده شدن و بوي زننده شبيه طالبي گنديده همراه است.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 algn="just" rtl="1">
              <a:buAutoNum type="arabicParenR"/>
            </a:pPr>
            <a:r>
              <a:rPr lang="fa-IR" sz="2400" b="1" dirty="0" smtClean="0">
                <a:cs typeface="B Nazanin" pitchFamily="2" charset="-78"/>
              </a:rPr>
              <a:t>فساد نرم باكتريايي(</a:t>
            </a:r>
            <a:r>
              <a:rPr lang="en-US" sz="2400" b="1" dirty="0" smtClean="0">
                <a:cs typeface="B Nazanin" pitchFamily="2" charset="-78"/>
              </a:rPr>
              <a:t>Bacterial Soft Rot</a:t>
            </a:r>
            <a:r>
              <a:rPr lang="fa-IR" sz="2400" b="1" dirty="0" smtClean="0">
                <a:cs typeface="B Nazanin" pitchFamily="2" charset="-78"/>
              </a:rPr>
              <a:t>): </a:t>
            </a:r>
            <a:r>
              <a:rPr lang="fa-IR" sz="2400" dirty="0" smtClean="0">
                <a:cs typeface="B Nazanin" pitchFamily="2" charset="-78"/>
              </a:rPr>
              <a:t>اين نوع فساد بوسيله باكتري اروينيا كاراتوورا (</a:t>
            </a:r>
            <a:r>
              <a:rPr lang="en-US" sz="2400" dirty="0" err="1" smtClean="0">
                <a:cs typeface="B Nazanin" pitchFamily="2" charset="-78"/>
              </a:rPr>
              <a:t>Erwinia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en-US" sz="2400" dirty="0" err="1" smtClean="0">
                <a:cs typeface="B Nazanin" pitchFamily="2" charset="-78"/>
              </a:rPr>
              <a:t>Caratovora</a:t>
            </a:r>
            <a:r>
              <a:rPr lang="fa-IR" sz="2400" dirty="0" smtClean="0">
                <a:cs typeface="B Nazanin" pitchFamily="2" charset="-78"/>
              </a:rPr>
              <a:t>) و گاهي بوسيله باكتري سودوموناس مارجيناليس(</a:t>
            </a:r>
            <a:r>
              <a:rPr lang="en-US" sz="2400" dirty="0" smtClean="0">
                <a:cs typeface="B Nazanin" pitchFamily="2" charset="-78"/>
              </a:rPr>
              <a:t>Pseudomonas </a:t>
            </a:r>
            <a:r>
              <a:rPr lang="en-US" sz="2400" dirty="0" err="1" smtClean="0">
                <a:cs typeface="B Nazanin" pitchFamily="2" charset="-78"/>
              </a:rPr>
              <a:t>marginalis</a:t>
            </a:r>
            <a:r>
              <a:rPr lang="fa-IR" sz="2400" dirty="0" smtClean="0">
                <a:cs typeface="B Nazanin" pitchFamily="2" charset="-78"/>
              </a:rPr>
              <a:t>) ايجاد مي شود كه در اثر تجزيه پكتين پوست سبزي و ميوه باعث نرم شدن و لهيدگي همراه با بوي زننده مي گردد.</a:t>
            </a:r>
            <a:endParaRPr lang="en-US" sz="2400" dirty="0" smtClean="0">
              <a:cs typeface="B Nazanin" pitchFamily="2" charset="-78"/>
            </a:endParaRPr>
          </a:p>
          <a:p>
            <a:pPr marL="624078" indent="-514350" algn="just" rtl="1">
              <a:buAutoNum type="arabicParenR"/>
            </a:pPr>
            <a:r>
              <a:rPr lang="fa-IR" sz="2400" b="1" dirty="0" smtClean="0">
                <a:cs typeface="B Nazanin" pitchFamily="2" charset="-78"/>
              </a:rPr>
              <a:t>فساد كپك خاكستري(</a:t>
            </a:r>
            <a:r>
              <a:rPr lang="en-US" sz="2400" b="1" dirty="0" smtClean="0">
                <a:cs typeface="B Nazanin" pitchFamily="2" charset="-78"/>
              </a:rPr>
              <a:t>Gray Mold Rot</a:t>
            </a:r>
            <a:r>
              <a:rPr lang="fa-IR" sz="2400" b="1" dirty="0" smtClean="0">
                <a:cs typeface="B Nazanin" pitchFamily="2" charset="-78"/>
              </a:rPr>
              <a:t>): </a:t>
            </a:r>
            <a:r>
              <a:rPr lang="fa-IR" sz="2400" dirty="0" smtClean="0">
                <a:cs typeface="B Nazanin" pitchFamily="2" charset="-78"/>
              </a:rPr>
              <a:t>عامل فساد كپك بوتريتيس سينرا (</a:t>
            </a:r>
            <a:r>
              <a:rPr lang="en-US" sz="2400" dirty="0" err="1" smtClean="0">
                <a:cs typeface="B Nazanin" pitchFamily="2" charset="-78"/>
              </a:rPr>
              <a:t>B.cinerea</a:t>
            </a:r>
            <a:r>
              <a:rPr lang="fa-IR" sz="2400" dirty="0" smtClean="0">
                <a:cs typeface="B Nazanin" pitchFamily="2" charset="-78"/>
              </a:rPr>
              <a:t>) مي باشد كه داراي ميسيليوم هاي خاكستري رنگ است و روي سبزي ها و ميوه ها به صورت توده اي از ميسيليوم خاكستري ديده مي شود.</a:t>
            </a:r>
          </a:p>
          <a:p>
            <a:pPr marL="624078" indent="-514350" algn="just" rtl="1">
              <a:buAutoNum type="arabicParenR"/>
            </a:pPr>
            <a:r>
              <a:rPr lang="fa-IR" sz="2400" b="1" dirty="0" smtClean="0">
                <a:cs typeface="B Nazanin" pitchFamily="2" charset="-78"/>
              </a:rPr>
              <a:t>فساد نرم ريزوپوس(</a:t>
            </a:r>
            <a:r>
              <a:rPr lang="en-US" sz="2400" b="1" dirty="0" err="1" smtClean="0">
                <a:cs typeface="B Nazanin" pitchFamily="2" charset="-78"/>
              </a:rPr>
              <a:t>Rhizipus</a:t>
            </a:r>
            <a:r>
              <a:rPr lang="en-US" sz="2400" b="1" dirty="0" smtClean="0">
                <a:cs typeface="B Nazanin" pitchFamily="2" charset="-78"/>
              </a:rPr>
              <a:t> Soft Rot</a:t>
            </a:r>
            <a:r>
              <a:rPr lang="fa-IR" sz="2400" b="1" dirty="0" smtClean="0">
                <a:cs typeface="B Nazanin" pitchFamily="2" charset="-78"/>
              </a:rPr>
              <a:t>): </a:t>
            </a:r>
            <a:r>
              <a:rPr lang="fa-IR" sz="2400" dirty="0" smtClean="0">
                <a:cs typeface="B Nazanin" pitchFamily="2" charset="-78"/>
              </a:rPr>
              <a:t>بعضي گونه هاي كپك ريزوپوس مانند نيگريكانس و استولونيفر باعث نرم و خميري شدن سبزي و ميوه مي گردد كه به صورت رشد پنبه اي شكل به همراه اسپورهاي سياه رنگ ديده مي شود.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فساد سبزي و ميوه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buNone/>
            </a:pPr>
            <a:r>
              <a:rPr lang="fa-IR" sz="2400" b="1" dirty="0" smtClean="0">
                <a:cs typeface="B Nazanin" pitchFamily="2" charset="-78"/>
              </a:rPr>
              <a:t>4) فساد نرم آبكي (</a:t>
            </a:r>
            <a:r>
              <a:rPr lang="en-US" sz="2400" b="1" dirty="0" smtClean="0">
                <a:cs typeface="B Nazanin" pitchFamily="2" charset="-78"/>
              </a:rPr>
              <a:t>Watery Spot Rot</a:t>
            </a:r>
            <a:r>
              <a:rPr lang="fa-IR" sz="2400" b="1" dirty="0" smtClean="0">
                <a:cs typeface="B Nazanin" pitchFamily="2" charset="-78"/>
              </a:rPr>
              <a:t>): </a:t>
            </a:r>
            <a:r>
              <a:rPr lang="fa-IR" sz="2400" dirty="0" smtClean="0">
                <a:cs typeface="B Nazanin" pitchFamily="2" charset="-78"/>
              </a:rPr>
              <a:t>اين نوع فساد بوسيله دو نوع كپك زير در محصولات سبزي و ميوه ايجاد مي شود. ژئوتريكوم كانديدوم، اسكلروتينا اسكروتيورم </a:t>
            </a:r>
            <a:r>
              <a:rPr lang="en-US" sz="2400" dirty="0" err="1" smtClean="0">
                <a:cs typeface="B Nazanin" pitchFamily="2" charset="-78"/>
              </a:rPr>
              <a:t>Selerotinia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en-US" sz="2400" dirty="0" err="1" smtClean="0">
                <a:cs typeface="B Nazanin" pitchFamily="2" charset="-78"/>
              </a:rPr>
              <a:t>selerotiorum</a:t>
            </a:r>
            <a:r>
              <a:rPr lang="fa-IR" sz="2400" dirty="0" smtClean="0">
                <a:cs typeface="B Nazanin" pitchFamily="2" charset="-78"/>
              </a:rPr>
              <a:t> ناقل اسپورها و ميسيليوم اين كپك ها مگس ميوه يا </a:t>
            </a:r>
            <a:r>
              <a:rPr lang="en-US" sz="2400" dirty="0" smtClean="0">
                <a:cs typeface="B Nazanin" pitchFamily="2" charset="-78"/>
              </a:rPr>
              <a:t>Fruit Fly</a:t>
            </a:r>
            <a:r>
              <a:rPr lang="fa-IR" sz="2400" dirty="0" smtClean="0">
                <a:cs typeface="B Nazanin" pitchFamily="2" charset="-78"/>
              </a:rPr>
              <a:t> مي باشد كه هنگام تخمگذاري در شكاف سبزي و ميوه باعث آلودگي و فساد قارچي محصولات مي گردد.</a:t>
            </a:r>
          </a:p>
          <a:p>
            <a:pPr algn="just" rtl="1">
              <a:buNone/>
            </a:pPr>
            <a:r>
              <a:rPr lang="fa-IR" sz="2400" b="1" dirty="0" smtClean="0">
                <a:cs typeface="B Nazanin" pitchFamily="2" charset="-78"/>
              </a:rPr>
              <a:t>5) فساد كپك آبي(</a:t>
            </a:r>
            <a:r>
              <a:rPr lang="en-US" sz="2400" b="1" dirty="0" smtClean="0">
                <a:cs typeface="B Nazanin" pitchFamily="2" charset="-78"/>
              </a:rPr>
              <a:t> Blue Mold Rot</a:t>
            </a:r>
            <a:r>
              <a:rPr lang="fa-IR" sz="2400" b="1" dirty="0" smtClean="0">
                <a:cs typeface="B Nazanin" pitchFamily="2" charset="-78"/>
              </a:rPr>
              <a:t>): </a:t>
            </a:r>
            <a:r>
              <a:rPr lang="fa-IR" sz="2400" dirty="0" smtClean="0">
                <a:cs typeface="B Nazanin" pitchFamily="2" charset="-78"/>
              </a:rPr>
              <a:t>در اثر رشد گونه هاي كپك پني سيليوم در روي ميوه ها مخصوصا مركبات و سبزي ها به صورت توده ميسيليوم آبي رنگ ديده مي شود.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sz="2400" dirty="0" smtClean="0">
                <a:cs typeface="B Nazanin" pitchFamily="2" charset="-78"/>
              </a:rPr>
              <a:t>روي پرتقال و ليمو: </a:t>
            </a:r>
            <a:r>
              <a:rPr lang="en-US" sz="2400" dirty="0" err="1" smtClean="0">
                <a:cs typeface="B Nazanin" pitchFamily="2" charset="-78"/>
              </a:rPr>
              <a:t>P.digitatum</a:t>
            </a:r>
            <a:r>
              <a:rPr lang="fa-IR" sz="2400" dirty="0" smtClean="0">
                <a:cs typeface="B Nazanin" pitchFamily="2" charset="-78"/>
              </a:rPr>
              <a:t> و </a:t>
            </a:r>
            <a:r>
              <a:rPr lang="en-US" sz="2400" dirty="0" err="1" smtClean="0">
                <a:cs typeface="B Nazanin" pitchFamily="2" charset="-78"/>
              </a:rPr>
              <a:t>P.italicum</a:t>
            </a:r>
            <a:endParaRPr lang="en-US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sz="2400" dirty="0" smtClean="0">
                <a:cs typeface="B Nazanin" pitchFamily="2" charset="-78"/>
              </a:rPr>
              <a:t>روي گريپ فرويت: </a:t>
            </a:r>
            <a:r>
              <a:rPr lang="en-US" sz="2400" dirty="0" err="1" smtClean="0">
                <a:cs typeface="B Nazanin" pitchFamily="2" charset="-78"/>
              </a:rPr>
              <a:t>P.citri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فساد سبزي و ميوه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buNone/>
            </a:pPr>
            <a:r>
              <a:rPr lang="fa-IR" sz="2400" b="1" dirty="0" smtClean="0">
                <a:cs typeface="B Nazanin" pitchFamily="2" charset="-78"/>
              </a:rPr>
              <a:t>6) فساد كپك سياه(</a:t>
            </a:r>
            <a:r>
              <a:rPr lang="en-US" sz="2400" b="1" dirty="0" smtClean="0">
                <a:cs typeface="B Nazanin" pitchFamily="2" charset="-78"/>
              </a:rPr>
              <a:t>Black Mold Rot</a:t>
            </a:r>
            <a:r>
              <a:rPr lang="fa-IR" sz="2400" b="1" dirty="0" smtClean="0">
                <a:cs typeface="B Nazanin" pitchFamily="2" charset="-78"/>
              </a:rPr>
              <a:t>): </a:t>
            </a:r>
            <a:r>
              <a:rPr lang="fa-IR" sz="2400" dirty="0" smtClean="0">
                <a:cs typeface="B Nazanin" pitchFamily="2" charset="-78"/>
              </a:rPr>
              <a:t>اين نوع فساد در اثر رشد واريته هاي كپك آسپرژيلوس نايجر </a:t>
            </a:r>
            <a:r>
              <a:rPr lang="en-US" sz="2400" dirty="0" err="1" smtClean="0">
                <a:cs typeface="B Nazanin" pitchFamily="2" charset="-78"/>
              </a:rPr>
              <a:t>A.niger</a:t>
            </a:r>
            <a:r>
              <a:rPr lang="fa-IR" sz="2400" dirty="0" smtClean="0">
                <a:cs typeface="B Nazanin" pitchFamily="2" charset="-78"/>
              </a:rPr>
              <a:t> به صورت كپك زدگي پنبه اي با اسپورهاي سياه يا قهوه اي در روي انواع سبزي و ميوه ظاهر مي شود.</a:t>
            </a:r>
          </a:p>
          <a:p>
            <a:pPr algn="just" rtl="1">
              <a:buNone/>
            </a:pPr>
            <a:r>
              <a:rPr lang="fa-IR" sz="2400" b="1" dirty="0" smtClean="0">
                <a:cs typeface="B Nazanin" pitchFamily="2" charset="-78"/>
              </a:rPr>
              <a:t>7) فساد انتراكنوز (</a:t>
            </a:r>
            <a:r>
              <a:rPr lang="en-US" sz="2400" b="1" dirty="0" err="1" smtClean="0">
                <a:cs typeface="B Nazanin" pitchFamily="2" charset="-78"/>
              </a:rPr>
              <a:t>Anthracnos</a:t>
            </a:r>
            <a:r>
              <a:rPr lang="fa-IR" sz="2400" b="1" dirty="0" smtClean="0">
                <a:cs typeface="B Nazanin" pitchFamily="2" charset="-78"/>
              </a:rPr>
              <a:t>): </a:t>
            </a:r>
            <a:r>
              <a:rPr lang="fa-IR" sz="2400" dirty="0" smtClean="0">
                <a:cs typeface="B Nazanin" pitchFamily="2" charset="-78"/>
              </a:rPr>
              <a:t>اين نوع فساد به صورت لكه هاي كوچك تيره رنگ روي ميوه ها و سبزي ها ديده مي شود. اين فساد در نقاط گرم و مرطوب روي موز، گوجه فرنگي، هندوانه، فلفل سبز و ... ظاهر مي شود.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فساد سبزي و ميوه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44</TotalTime>
  <Words>758</Words>
  <Application>Microsoft Office PowerPoint</Application>
  <PresentationFormat>On-screen Show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Concourse</vt:lpstr>
      <vt:lpstr>بنام خدا</vt:lpstr>
      <vt:lpstr>فساد ميكروبي مواد غذايي</vt:lpstr>
      <vt:lpstr>فساد دانه غلات، آرد و نان</vt:lpstr>
      <vt:lpstr>PowerPoint Presentation</vt:lpstr>
      <vt:lpstr>PowerPoint Presentation</vt:lpstr>
      <vt:lpstr>PowerPoint Presentation</vt:lpstr>
      <vt:lpstr>فساد سبزي و ميوه</vt:lpstr>
      <vt:lpstr>فساد سبزي و ميوه</vt:lpstr>
      <vt:lpstr>فساد سبزي و ميوه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فساد ميكروبي مواد غذايي</dc:title>
  <dc:creator>Apple</dc:creator>
  <cp:lastModifiedBy>Windows User</cp:lastModifiedBy>
  <cp:revision>2</cp:revision>
  <dcterms:created xsi:type="dcterms:W3CDTF">2016-12-24T20:40:43Z</dcterms:created>
  <dcterms:modified xsi:type="dcterms:W3CDTF">2020-05-31T07:06:28Z</dcterms:modified>
</cp:coreProperties>
</file>