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1.xml" ContentType="application/vnd.openxmlformats-officedocument.themeOverride+xml"/>
  <Override PartName="/ppt/notesSlides/notesSlide10.xml" ContentType="application/vnd.openxmlformats-officedocument.presentationml.notesSlide+xml"/>
  <Override PartName="/ppt/theme/themeOverride2.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3.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Override4.xml" ContentType="application/vnd.openxmlformats-officedocument.themeOverr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heme/themeOverride5.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heme/themeOverride6.xml" ContentType="application/vnd.openxmlformats-officedocument.themeOverr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 id="2147483852" r:id="rId2"/>
    <p:sldMasterId id="2147483888" r:id="rId3"/>
    <p:sldMasterId id="2147483936" r:id="rId4"/>
    <p:sldMasterId id="2147484116" r:id="rId5"/>
    <p:sldMasterId id="2147484212" r:id="rId6"/>
  </p:sldMasterIdLst>
  <p:notesMasterIdLst>
    <p:notesMasterId r:id="rId45"/>
  </p:notesMasterIdLst>
  <p:sldIdLst>
    <p:sldId id="257" r:id="rId7"/>
    <p:sldId id="258" r:id="rId8"/>
    <p:sldId id="293" r:id="rId9"/>
    <p:sldId id="263" r:id="rId10"/>
    <p:sldId id="264" r:id="rId11"/>
    <p:sldId id="262" r:id="rId12"/>
    <p:sldId id="266" r:id="rId13"/>
    <p:sldId id="278" r:id="rId14"/>
    <p:sldId id="301" r:id="rId15"/>
    <p:sldId id="294" r:id="rId16"/>
    <p:sldId id="280" r:id="rId17"/>
    <p:sldId id="298" r:id="rId18"/>
    <p:sldId id="295" r:id="rId19"/>
    <p:sldId id="283" r:id="rId20"/>
    <p:sldId id="296" r:id="rId21"/>
    <p:sldId id="284" r:id="rId22"/>
    <p:sldId id="285" r:id="rId23"/>
    <p:sldId id="286" r:id="rId24"/>
    <p:sldId id="297" r:id="rId25"/>
    <p:sldId id="303" r:id="rId26"/>
    <p:sldId id="304" r:id="rId27"/>
    <p:sldId id="305" r:id="rId28"/>
    <p:sldId id="306" r:id="rId29"/>
    <p:sldId id="307" r:id="rId30"/>
    <p:sldId id="308" r:id="rId31"/>
    <p:sldId id="309" r:id="rId32"/>
    <p:sldId id="310" r:id="rId33"/>
    <p:sldId id="311" r:id="rId34"/>
    <p:sldId id="312" r:id="rId35"/>
    <p:sldId id="313" r:id="rId36"/>
    <p:sldId id="314" r:id="rId37"/>
    <p:sldId id="315" r:id="rId38"/>
    <p:sldId id="316" r:id="rId39"/>
    <p:sldId id="317" r:id="rId40"/>
    <p:sldId id="319" r:id="rId41"/>
    <p:sldId id="318" r:id="rId42"/>
    <p:sldId id="320" r:id="rId43"/>
    <p:sldId id="282"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2" autoAdjust="0"/>
    <p:restoredTop sz="94658" autoAdjust="0"/>
  </p:normalViewPr>
  <p:slideViewPr>
    <p:cSldViewPr>
      <p:cViewPr varScale="1">
        <p:scale>
          <a:sx n="68" d="100"/>
          <a:sy n="68" d="100"/>
        </p:scale>
        <p:origin x="984" y="78"/>
      </p:cViewPr>
      <p:guideLst>
        <p:guide orient="horz" pos="2160"/>
        <p:guide pos="2880"/>
      </p:guideLst>
    </p:cSldViewPr>
  </p:slideViewPr>
  <p:outlineViewPr>
    <p:cViewPr>
      <p:scale>
        <a:sx n="33" d="100"/>
        <a:sy n="33" d="100"/>
      </p:scale>
      <p:origin x="0" y="363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C7407D-57F7-41D3-BB4E-5E4A98320E28}" type="doc">
      <dgm:prSet loTypeId="urn:microsoft.com/office/officeart/2005/8/layout/pyramid2" loCatId="list" qsTypeId="urn:microsoft.com/office/officeart/2005/8/quickstyle/3d2" qsCatId="3D" csTypeId="urn:microsoft.com/office/officeart/2005/8/colors/accent1_2" csCatId="accent1" phldr="1"/>
      <dgm:spPr/>
    </dgm:pt>
    <dgm:pt modelId="{F55E8E92-7473-47D6-8911-B52B3B8833F2}">
      <dgm:prSet phldrT="[Text]" custT="1"/>
      <dgm:spPr/>
      <dgm:t>
        <a:bodyPr/>
        <a:lstStyle/>
        <a:p>
          <a:pPr algn="r"/>
          <a:r>
            <a:rPr lang="fa-IR" sz="1800" b="1" dirty="0" smtClean="0">
              <a:cs typeface="B Zar" pitchFamily="2" charset="-78"/>
            </a:rPr>
            <a:t>مربیان واساتید	</a:t>
          </a:r>
          <a:endParaRPr lang="en-US" sz="1800" b="1" dirty="0">
            <a:cs typeface="B Zar" pitchFamily="2" charset="-78"/>
          </a:endParaRPr>
        </a:p>
      </dgm:t>
    </dgm:pt>
    <dgm:pt modelId="{66F97B98-F4A1-401C-9914-E56B6491B73D}" type="parTrans" cxnId="{4A53E95F-79CF-4248-ABE8-EB4988C23C40}">
      <dgm:prSet/>
      <dgm:spPr/>
      <dgm:t>
        <a:bodyPr/>
        <a:lstStyle/>
        <a:p>
          <a:endParaRPr lang="en-US"/>
        </a:p>
      </dgm:t>
    </dgm:pt>
    <dgm:pt modelId="{74CE7DC4-737C-42C7-B588-EBBF782B2FF4}" type="sibTrans" cxnId="{4A53E95F-79CF-4248-ABE8-EB4988C23C40}">
      <dgm:prSet/>
      <dgm:spPr/>
      <dgm:t>
        <a:bodyPr/>
        <a:lstStyle/>
        <a:p>
          <a:endParaRPr lang="en-US"/>
        </a:p>
      </dgm:t>
    </dgm:pt>
    <dgm:pt modelId="{92D93927-C1F3-4D07-A2CD-066D77D5B9C2}">
      <dgm:prSet phldrT="[Text]"/>
      <dgm:spPr/>
      <dgm:t>
        <a:bodyPr/>
        <a:lstStyle/>
        <a:p>
          <a:r>
            <a:rPr lang="fa-IR" b="1" dirty="0" smtClean="0">
              <a:cs typeface="B Zar" pitchFamily="2" charset="-78"/>
            </a:rPr>
            <a:t>اولیا</a:t>
          </a:r>
          <a:endParaRPr lang="en-US" b="1" dirty="0">
            <a:cs typeface="B Zar" pitchFamily="2" charset="-78"/>
          </a:endParaRPr>
        </a:p>
      </dgm:t>
    </dgm:pt>
    <dgm:pt modelId="{A34C240B-AD69-42B2-BC7B-873EF720BAFF}" type="parTrans" cxnId="{A05D002D-A22F-40C2-B634-70D841732683}">
      <dgm:prSet/>
      <dgm:spPr/>
      <dgm:t>
        <a:bodyPr/>
        <a:lstStyle/>
        <a:p>
          <a:endParaRPr lang="en-US"/>
        </a:p>
      </dgm:t>
    </dgm:pt>
    <dgm:pt modelId="{024BB375-D831-437B-B0F2-EA95E74AA1E0}" type="sibTrans" cxnId="{A05D002D-A22F-40C2-B634-70D841732683}">
      <dgm:prSet/>
      <dgm:spPr/>
      <dgm:t>
        <a:bodyPr/>
        <a:lstStyle/>
        <a:p>
          <a:endParaRPr lang="en-US"/>
        </a:p>
      </dgm:t>
    </dgm:pt>
    <dgm:pt modelId="{6EB43B2C-5F96-4C23-A3A3-FEE5ECA838B6}">
      <dgm:prSet phldrT="[Text]"/>
      <dgm:spPr/>
      <dgm:t>
        <a:bodyPr/>
        <a:lstStyle/>
        <a:p>
          <a:r>
            <a:rPr lang="fa-IR" b="1" dirty="0" smtClean="0">
              <a:cs typeface="B Zar" pitchFamily="2" charset="-78"/>
            </a:rPr>
            <a:t>دانش آموزان</a:t>
          </a:r>
          <a:endParaRPr lang="en-US" b="1" dirty="0">
            <a:cs typeface="B Zar" pitchFamily="2" charset="-78"/>
          </a:endParaRPr>
        </a:p>
      </dgm:t>
    </dgm:pt>
    <dgm:pt modelId="{C1550276-FFBD-47A0-94E4-3F4F765C31AD}" type="parTrans" cxnId="{7F27F73D-3C4B-4185-8844-03FBB978CC84}">
      <dgm:prSet/>
      <dgm:spPr/>
      <dgm:t>
        <a:bodyPr/>
        <a:lstStyle/>
        <a:p>
          <a:endParaRPr lang="en-US"/>
        </a:p>
      </dgm:t>
    </dgm:pt>
    <dgm:pt modelId="{05BBAD57-7188-41BF-9505-0C8CB1ABA238}" type="sibTrans" cxnId="{7F27F73D-3C4B-4185-8844-03FBB978CC84}">
      <dgm:prSet/>
      <dgm:spPr/>
      <dgm:t>
        <a:bodyPr/>
        <a:lstStyle/>
        <a:p>
          <a:endParaRPr lang="en-US"/>
        </a:p>
      </dgm:t>
    </dgm:pt>
    <dgm:pt modelId="{A627B7C8-969C-4D8C-B194-F6FF1C9D5E86}" type="pres">
      <dgm:prSet presAssocID="{F1C7407D-57F7-41D3-BB4E-5E4A98320E28}" presName="compositeShape" presStyleCnt="0">
        <dgm:presLayoutVars>
          <dgm:dir/>
          <dgm:resizeHandles/>
        </dgm:presLayoutVars>
      </dgm:prSet>
      <dgm:spPr/>
    </dgm:pt>
    <dgm:pt modelId="{45B69B98-CF2A-47C1-B6D0-87BB324F57A9}" type="pres">
      <dgm:prSet presAssocID="{F1C7407D-57F7-41D3-BB4E-5E4A98320E28}" presName="pyramid" presStyleLbl="node1" presStyleIdx="0" presStyleCnt="1"/>
      <dgm:spPr/>
    </dgm:pt>
    <dgm:pt modelId="{3953AC9D-44C0-4F44-ABAC-B3C6760C03A9}" type="pres">
      <dgm:prSet presAssocID="{F1C7407D-57F7-41D3-BB4E-5E4A98320E28}" presName="theList" presStyleCnt="0"/>
      <dgm:spPr/>
    </dgm:pt>
    <dgm:pt modelId="{5134BFEF-4452-499D-B802-CA3C1543BBBC}" type="pres">
      <dgm:prSet presAssocID="{F55E8E92-7473-47D6-8911-B52B3B8833F2}" presName="aNode" presStyleLbl="fgAcc1" presStyleIdx="0" presStyleCnt="3">
        <dgm:presLayoutVars>
          <dgm:bulletEnabled val="1"/>
        </dgm:presLayoutVars>
      </dgm:prSet>
      <dgm:spPr/>
      <dgm:t>
        <a:bodyPr/>
        <a:lstStyle/>
        <a:p>
          <a:endParaRPr lang="en-US"/>
        </a:p>
      </dgm:t>
    </dgm:pt>
    <dgm:pt modelId="{ABA3126A-BEA5-4A27-9716-375D2E5FE941}" type="pres">
      <dgm:prSet presAssocID="{F55E8E92-7473-47D6-8911-B52B3B8833F2}" presName="aSpace" presStyleCnt="0"/>
      <dgm:spPr/>
    </dgm:pt>
    <dgm:pt modelId="{2C14FC88-2A03-47AD-A446-3E179B3C3BE9}" type="pres">
      <dgm:prSet presAssocID="{92D93927-C1F3-4D07-A2CD-066D77D5B9C2}" presName="aNode" presStyleLbl="fgAcc1" presStyleIdx="1" presStyleCnt="3">
        <dgm:presLayoutVars>
          <dgm:bulletEnabled val="1"/>
        </dgm:presLayoutVars>
      </dgm:prSet>
      <dgm:spPr/>
      <dgm:t>
        <a:bodyPr/>
        <a:lstStyle/>
        <a:p>
          <a:endParaRPr lang="en-US"/>
        </a:p>
      </dgm:t>
    </dgm:pt>
    <dgm:pt modelId="{310AD12B-0525-4E3B-88D5-66662EC9CA28}" type="pres">
      <dgm:prSet presAssocID="{92D93927-C1F3-4D07-A2CD-066D77D5B9C2}" presName="aSpace" presStyleCnt="0"/>
      <dgm:spPr/>
    </dgm:pt>
    <dgm:pt modelId="{42C77A99-E97C-45B8-97D2-AE0B2F3AE70A}" type="pres">
      <dgm:prSet presAssocID="{6EB43B2C-5F96-4C23-A3A3-FEE5ECA838B6}" presName="aNode" presStyleLbl="fgAcc1" presStyleIdx="2" presStyleCnt="3">
        <dgm:presLayoutVars>
          <dgm:bulletEnabled val="1"/>
        </dgm:presLayoutVars>
      </dgm:prSet>
      <dgm:spPr/>
      <dgm:t>
        <a:bodyPr/>
        <a:lstStyle/>
        <a:p>
          <a:endParaRPr lang="en-US"/>
        </a:p>
      </dgm:t>
    </dgm:pt>
    <dgm:pt modelId="{26929215-490B-459E-A5F8-B735DF3D031C}" type="pres">
      <dgm:prSet presAssocID="{6EB43B2C-5F96-4C23-A3A3-FEE5ECA838B6}" presName="aSpace" presStyleCnt="0"/>
      <dgm:spPr/>
    </dgm:pt>
  </dgm:ptLst>
  <dgm:cxnLst>
    <dgm:cxn modelId="{A05D002D-A22F-40C2-B634-70D841732683}" srcId="{F1C7407D-57F7-41D3-BB4E-5E4A98320E28}" destId="{92D93927-C1F3-4D07-A2CD-066D77D5B9C2}" srcOrd="1" destOrd="0" parTransId="{A34C240B-AD69-42B2-BC7B-873EF720BAFF}" sibTransId="{024BB375-D831-437B-B0F2-EA95E74AA1E0}"/>
    <dgm:cxn modelId="{0944FA47-4A44-4E9B-9929-826520F2CE5A}" type="presOf" srcId="{F1C7407D-57F7-41D3-BB4E-5E4A98320E28}" destId="{A627B7C8-969C-4D8C-B194-F6FF1C9D5E86}" srcOrd="0" destOrd="0" presId="urn:microsoft.com/office/officeart/2005/8/layout/pyramid2"/>
    <dgm:cxn modelId="{3941D2B0-107D-4B79-8DDE-64D46749ACDF}" type="presOf" srcId="{6EB43B2C-5F96-4C23-A3A3-FEE5ECA838B6}" destId="{42C77A99-E97C-45B8-97D2-AE0B2F3AE70A}" srcOrd="0" destOrd="0" presId="urn:microsoft.com/office/officeart/2005/8/layout/pyramid2"/>
    <dgm:cxn modelId="{0559E907-8BA2-4634-A1E8-5C5B9C2A1360}" type="presOf" srcId="{F55E8E92-7473-47D6-8911-B52B3B8833F2}" destId="{5134BFEF-4452-499D-B802-CA3C1543BBBC}" srcOrd="0" destOrd="0" presId="urn:microsoft.com/office/officeart/2005/8/layout/pyramid2"/>
    <dgm:cxn modelId="{77A256FC-A614-44E0-92BA-F0CAA44A9C7D}" type="presOf" srcId="{92D93927-C1F3-4D07-A2CD-066D77D5B9C2}" destId="{2C14FC88-2A03-47AD-A446-3E179B3C3BE9}" srcOrd="0" destOrd="0" presId="urn:microsoft.com/office/officeart/2005/8/layout/pyramid2"/>
    <dgm:cxn modelId="{4A53E95F-79CF-4248-ABE8-EB4988C23C40}" srcId="{F1C7407D-57F7-41D3-BB4E-5E4A98320E28}" destId="{F55E8E92-7473-47D6-8911-B52B3B8833F2}" srcOrd="0" destOrd="0" parTransId="{66F97B98-F4A1-401C-9914-E56B6491B73D}" sibTransId="{74CE7DC4-737C-42C7-B588-EBBF782B2FF4}"/>
    <dgm:cxn modelId="{7F27F73D-3C4B-4185-8844-03FBB978CC84}" srcId="{F1C7407D-57F7-41D3-BB4E-5E4A98320E28}" destId="{6EB43B2C-5F96-4C23-A3A3-FEE5ECA838B6}" srcOrd="2" destOrd="0" parTransId="{C1550276-FFBD-47A0-94E4-3F4F765C31AD}" sibTransId="{05BBAD57-7188-41BF-9505-0C8CB1ABA238}"/>
    <dgm:cxn modelId="{1FD4B10B-7C35-4472-AC51-7C61155B0CB6}" type="presParOf" srcId="{A627B7C8-969C-4D8C-B194-F6FF1C9D5E86}" destId="{45B69B98-CF2A-47C1-B6D0-87BB324F57A9}" srcOrd="0" destOrd="0" presId="urn:microsoft.com/office/officeart/2005/8/layout/pyramid2"/>
    <dgm:cxn modelId="{B0B468A8-8FFA-4F1B-97CC-A5098B492315}" type="presParOf" srcId="{A627B7C8-969C-4D8C-B194-F6FF1C9D5E86}" destId="{3953AC9D-44C0-4F44-ABAC-B3C6760C03A9}" srcOrd="1" destOrd="0" presId="urn:microsoft.com/office/officeart/2005/8/layout/pyramid2"/>
    <dgm:cxn modelId="{709E983B-C4D3-4EDD-8B57-BD6094E61B27}" type="presParOf" srcId="{3953AC9D-44C0-4F44-ABAC-B3C6760C03A9}" destId="{5134BFEF-4452-499D-B802-CA3C1543BBBC}" srcOrd="0" destOrd="0" presId="urn:microsoft.com/office/officeart/2005/8/layout/pyramid2"/>
    <dgm:cxn modelId="{7DFB22D9-6C96-45F4-AAC2-0AB5C7366807}" type="presParOf" srcId="{3953AC9D-44C0-4F44-ABAC-B3C6760C03A9}" destId="{ABA3126A-BEA5-4A27-9716-375D2E5FE941}" srcOrd="1" destOrd="0" presId="urn:microsoft.com/office/officeart/2005/8/layout/pyramid2"/>
    <dgm:cxn modelId="{395348AD-99EB-4BBE-8DDB-C72C78E85A06}" type="presParOf" srcId="{3953AC9D-44C0-4F44-ABAC-B3C6760C03A9}" destId="{2C14FC88-2A03-47AD-A446-3E179B3C3BE9}" srcOrd="2" destOrd="0" presId="urn:microsoft.com/office/officeart/2005/8/layout/pyramid2"/>
    <dgm:cxn modelId="{EA4A89EB-7299-4CD5-BE84-7E8F2C34EF7F}" type="presParOf" srcId="{3953AC9D-44C0-4F44-ABAC-B3C6760C03A9}" destId="{310AD12B-0525-4E3B-88D5-66662EC9CA28}" srcOrd="3" destOrd="0" presId="urn:microsoft.com/office/officeart/2005/8/layout/pyramid2"/>
    <dgm:cxn modelId="{116C982E-697D-466B-9ED8-37709AA151B8}" type="presParOf" srcId="{3953AC9D-44C0-4F44-ABAC-B3C6760C03A9}" destId="{42C77A99-E97C-45B8-97D2-AE0B2F3AE70A}" srcOrd="4" destOrd="0" presId="urn:microsoft.com/office/officeart/2005/8/layout/pyramid2"/>
    <dgm:cxn modelId="{13FB8E26-0052-4F89-935B-4E7053725F6A}" type="presParOf" srcId="{3953AC9D-44C0-4F44-ABAC-B3C6760C03A9}" destId="{26929215-490B-459E-A5F8-B735DF3D031C}"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027B04-5AE1-45FD-A36C-BACEE4439F41}" type="doc">
      <dgm:prSet loTypeId="urn:microsoft.com/office/officeart/2005/8/layout/hList9" loCatId="list" qsTypeId="urn:microsoft.com/office/officeart/2005/8/quickstyle/simple3" qsCatId="simple" csTypeId="urn:microsoft.com/office/officeart/2005/8/colors/accent1_2" csCatId="accent1" phldr="1"/>
      <dgm:spPr/>
      <dgm:t>
        <a:bodyPr/>
        <a:lstStyle/>
        <a:p>
          <a:endParaRPr lang="en-US"/>
        </a:p>
      </dgm:t>
    </dgm:pt>
    <dgm:pt modelId="{CE29C8F0-446E-42E5-9EEF-CA63E1CF63B3}">
      <dgm:prSet phldrT="[Text]"/>
      <dgm:spPr/>
      <dgm:t>
        <a:bodyPr/>
        <a:lstStyle/>
        <a:p>
          <a:r>
            <a:rPr lang="fa-IR" b="1" dirty="0" smtClean="0">
              <a:cs typeface="B Zar" pitchFamily="2" charset="-78"/>
            </a:rPr>
            <a:t>وظایف نشست ها</a:t>
          </a:r>
          <a:endParaRPr lang="en-US" b="1" dirty="0">
            <a:cs typeface="B Zar" pitchFamily="2" charset="-78"/>
          </a:endParaRPr>
        </a:p>
      </dgm:t>
    </dgm:pt>
    <dgm:pt modelId="{7130F35E-000F-4730-93C9-511FD0A7AC9A}" type="parTrans" cxnId="{9390D7AD-42E8-4F77-AFBB-0E1261BD6E95}">
      <dgm:prSet/>
      <dgm:spPr/>
      <dgm:t>
        <a:bodyPr/>
        <a:lstStyle/>
        <a:p>
          <a:endParaRPr lang="en-US"/>
        </a:p>
      </dgm:t>
    </dgm:pt>
    <dgm:pt modelId="{F1560BAF-FF2A-4AC8-88E9-5A3A42AA1229}" type="sibTrans" cxnId="{9390D7AD-42E8-4F77-AFBB-0E1261BD6E95}">
      <dgm:prSet/>
      <dgm:spPr/>
      <dgm:t>
        <a:bodyPr/>
        <a:lstStyle/>
        <a:p>
          <a:endParaRPr lang="en-US"/>
        </a:p>
      </dgm:t>
    </dgm:pt>
    <dgm:pt modelId="{000BB9D0-5D22-4E50-99C8-B5C56E52BBCA}">
      <dgm:prSet phldrT="[Text]"/>
      <dgm:spPr/>
      <dgm:t>
        <a:bodyPr/>
        <a:lstStyle/>
        <a:p>
          <a:r>
            <a:rPr lang="fa-IR" dirty="0" smtClean="0">
              <a:cs typeface="B Zar" pitchFamily="2" charset="-78"/>
            </a:rPr>
            <a:t>تبیین و فوائد</a:t>
          </a:r>
          <a:endParaRPr lang="en-US" dirty="0">
            <a:cs typeface="B Zar" pitchFamily="2" charset="-78"/>
          </a:endParaRPr>
        </a:p>
      </dgm:t>
    </dgm:pt>
    <dgm:pt modelId="{133B5ABE-20FA-414B-BC85-6E40E5067FD4}" type="parTrans" cxnId="{9A37548F-4AD7-4BAA-AB65-E20EA21A2552}">
      <dgm:prSet/>
      <dgm:spPr/>
      <dgm:t>
        <a:bodyPr/>
        <a:lstStyle/>
        <a:p>
          <a:endParaRPr lang="en-US"/>
        </a:p>
      </dgm:t>
    </dgm:pt>
    <dgm:pt modelId="{9ED35A99-F7B2-484E-8539-2F505E552ADC}" type="sibTrans" cxnId="{9A37548F-4AD7-4BAA-AB65-E20EA21A2552}">
      <dgm:prSet/>
      <dgm:spPr/>
      <dgm:t>
        <a:bodyPr/>
        <a:lstStyle/>
        <a:p>
          <a:endParaRPr lang="en-US"/>
        </a:p>
      </dgm:t>
    </dgm:pt>
    <dgm:pt modelId="{F9E5357B-719C-4D22-BE6B-E46A21D9E003}">
      <dgm:prSet phldrT="[Text]" custT="1"/>
      <dgm:spPr/>
      <dgm:t>
        <a:bodyPr/>
        <a:lstStyle/>
        <a:p>
          <a:r>
            <a:rPr lang="fa-IR" sz="1800" b="0" dirty="0" smtClean="0">
              <a:cs typeface="B Zar" pitchFamily="2" charset="-78"/>
            </a:rPr>
            <a:t>پاسخ به شبهات</a:t>
          </a:r>
          <a:endParaRPr lang="en-US" sz="1800" b="0" dirty="0">
            <a:cs typeface="B Zar" pitchFamily="2" charset="-78"/>
          </a:endParaRPr>
        </a:p>
      </dgm:t>
    </dgm:pt>
    <dgm:pt modelId="{5C00DBB1-A09C-472C-8BBE-4651EFAFD027}" type="parTrans" cxnId="{E8B3D278-C090-4DA1-A8C2-D880D5C8F89C}">
      <dgm:prSet/>
      <dgm:spPr/>
      <dgm:t>
        <a:bodyPr/>
        <a:lstStyle/>
        <a:p>
          <a:endParaRPr lang="en-US"/>
        </a:p>
      </dgm:t>
    </dgm:pt>
    <dgm:pt modelId="{0FD7B41A-F02A-4404-ADAB-0DC02A53B456}" type="sibTrans" cxnId="{E8B3D278-C090-4DA1-A8C2-D880D5C8F89C}">
      <dgm:prSet/>
      <dgm:spPr/>
      <dgm:t>
        <a:bodyPr/>
        <a:lstStyle/>
        <a:p>
          <a:endParaRPr lang="en-US"/>
        </a:p>
      </dgm:t>
    </dgm:pt>
    <dgm:pt modelId="{EBBFBD84-3C68-4D69-9593-5E4A03052C0C}" type="pres">
      <dgm:prSet presAssocID="{6E027B04-5AE1-45FD-A36C-BACEE4439F41}" presName="list" presStyleCnt="0">
        <dgm:presLayoutVars>
          <dgm:dir/>
          <dgm:animLvl val="lvl"/>
        </dgm:presLayoutVars>
      </dgm:prSet>
      <dgm:spPr/>
      <dgm:t>
        <a:bodyPr/>
        <a:lstStyle/>
        <a:p>
          <a:endParaRPr lang="en-US"/>
        </a:p>
      </dgm:t>
    </dgm:pt>
    <dgm:pt modelId="{23B020BD-B37D-49A8-8D8E-B2F2CE2BBA91}" type="pres">
      <dgm:prSet presAssocID="{CE29C8F0-446E-42E5-9EEF-CA63E1CF63B3}" presName="posSpace" presStyleCnt="0"/>
      <dgm:spPr/>
    </dgm:pt>
    <dgm:pt modelId="{0F95485C-2DD5-4AE4-B232-13327E19FB2C}" type="pres">
      <dgm:prSet presAssocID="{CE29C8F0-446E-42E5-9EEF-CA63E1CF63B3}" presName="vertFlow" presStyleCnt="0"/>
      <dgm:spPr/>
    </dgm:pt>
    <dgm:pt modelId="{8BB7C5F5-3F7D-46CE-AE69-5622B86E846D}" type="pres">
      <dgm:prSet presAssocID="{CE29C8F0-446E-42E5-9EEF-CA63E1CF63B3}" presName="topSpace" presStyleCnt="0"/>
      <dgm:spPr/>
    </dgm:pt>
    <dgm:pt modelId="{5045E8D5-D7F5-47A0-8708-F0F53CACAB30}" type="pres">
      <dgm:prSet presAssocID="{CE29C8F0-446E-42E5-9EEF-CA63E1CF63B3}" presName="firstComp" presStyleCnt="0"/>
      <dgm:spPr/>
    </dgm:pt>
    <dgm:pt modelId="{FC4C9A2F-B47C-4BEA-A291-D9B54F7C6F89}" type="pres">
      <dgm:prSet presAssocID="{CE29C8F0-446E-42E5-9EEF-CA63E1CF63B3}" presName="firstChild" presStyleLbl="bgAccFollowNode1" presStyleIdx="0" presStyleCnt="2" custLinFactNeighborX="31829" custLinFactNeighborY="-17210"/>
      <dgm:spPr/>
      <dgm:t>
        <a:bodyPr/>
        <a:lstStyle/>
        <a:p>
          <a:endParaRPr lang="en-US"/>
        </a:p>
      </dgm:t>
    </dgm:pt>
    <dgm:pt modelId="{0D959CDC-3027-47B7-AF01-D4CE43C5AEF2}" type="pres">
      <dgm:prSet presAssocID="{CE29C8F0-446E-42E5-9EEF-CA63E1CF63B3}" presName="firstChildTx" presStyleLbl="bgAccFollowNode1" presStyleIdx="0" presStyleCnt="2">
        <dgm:presLayoutVars>
          <dgm:bulletEnabled val="1"/>
        </dgm:presLayoutVars>
      </dgm:prSet>
      <dgm:spPr/>
      <dgm:t>
        <a:bodyPr/>
        <a:lstStyle/>
        <a:p>
          <a:endParaRPr lang="en-US"/>
        </a:p>
      </dgm:t>
    </dgm:pt>
    <dgm:pt modelId="{F1074D79-7791-4211-92C8-0A065D85BACC}" type="pres">
      <dgm:prSet presAssocID="{F9E5357B-719C-4D22-BE6B-E46A21D9E003}" presName="comp" presStyleCnt="0"/>
      <dgm:spPr/>
    </dgm:pt>
    <dgm:pt modelId="{B1893636-96C5-462F-8E35-D14041F0469C}" type="pres">
      <dgm:prSet presAssocID="{F9E5357B-719C-4D22-BE6B-E46A21D9E003}" presName="child" presStyleLbl="bgAccFollowNode1" presStyleIdx="1" presStyleCnt="2" custLinFactNeighborX="31829" custLinFactNeighborY="-2583"/>
      <dgm:spPr/>
      <dgm:t>
        <a:bodyPr/>
        <a:lstStyle/>
        <a:p>
          <a:endParaRPr lang="en-US"/>
        </a:p>
      </dgm:t>
    </dgm:pt>
    <dgm:pt modelId="{E9CF91EC-53C9-49D7-9846-3F96AD9206F1}" type="pres">
      <dgm:prSet presAssocID="{F9E5357B-719C-4D22-BE6B-E46A21D9E003}" presName="childTx" presStyleLbl="bgAccFollowNode1" presStyleIdx="1" presStyleCnt="2">
        <dgm:presLayoutVars>
          <dgm:bulletEnabled val="1"/>
        </dgm:presLayoutVars>
      </dgm:prSet>
      <dgm:spPr/>
      <dgm:t>
        <a:bodyPr/>
        <a:lstStyle/>
        <a:p>
          <a:endParaRPr lang="en-US"/>
        </a:p>
      </dgm:t>
    </dgm:pt>
    <dgm:pt modelId="{5062D872-AB1C-4D1F-8F00-77FE95F2AC87}" type="pres">
      <dgm:prSet presAssocID="{CE29C8F0-446E-42E5-9EEF-CA63E1CF63B3}" presName="negSpace" presStyleCnt="0"/>
      <dgm:spPr/>
    </dgm:pt>
    <dgm:pt modelId="{3D05EA1B-71AE-4B7A-8FE0-5EAA142B9CE4}" type="pres">
      <dgm:prSet presAssocID="{CE29C8F0-446E-42E5-9EEF-CA63E1CF63B3}" presName="circle" presStyleLbl="node1" presStyleIdx="0" presStyleCnt="1" custScaleX="150338" custLinFactNeighborX="-14267" custLinFactNeighborY="68655"/>
      <dgm:spPr/>
      <dgm:t>
        <a:bodyPr/>
        <a:lstStyle/>
        <a:p>
          <a:endParaRPr lang="en-US"/>
        </a:p>
      </dgm:t>
    </dgm:pt>
  </dgm:ptLst>
  <dgm:cxnLst>
    <dgm:cxn modelId="{9390D7AD-42E8-4F77-AFBB-0E1261BD6E95}" srcId="{6E027B04-5AE1-45FD-A36C-BACEE4439F41}" destId="{CE29C8F0-446E-42E5-9EEF-CA63E1CF63B3}" srcOrd="0" destOrd="0" parTransId="{7130F35E-000F-4730-93C9-511FD0A7AC9A}" sibTransId="{F1560BAF-FF2A-4AC8-88E9-5A3A42AA1229}"/>
    <dgm:cxn modelId="{267C852C-2294-456F-A280-AEC0909AB462}" type="presOf" srcId="{F9E5357B-719C-4D22-BE6B-E46A21D9E003}" destId="{B1893636-96C5-462F-8E35-D14041F0469C}" srcOrd="0" destOrd="0" presId="urn:microsoft.com/office/officeart/2005/8/layout/hList9"/>
    <dgm:cxn modelId="{E2342F77-A464-4F7F-A4BA-FB62ACC19882}" type="presOf" srcId="{6E027B04-5AE1-45FD-A36C-BACEE4439F41}" destId="{EBBFBD84-3C68-4D69-9593-5E4A03052C0C}" srcOrd="0" destOrd="0" presId="urn:microsoft.com/office/officeart/2005/8/layout/hList9"/>
    <dgm:cxn modelId="{E8B3D278-C090-4DA1-A8C2-D880D5C8F89C}" srcId="{CE29C8F0-446E-42E5-9EEF-CA63E1CF63B3}" destId="{F9E5357B-719C-4D22-BE6B-E46A21D9E003}" srcOrd="1" destOrd="0" parTransId="{5C00DBB1-A09C-472C-8BBE-4651EFAFD027}" sibTransId="{0FD7B41A-F02A-4404-ADAB-0DC02A53B456}"/>
    <dgm:cxn modelId="{766E34D0-C2AA-42C0-9094-887471777BCF}" type="presOf" srcId="{000BB9D0-5D22-4E50-99C8-B5C56E52BBCA}" destId="{FC4C9A2F-B47C-4BEA-A291-D9B54F7C6F89}" srcOrd="0" destOrd="0" presId="urn:microsoft.com/office/officeart/2005/8/layout/hList9"/>
    <dgm:cxn modelId="{006858B6-D1CC-403A-8B33-22191161CB88}" type="presOf" srcId="{000BB9D0-5D22-4E50-99C8-B5C56E52BBCA}" destId="{0D959CDC-3027-47B7-AF01-D4CE43C5AEF2}" srcOrd="1" destOrd="0" presId="urn:microsoft.com/office/officeart/2005/8/layout/hList9"/>
    <dgm:cxn modelId="{5D85EAF3-7C85-451F-9B82-4D571F4B49D0}" type="presOf" srcId="{CE29C8F0-446E-42E5-9EEF-CA63E1CF63B3}" destId="{3D05EA1B-71AE-4B7A-8FE0-5EAA142B9CE4}" srcOrd="0" destOrd="0" presId="urn:microsoft.com/office/officeart/2005/8/layout/hList9"/>
    <dgm:cxn modelId="{28A62772-A759-4B2C-B37A-AB6F7A3FEFC3}" type="presOf" srcId="{F9E5357B-719C-4D22-BE6B-E46A21D9E003}" destId="{E9CF91EC-53C9-49D7-9846-3F96AD9206F1}" srcOrd="1" destOrd="0" presId="urn:microsoft.com/office/officeart/2005/8/layout/hList9"/>
    <dgm:cxn modelId="{9A37548F-4AD7-4BAA-AB65-E20EA21A2552}" srcId="{CE29C8F0-446E-42E5-9EEF-CA63E1CF63B3}" destId="{000BB9D0-5D22-4E50-99C8-B5C56E52BBCA}" srcOrd="0" destOrd="0" parTransId="{133B5ABE-20FA-414B-BC85-6E40E5067FD4}" sibTransId="{9ED35A99-F7B2-484E-8539-2F505E552ADC}"/>
    <dgm:cxn modelId="{462A96A8-5C04-42C5-83DC-B5ADDDF4F97C}" type="presParOf" srcId="{EBBFBD84-3C68-4D69-9593-5E4A03052C0C}" destId="{23B020BD-B37D-49A8-8D8E-B2F2CE2BBA91}" srcOrd="0" destOrd="0" presId="urn:microsoft.com/office/officeart/2005/8/layout/hList9"/>
    <dgm:cxn modelId="{DE552777-AE67-4930-A9A4-7F2DF3C35564}" type="presParOf" srcId="{EBBFBD84-3C68-4D69-9593-5E4A03052C0C}" destId="{0F95485C-2DD5-4AE4-B232-13327E19FB2C}" srcOrd="1" destOrd="0" presId="urn:microsoft.com/office/officeart/2005/8/layout/hList9"/>
    <dgm:cxn modelId="{26C28934-3EC7-418C-94C7-94551B3CAC05}" type="presParOf" srcId="{0F95485C-2DD5-4AE4-B232-13327E19FB2C}" destId="{8BB7C5F5-3F7D-46CE-AE69-5622B86E846D}" srcOrd="0" destOrd="0" presId="urn:microsoft.com/office/officeart/2005/8/layout/hList9"/>
    <dgm:cxn modelId="{593AAF71-A8EC-4CDF-9E78-C1B9F479608D}" type="presParOf" srcId="{0F95485C-2DD5-4AE4-B232-13327E19FB2C}" destId="{5045E8D5-D7F5-47A0-8708-F0F53CACAB30}" srcOrd="1" destOrd="0" presId="urn:microsoft.com/office/officeart/2005/8/layout/hList9"/>
    <dgm:cxn modelId="{CFAE1FBC-1288-426F-8A64-C0D96C0F9F8C}" type="presParOf" srcId="{5045E8D5-D7F5-47A0-8708-F0F53CACAB30}" destId="{FC4C9A2F-B47C-4BEA-A291-D9B54F7C6F89}" srcOrd="0" destOrd="0" presId="urn:microsoft.com/office/officeart/2005/8/layout/hList9"/>
    <dgm:cxn modelId="{165B8CA8-16A7-4F6C-97AE-FAAE1148D569}" type="presParOf" srcId="{5045E8D5-D7F5-47A0-8708-F0F53CACAB30}" destId="{0D959CDC-3027-47B7-AF01-D4CE43C5AEF2}" srcOrd="1" destOrd="0" presId="urn:microsoft.com/office/officeart/2005/8/layout/hList9"/>
    <dgm:cxn modelId="{F0519B89-1D9A-45B8-B2E0-B081ABE1A225}" type="presParOf" srcId="{0F95485C-2DD5-4AE4-B232-13327E19FB2C}" destId="{F1074D79-7791-4211-92C8-0A065D85BACC}" srcOrd="2" destOrd="0" presId="urn:microsoft.com/office/officeart/2005/8/layout/hList9"/>
    <dgm:cxn modelId="{6B2B7690-3A52-4EEF-85DB-39B2E727B8FE}" type="presParOf" srcId="{F1074D79-7791-4211-92C8-0A065D85BACC}" destId="{B1893636-96C5-462F-8E35-D14041F0469C}" srcOrd="0" destOrd="0" presId="urn:microsoft.com/office/officeart/2005/8/layout/hList9"/>
    <dgm:cxn modelId="{D72A901F-B46B-4119-B847-3BD9A7F5CC78}" type="presParOf" srcId="{F1074D79-7791-4211-92C8-0A065D85BACC}" destId="{E9CF91EC-53C9-49D7-9846-3F96AD9206F1}" srcOrd="1" destOrd="0" presId="urn:microsoft.com/office/officeart/2005/8/layout/hList9"/>
    <dgm:cxn modelId="{A15B1F22-BA26-4F4D-913B-CFF4E548CA01}" type="presParOf" srcId="{EBBFBD84-3C68-4D69-9593-5E4A03052C0C}" destId="{5062D872-AB1C-4D1F-8F00-77FE95F2AC87}" srcOrd="2" destOrd="0" presId="urn:microsoft.com/office/officeart/2005/8/layout/hList9"/>
    <dgm:cxn modelId="{DF04A8A7-6F4F-4440-BB02-EB70C8D7C95E}" type="presParOf" srcId="{EBBFBD84-3C68-4D69-9593-5E4A03052C0C}" destId="{3D05EA1B-71AE-4B7A-8FE0-5EAA142B9CE4}" srcOrd="3" destOrd="0" presId="urn:microsoft.com/office/officeart/2005/8/layout/hList9"/>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559F12-58FA-4AC2-BDCF-BBF29619FDA7}" type="datetimeFigureOut">
              <a:rPr lang="en-US" smtClean="0"/>
              <a:pPr/>
              <a:t>8/16/2023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045649-8B3C-42BD-A68D-F38AAC9FFA47}" type="slidenum">
              <a:rPr lang="en-US" smtClean="0"/>
              <a:pPr/>
              <a:t>‹#›</a:t>
            </a:fld>
            <a:endParaRPr lang="en-US"/>
          </a:p>
        </p:txBody>
      </p:sp>
    </p:spTree>
    <p:extLst>
      <p:ext uri="{BB962C8B-B14F-4D97-AF65-F5344CB8AC3E}">
        <p14:creationId xmlns:p14="http://schemas.microsoft.com/office/powerpoint/2010/main" val="50259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ED77ABBD-4CB1-4713-93EA-39C440E67B95}" type="slidenum">
              <a:rPr lang="fa-IR" smtClean="0"/>
              <a:pPr>
                <a:defRPr/>
              </a:pPr>
              <a:t>1</a:t>
            </a:fld>
            <a:endParaRPr lang="fa-IR"/>
          </a:p>
        </p:txBody>
      </p:sp>
    </p:spTree>
    <p:extLst>
      <p:ext uri="{BB962C8B-B14F-4D97-AF65-F5344CB8AC3E}">
        <p14:creationId xmlns:p14="http://schemas.microsoft.com/office/powerpoint/2010/main" val="790425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E636C4E9-949A-4A14-BCFA-8ACD0A474E6B}" type="slidenum">
              <a:rPr lang="fa-IR" smtClean="0"/>
              <a:pPr>
                <a:defRPr/>
              </a:pPr>
              <a:t>2</a:t>
            </a:fld>
            <a:endParaRPr lang="fa-IR"/>
          </a:p>
        </p:txBody>
      </p:sp>
    </p:spTree>
    <p:extLst>
      <p:ext uri="{BB962C8B-B14F-4D97-AF65-F5344CB8AC3E}">
        <p14:creationId xmlns:p14="http://schemas.microsoft.com/office/powerpoint/2010/main" val="18614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a:t>
            </a:fld>
            <a:endParaRPr lang="en-US"/>
          </a:p>
        </p:txBody>
      </p:sp>
    </p:spTree>
    <p:extLst>
      <p:ext uri="{BB962C8B-B14F-4D97-AF65-F5344CB8AC3E}">
        <p14:creationId xmlns:p14="http://schemas.microsoft.com/office/powerpoint/2010/main" val="125412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48E64254-F03D-44AD-AB08-C720BFCE67A1}" type="slidenum">
              <a:rPr lang="fa-IR" smtClean="0"/>
              <a:pPr>
                <a:defRPr/>
              </a:pPr>
              <a:t>4</a:t>
            </a:fld>
            <a:endParaRPr lang="fa-IR"/>
          </a:p>
        </p:txBody>
      </p:sp>
    </p:spTree>
    <p:extLst>
      <p:ext uri="{BB962C8B-B14F-4D97-AF65-F5344CB8AC3E}">
        <p14:creationId xmlns:p14="http://schemas.microsoft.com/office/powerpoint/2010/main" val="2954386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B5F5C373-A611-4FF1-95B5-BA8AB73C36F7}" type="slidenum">
              <a:rPr lang="fa-IR" smtClean="0"/>
              <a:pPr>
                <a:defRPr/>
              </a:pPr>
              <a:t>5</a:t>
            </a:fld>
            <a:endParaRPr lang="fa-IR"/>
          </a:p>
        </p:txBody>
      </p:sp>
    </p:spTree>
    <p:extLst>
      <p:ext uri="{BB962C8B-B14F-4D97-AF65-F5344CB8AC3E}">
        <p14:creationId xmlns:p14="http://schemas.microsoft.com/office/powerpoint/2010/main" val="288757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3AF11492-6050-4B84-A126-78760F10EEF0}" type="slidenum">
              <a:rPr lang="fa-IR" smtClean="0"/>
              <a:pPr>
                <a:defRPr/>
              </a:pPr>
              <a:t>6</a:t>
            </a:fld>
            <a:endParaRPr lang="fa-IR"/>
          </a:p>
        </p:txBody>
      </p:sp>
    </p:spTree>
    <p:extLst>
      <p:ext uri="{BB962C8B-B14F-4D97-AF65-F5344CB8AC3E}">
        <p14:creationId xmlns:p14="http://schemas.microsoft.com/office/powerpoint/2010/main" val="12987486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endParaRPr lang="fa-IR" smtClean="0"/>
          </a:p>
        </p:txBody>
      </p:sp>
      <p:sp>
        <p:nvSpPr>
          <p:cNvPr id="4" name="Slide Number Placeholder 3"/>
          <p:cNvSpPr>
            <a:spLocks noGrp="1"/>
          </p:cNvSpPr>
          <p:nvPr>
            <p:ph type="sldNum" sz="quarter" idx="5"/>
          </p:nvPr>
        </p:nvSpPr>
        <p:spPr/>
        <p:txBody>
          <a:bodyPr/>
          <a:lstStyle/>
          <a:p>
            <a:pPr>
              <a:defRPr/>
            </a:pPr>
            <a:fld id="{29DCDDA9-F488-4D4B-B197-F4A3C4ED8F10}" type="slidenum">
              <a:rPr lang="fa-IR" smtClean="0"/>
              <a:pPr>
                <a:defRPr/>
              </a:pPr>
              <a:t>7</a:t>
            </a:fld>
            <a:endParaRPr lang="fa-IR"/>
          </a:p>
        </p:txBody>
      </p:sp>
    </p:spTree>
    <p:extLst>
      <p:ext uri="{BB962C8B-B14F-4D97-AF65-F5344CB8AC3E}">
        <p14:creationId xmlns:p14="http://schemas.microsoft.com/office/powerpoint/2010/main" val="3180405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8</a:t>
            </a:fld>
            <a:endParaRPr lang="en-US"/>
          </a:p>
        </p:txBody>
      </p:sp>
    </p:spTree>
    <p:extLst>
      <p:ext uri="{BB962C8B-B14F-4D97-AF65-F5344CB8AC3E}">
        <p14:creationId xmlns:p14="http://schemas.microsoft.com/office/powerpoint/2010/main" val="2385526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9</a:t>
            </a:fld>
            <a:endParaRPr lang="en-US"/>
          </a:p>
        </p:txBody>
      </p:sp>
    </p:spTree>
    <p:extLst>
      <p:ext uri="{BB962C8B-B14F-4D97-AF65-F5344CB8AC3E}">
        <p14:creationId xmlns:p14="http://schemas.microsoft.com/office/powerpoint/2010/main" val="3812374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10</a:t>
            </a:fld>
            <a:endParaRPr lang="en-US"/>
          </a:p>
        </p:txBody>
      </p:sp>
    </p:spTree>
    <p:extLst>
      <p:ext uri="{BB962C8B-B14F-4D97-AF65-F5344CB8AC3E}">
        <p14:creationId xmlns:p14="http://schemas.microsoft.com/office/powerpoint/2010/main" val="889428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11</a:t>
            </a:fld>
            <a:endParaRPr lang="en-US"/>
          </a:p>
        </p:txBody>
      </p:sp>
    </p:spTree>
    <p:extLst>
      <p:ext uri="{BB962C8B-B14F-4D97-AF65-F5344CB8AC3E}">
        <p14:creationId xmlns:p14="http://schemas.microsoft.com/office/powerpoint/2010/main" val="1385019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12</a:t>
            </a:fld>
            <a:endParaRPr lang="en-US"/>
          </a:p>
        </p:txBody>
      </p:sp>
    </p:spTree>
    <p:extLst>
      <p:ext uri="{BB962C8B-B14F-4D97-AF65-F5344CB8AC3E}">
        <p14:creationId xmlns:p14="http://schemas.microsoft.com/office/powerpoint/2010/main" val="1063110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13</a:t>
            </a:fld>
            <a:endParaRPr lang="en-US"/>
          </a:p>
        </p:txBody>
      </p:sp>
    </p:spTree>
    <p:extLst>
      <p:ext uri="{BB962C8B-B14F-4D97-AF65-F5344CB8AC3E}">
        <p14:creationId xmlns:p14="http://schemas.microsoft.com/office/powerpoint/2010/main" val="33465649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14</a:t>
            </a:fld>
            <a:endParaRPr lang="en-US"/>
          </a:p>
        </p:txBody>
      </p:sp>
    </p:spTree>
    <p:extLst>
      <p:ext uri="{BB962C8B-B14F-4D97-AF65-F5344CB8AC3E}">
        <p14:creationId xmlns:p14="http://schemas.microsoft.com/office/powerpoint/2010/main" val="2993581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15</a:t>
            </a:fld>
            <a:endParaRPr lang="en-US"/>
          </a:p>
        </p:txBody>
      </p:sp>
    </p:spTree>
    <p:extLst>
      <p:ext uri="{BB962C8B-B14F-4D97-AF65-F5344CB8AC3E}">
        <p14:creationId xmlns:p14="http://schemas.microsoft.com/office/powerpoint/2010/main" val="2215051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16</a:t>
            </a:fld>
            <a:endParaRPr lang="en-US"/>
          </a:p>
        </p:txBody>
      </p:sp>
    </p:spTree>
    <p:extLst>
      <p:ext uri="{BB962C8B-B14F-4D97-AF65-F5344CB8AC3E}">
        <p14:creationId xmlns:p14="http://schemas.microsoft.com/office/powerpoint/2010/main" val="27098711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17</a:t>
            </a:fld>
            <a:endParaRPr lang="en-US"/>
          </a:p>
        </p:txBody>
      </p:sp>
    </p:spTree>
    <p:extLst>
      <p:ext uri="{BB962C8B-B14F-4D97-AF65-F5344CB8AC3E}">
        <p14:creationId xmlns:p14="http://schemas.microsoft.com/office/powerpoint/2010/main" val="27037544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18</a:t>
            </a:fld>
            <a:endParaRPr lang="en-US"/>
          </a:p>
        </p:txBody>
      </p:sp>
    </p:spTree>
    <p:extLst>
      <p:ext uri="{BB962C8B-B14F-4D97-AF65-F5344CB8AC3E}">
        <p14:creationId xmlns:p14="http://schemas.microsoft.com/office/powerpoint/2010/main" val="424442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19</a:t>
            </a:fld>
            <a:endParaRPr lang="en-US"/>
          </a:p>
        </p:txBody>
      </p:sp>
    </p:spTree>
    <p:extLst>
      <p:ext uri="{BB962C8B-B14F-4D97-AF65-F5344CB8AC3E}">
        <p14:creationId xmlns:p14="http://schemas.microsoft.com/office/powerpoint/2010/main" val="3391584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20</a:t>
            </a:fld>
            <a:endParaRPr lang="en-US"/>
          </a:p>
        </p:txBody>
      </p:sp>
    </p:spTree>
    <p:extLst>
      <p:ext uri="{BB962C8B-B14F-4D97-AF65-F5344CB8AC3E}">
        <p14:creationId xmlns:p14="http://schemas.microsoft.com/office/powerpoint/2010/main" val="315225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21</a:t>
            </a:fld>
            <a:endParaRPr lang="en-US"/>
          </a:p>
        </p:txBody>
      </p:sp>
    </p:spTree>
    <p:extLst>
      <p:ext uri="{BB962C8B-B14F-4D97-AF65-F5344CB8AC3E}">
        <p14:creationId xmlns:p14="http://schemas.microsoft.com/office/powerpoint/2010/main" val="35898145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22</a:t>
            </a:fld>
            <a:endParaRPr lang="en-US"/>
          </a:p>
        </p:txBody>
      </p:sp>
    </p:spTree>
    <p:extLst>
      <p:ext uri="{BB962C8B-B14F-4D97-AF65-F5344CB8AC3E}">
        <p14:creationId xmlns:p14="http://schemas.microsoft.com/office/powerpoint/2010/main" val="29625882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23</a:t>
            </a:fld>
            <a:endParaRPr lang="en-US"/>
          </a:p>
        </p:txBody>
      </p:sp>
    </p:spTree>
    <p:extLst>
      <p:ext uri="{BB962C8B-B14F-4D97-AF65-F5344CB8AC3E}">
        <p14:creationId xmlns:p14="http://schemas.microsoft.com/office/powerpoint/2010/main" val="3635580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24</a:t>
            </a:fld>
            <a:endParaRPr lang="en-US"/>
          </a:p>
        </p:txBody>
      </p:sp>
    </p:spTree>
    <p:extLst>
      <p:ext uri="{BB962C8B-B14F-4D97-AF65-F5344CB8AC3E}">
        <p14:creationId xmlns:p14="http://schemas.microsoft.com/office/powerpoint/2010/main" val="16572543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25</a:t>
            </a:fld>
            <a:endParaRPr lang="en-US"/>
          </a:p>
        </p:txBody>
      </p:sp>
    </p:spTree>
    <p:extLst>
      <p:ext uri="{BB962C8B-B14F-4D97-AF65-F5344CB8AC3E}">
        <p14:creationId xmlns:p14="http://schemas.microsoft.com/office/powerpoint/2010/main" val="23491955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26</a:t>
            </a:fld>
            <a:endParaRPr lang="en-US"/>
          </a:p>
        </p:txBody>
      </p:sp>
    </p:spTree>
    <p:extLst>
      <p:ext uri="{BB962C8B-B14F-4D97-AF65-F5344CB8AC3E}">
        <p14:creationId xmlns:p14="http://schemas.microsoft.com/office/powerpoint/2010/main" val="10398839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27</a:t>
            </a:fld>
            <a:endParaRPr lang="en-US"/>
          </a:p>
        </p:txBody>
      </p:sp>
    </p:spTree>
    <p:extLst>
      <p:ext uri="{BB962C8B-B14F-4D97-AF65-F5344CB8AC3E}">
        <p14:creationId xmlns:p14="http://schemas.microsoft.com/office/powerpoint/2010/main" val="38997208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28</a:t>
            </a:fld>
            <a:endParaRPr lang="en-US"/>
          </a:p>
        </p:txBody>
      </p:sp>
    </p:spTree>
    <p:extLst>
      <p:ext uri="{BB962C8B-B14F-4D97-AF65-F5344CB8AC3E}">
        <p14:creationId xmlns:p14="http://schemas.microsoft.com/office/powerpoint/2010/main" val="9255507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29</a:t>
            </a:fld>
            <a:endParaRPr lang="en-US"/>
          </a:p>
        </p:txBody>
      </p:sp>
    </p:spTree>
    <p:extLst>
      <p:ext uri="{BB962C8B-B14F-4D97-AF65-F5344CB8AC3E}">
        <p14:creationId xmlns:p14="http://schemas.microsoft.com/office/powerpoint/2010/main" val="27604118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30</a:t>
            </a:fld>
            <a:endParaRPr lang="en-US"/>
          </a:p>
        </p:txBody>
      </p:sp>
    </p:spTree>
    <p:extLst>
      <p:ext uri="{BB962C8B-B14F-4D97-AF65-F5344CB8AC3E}">
        <p14:creationId xmlns:p14="http://schemas.microsoft.com/office/powerpoint/2010/main" val="14060806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31</a:t>
            </a:fld>
            <a:endParaRPr lang="en-US"/>
          </a:p>
        </p:txBody>
      </p:sp>
    </p:spTree>
    <p:extLst>
      <p:ext uri="{BB962C8B-B14F-4D97-AF65-F5344CB8AC3E}">
        <p14:creationId xmlns:p14="http://schemas.microsoft.com/office/powerpoint/2010/main" val="33774978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32</a:t>
            </a:fld>
            <a:endParaRPr lang="en-US"/>
          </a:p>
        </p:txBody>
      </p:sp>
    </p:spTree>
    <p:extLst>
      <p:ext uri="{BB962C8B-B14F-4D97-AF65-F5344CB8AC3E}">
        <p14:creationId xmlns:p14="http://schemas.microsoft.com/office/powerpoint/2010/main" val="2662062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33</a:t>
            </a:fld>
            <a:endParaRPr lang="en-US"/>
          </a:p>
        </p:txBody>
      </p:sp>
    </p:spTree>
    <p:extLst>
      <p:ext uri="{BB962C8B-B14F-4D97-AF65-F5344CB8AC3E}">
        <p14:creationId xmlns:p14="http://schemas.microsoft.com/office/powerpoint/2010/main" val="39484104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34</a:t>
            </a:fld>
            <a:endParaRPr lang="en-US"/>
          </a:p>
        </p:txBody>
      </p:sp>
    </p:spTree>
    <p:extLst>
      <p:ext uri="{BB962C8B-B14F-4D97-AF65-F5344CB8AC3E}">
        <p14:creationId xmlns:p14="http://schemas.microsoft.com/office/powerpoint/2010/main" val="10835865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35</a:t>
            </a:fld>
            <a:endParaRPr lang="en-US"/>
          </a:p>
        </p:txBody>
      </p:sp>
    </p:spTree>
    <p:extLst>
      <p:ext uri="{BB962C8B-B14F-4D97-AF65-F5344CB8AC3E}">
        <p14:creationId xmlns:p14="http://schemas.microsoft.com/office/powerpoint/2010/main" val="13605882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36</a:t>
            </a:fld>
            <a:endParaRPr lang="en-US"/>
          </a:p>
        </p:txBody>
      </p:sp>
    </p:spTree>
    <p:extLst>
      <p:ext uri="{BB962C8B-B14F-4D97-AF65-F5344CB8AC3E}">
        <p14:creationId xmlns:p14="http://schemas.microsoft.com/office/powerpoint/2010/main" val="25153083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E045649-8B3C-42BD-A68D-F38AAC9FFA47}" type="slidenum">
              <a:rPr lang="en-US" smtClean="0"/>
              <a:pPr/>
              <a:t>37</a:t>
            </a:fld>
            <a:endParaRPr lang="en-US"/>
          </a:p>
        </p:txBody>
      </p:sp>
    </p:spTree>
    <p:extLst>
      <p:ext uri="{BB962C8B-B14F-4D97-AF65-F5344CB8AC3E}">
        <p14:creationId xmlns:p14="http://schemas.microsoft.com/office/powerpoint/2010/main" val="2642701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3117112-00C4-404B-AE65-1431FF8CB6CA}" type="slidenum">
              <a:rPr lang="en-US" smtClean="0"/>
              <a:pPr/>
              <a:t>38</a:t>
            </a:fld>
            <a:endParaRPr lang="en-US"/>
          </a:p>
        </p:txBody>
      </p:sp>
    </p:spTree>
    <p:extLst>
      <p:ext uri="{BB962C8B-B14F-4D97-AF65-F5344CB8AC3E}">
        <p14:creationId xmlns:p14="http://schemas.microsoft.com/office/powerpoint/2010/main" val="3361391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6970D23-8599-4F31-AC21-607F8AC93A28}" type="datetimeFigureOut">
              <a:rPr lang="en-US" smtClean="0"/>
              <a:pPr/>
              <a:t>8/16/2023</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9E86C92D-6F9B-48A0-92D0-6F17C82BC82A}"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9E86C92D-6F9B-48A0-92D0-6F17C82BC82A}"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9E86C92D-6F9B-48A0-92D0-6F17C82BC82A}"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6970D23-8599-4F31-AC21-607F8AC93A28}" type="datetimeFigureOut">
              <a:rPr lang="en-US" smtClean="0"/>
              <a:pPr/>
              <a:t>8/16/2023</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9E86C92D-6F9B-48A0-92D0-6F17C82BC82A}"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6970D23-8599-4F31-AC21-607F8AC93A28}" type="datetimeFigureOut">
              <a:rPr lang="en-US" smtClean="0"/>
              <a:pPr/>
              <a:t>8/16/2023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9E86C92D-6F9B-48A0-92D0-6F17C82BC82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B6970D23-8599-4F31-AC21-607F8AC93A28}" type="datetimeFigureOut">
              <a:rPr lang="en-US" smtClean="0"/>
              <a:pPr/>
              <a:t>8/16/2023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9E86C92D-6F9B-48A0-92D0-6F17C82BC82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9E86C92D-6F9B-48A0-92D0-6F17C82BC82A}"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9E86C92D-6F9B-48A0-92D0-6F17C82BC82A}"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9E86C92D-6F9B-48A0-92D0-6F17C82BC82A}"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B6970D23-8599-4F31-AC21-607F8AC93A28}" type="datetimeFigureOut">
              <a:rPr lang="en-US" smtClean="0"/>
              <a:pPr/>
              <a:t>8/16/2023</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9E86C92D-6F9B-48A0-92D0-6F17C82BC82A}"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B6970D23-8599-4F31-AC21-607F8AC93A28}" type="datetimeFigureOut">
              <a:rPr lang="en-US" smtClean="0"/>
              <a:pPr/>
              <a:t>8/16/2023</a:t>
            </a:fld>
            <a:endParaRPr lang="en-US"/>
          </a:p>
        </p:txBody>
      </p:sp>
      <p:sp>
        <p:nvSpPr>
          <p:cNvPr id="27" name="Slide Number Placeholder 26"/>
          <p:cNvSpPr>
            <a:spLocks noGrp="1"/>
          </p:cNvSpPr>
          <p:nvPr>
            <p:ph type="sldNum" sz="quarter" idx="11"/>
          </p:nvPr>
        </p:nvSpPr>
        <p:spPr/>
        <p:txBody>
          <a:bodyPr rtlCol="0"/>
          <a:lstStyle/>
          <a:p>
            <a:fld id="{9E86C92D-6F9B-48A0-92D0-6F17C82BC82A}"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B6970D23-8599-4F31-AC21-607F8AC93A28}" type="datetimeFigureOut">
              <a:rPr lang="en-US" smtClean="0"/>
              <a:pPr/>
              <a:t>8/16/2023</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9E86C92D-6F9B-48A0-92D0-6F17C82BC82A}"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970D23-8599-4F31-AC21-607F8AC93A28}" type="datetimeFigureOut">
              <a:rPr lang="en-US" smtClean="0"/>
              <a:pPr/>
              <a:t>8/16/2023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B6970D23-8599-4F31-AC21-607F8AC93A28}" type="datetimeFigureOut">
              <a:rPr lang="en-US" smtClean="0"/>
              <a:pPr/>
              <a:t>8/16/2023</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9E86C92D-6F9B-48A0-92D0-6F17C82BC82A}" type="slidenum">
              <a:rPr lang="en-US" smtClean="0"/>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9E86C92D-6F9B-48A0-92D0-6F17C82BC82A}" type="slidenum">
              <a:rPr lang="en-US" smtClean="0"/>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B6970D23-8599-4F31-AC21-607F8AC93A28}" type="datetimeFigureOut">
              <a:rPr lang="en-US" smtClean="0"/>
              <a:pPr/>
              <a:t>8/16/2023</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9E86C92D-6F9B-48A0-92D0-6F17C82BC82A}"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B6970D23-8599-4F31-AC21-607F8AC93A28}" type="datetimeFigureOut">
              <a:rPr lang="en-US" smtClean="0"/>
              <a:pPr/>
              <a:t>8/16/2023</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9E86C92D-6F9B-48A0-92D0-6F17C82BC82A}"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B6970D23-8599-4F31-AC21-607F8AC93A28}" type="datetimeFigureOut">
              <a:rPr lang="en-US" smtClean="0"/>
              <a:pPr/>
              <a:t>8/16/2023</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970D23-8599-4F31-AC21-607F8AC93A28}" type="datetimeFigureOut">
              <a:rPr lang="en-US" smtClean="0"/>
              <a:pPr/>
              <a:t>8/16/2023</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B6970D23-8599-4F31-AC21-607F8AC93A28}" type="datetimeFigureOut">
              <a:rPr lang="en-US" smtClean="0"/>
              <a:pPr/>
              <a:t>8/16/2023</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9E86C92D-6F9B-48A0-92D0-6F17C82BC82A}"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86C92D-6F9B-48A0-92D0-6F17C82BC82A}" type="slidenum">
              <a:rPr lang="en-US" smtClean="0"/>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E86C92D-6F9B-48A0-92D0-6F17C82BC82A}"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970D23-8599-4F31-AC21-607F8AC93A28}" type="datetimeFigureOut">
              <a:rPr lang="en-US" smtClean="0"/>
              <a:pPr/>
              <a:t>8/16/2023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E86C92D-6F9B-48A0-92D0-6F17C82BC82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B6970D23-8599-4F31-AC21-607F8AC93A28}" type="datetimeFigureOut">
              <a:rPr lang="en-US" smtClean="0"/>
              <a:pPr/>
              <a:t>8/16/2023</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9E86C92D-6F9B-48A0-92D0-6F17C82BC82A}"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6970D23-8599-4F31-AC21-607F8AC93A28}" type="datetimeFigureOut">
              <a:rPr lang="en-US" smtClean="0"/>
              <a:pPr/>
              <a:t>8/16/2023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E86C92D-6F9B-48A0-92D0-6F17C82BC82A}"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B6970D23-8599-4F31-AC21-607F8AC93A28}" type="datetimeFigureOut">
              <a:rPr lang="en-US" smtClean="0"/>
              <a:pPr/>
              <a:t>8/16/2023</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9E86C92D-6F9B-48A0-92D0-6F17C82BC82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B6970D23-8599-4F31-AC21-607F8AC93A28}" type="datetimeFigureOut">
              <a:rPr lang="en-US" smtClean="0"/>
              <a:pPr/>
              <a:t>8/16/2023</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E86C92D-6F9B-48A0-92D0-6F17C82BC82A}"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B6970D23-8599-4F31-AC21-607F8AC93A28}" type="datetimeFigureOut">
              <a:rPr lang="en-US" smtClean="0"/>
              <a:pPr/>
              <a:t>8/16/2023</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9E86C92D-6F9B-48A0-92D0-6F17C82BC82A}"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6970D23-8599-4F31-AC21-607F8AC93A28}" type="datetimeFigureOut">
              <a:rPr lang="en-US" smtClean="0"/>
              <a:pPr/>
              <a:t>8/16/2023</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9E86C92D-6F9B-48A0-92D0-6F17C82BC82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213" r:id="rId1"/>
    <p:sldLayoutId id="2147484214" r:id="rId2"/>
    <p:sldLayoutId id="2147484215" r:id="rId3"/>
    <p:sldLayoutId id="2147484216" r:id="rId4"/>
    <p:sldLayoutId id="2147484217" r:id="rId5"/>
    <p:sldLayoutId id="2147484218" r:id="rId6"/>
    <p:sldLayoutId id="2147484219" r:id="rId7"/>
    <p:sldLayoutId id="2147484220" r:id="rId8"/>
    <p:sldLayoutId id="2147484221" r:id="rId9"/>
    <p:sldLayoutId id="2147484222" r:id="rId10"/>
    <p:sldLayoutId id="2147484223" r:id="rId11"/>
  </p:sldLayoutIdLst>
  <p:txStyles>
    <p:titleStyle>
      <a:lvl1pPr algn="l" rtl="1"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r" rtl="1"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r" rtl="1"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r" rtl="1"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r" rtl="1"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r" rtl="1"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r" rtl="1"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r" rtl="1"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r" rtl="1"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r" rtl="1"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5.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hemeOverride" Target="../theme/themeOverride2.xml"/><Relationship Id="rId4" Type="http://schemas.openxmlformats.org/officeDocument/2006/relationships/hyperlink" Target="hejab%20.pptx"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5.xml"/><Relationship Id="rId1" Type="http://schemas.openxmlformats.org/officeDocument/2006/relationships/themeOverride" Target="../theme/themeOverride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notesSlide" Target="../notesSlides/notesSlide17.xml"/><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slideLayout" Target="../slideLayouts/slideLayout24.xml"/><Relationship Id="rId1" Type="http://schemas.openxmlformats.org/officeDocument/2006/relationships/themeOverride" Target="../theme/themeOverride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5.xml"/><Relationship Id="rId1" Type="http://schemas.openxmlformats.org/officeDocument/2006/relationships/themeOverride" Target="../theme/themeOverride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7.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descr="nffsli.jpg"/>
          <p:cNvPicPr>
            <a:picLocks noGrp="1" noChangeAspect="1"/>
          </p:cNvPicPr>
          <p:nvPr isPhoto="1"/>
        </p:nvPicPr>
        <p:blipFill>
          <a:blip r:embed="rId3" cstate="print"/>
          <a:srcRect/>
          <a:stretch>
            <a:fillRect/>
          </a:stretch>
        </p:blipFill>
        <p:spPr bwMode="auto">
          <a:xfrm>
            <a:off x="-1" y="1"/>
            <a:ext cx="9150361" cy="6851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571472" y="1428736"/>
            <a:ext cx="8143932" cy="473975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a-IR" sz="4500" b="1" dirty="0" smtClean="0">
                <a:ln w="11430"/>
                <a:solidFill>
                  <a:srgbClr val="FF0000"/>
                </a:solidFill>
                <a:effectLst>
                  <a:outerShdw blurRad="50800" dist="39000" dir="5460000" algn="tl">
                    <a:srgbClr val="000000">
                      <a:alpha val="38000"/>
                    </a:srgbClr>
                  </a:outerShdw>
                </a:effectLst>
                <a:cs typeface="B Titr" pitchFamily="2" charset="-78"/>
              </a:rPr>
              <a:t> علیک بالاحداث فانهم اسرع الی کل خیر</a:t>
            </a:r>
          </a:p>
          <a:p>
            <a:pPr algn="ctr">
              <a:defRPr/>
            </a:pPr>
            <a:endParaRPr lang="fa-IR" sz="4500" b="1" dirty="0" smtClean="0">
              <a:ln w="11430"/>
              <a:solidFill>
                <a:srgbClr val="FF0000"/>
              </a:solidFill>
              <a:effectLst>
                <a:outerShdw blurRad="50800" dist="39000" dir="5460000" algn="tl">
                  <a:srgbClr val="000000">
                    <a:alpha val="38000"/>
                  </a:srgbClr>
                </a:outerShdw>
              </a:effectLst>
              <a:cs typeface="B Zar" pitchFamily="2" charset="-78"/>
            </a:endParaRPr>
          </a:p>
          <a:p>
            <a:pPr algn="ctr" rtl="1">
              <a:defRPr/>
            </a:pPr>
            <a:r>
              <a:rPr lang="fa-IR" sz="4500" b="1" dirty="0" smtClean="0">
                <a:ln w="11430"/>
                <a:solidFill>
                  <a:srgbClr val="FF0000"/>
                </a:solidFill>
                <a:effectLst>
                  <a:outerShdw blurRad="50800" dist="39000" dir="5460000" algn="tl">
                    <a:srgbClr val="000000">
                      <a:alpha val="38000"/>
                    </a:srgbClr>
                  </a:outerShdw>
                </a:effectLst>
                <a:cs typeface="B Zar" pitchFamily="2" charset="-78"/>
              </a:rPr>
              <a:t>    نوجوانان را دریاب که این گروه در        پذیرش هر خیری بیشتر شتاب می کند</a:t>
            </a:r>
          </a:p>
          <a:p>
            <a:pPr algn="ctr" rtl="1">
              <a:defRPr/>
            </a:pPr>
            <a:endParaRPr lang="fa-IR" sz="4500" b="1" dirty="0" smtClean="0">
              <a:ln w="11430"/>
              <a:solidFill>
                <a:srgbClr val="FF0000"/>
              </a:solidFill>
              <a:effectLst>
                <a:outerShdw blurRad="50800" dist="39000" dir="5460000" algn="tl">
                  <a:srgbClr val="000000">
                    <a:alpha val="38000"/>
                  </a:srgbClr>
                </a:outerShdw>
              </a:effectLst>
              <a:cs typeface="B Zar" pitchFamily="2" charset="-78"/>
            </a:endParaRPr>
          </a:p>
          <a:p>
            <a:pPr algn="ctr" rtl="1">
              <a:defRPr/>
            </a:pPr>
            <a:r>
              <a:rPr lang="fa-IR" sz="3200" b="1" dirty="0" smtClean="0">
                <a:ln w="11430"/>
                <a:solidFill>
                  <a:srgbClr val="FF0000"/>
                </a:solidFill>
                <a:effectLst>
                  <a:outerShdw blurRad="50800" dist="39000" dir="5460000" algn="tl">
                    <a:srgbClr val="000000">
                      <a:alpha val="38000"/>
                    </a:srgbClr>
                  </a:outerShdw>
                </a:effectLst>
                <a:cs typeface="B Zar" pitchFamily="2" charset="-78"/>
              </a:rPr>
              <a:t>کافی ج8 ص 93</a:t>
            </a:r>
            <a:endParaRPr lang="en-US" b="1" dirty="0">
              <a:ln w="11430"/>
              <a:solidFill>
                <a:srgbClr val="FF0000"/>
              </a:solidFill>
              <a:effectLst>
                <a:outerShdw blurRad="50800" dist="39000" dir="5460000" algn="tl">
                  <a:srgbClr val="000000">
                    <a:alpha val="38000"/>
                  </a:srgbClr>
                </a:outerShdw>
              </a:effectLst>
              <a:cs typeface="B Zar" pitchFamily="2" charset="-78"/>
            </a:endParaRPr>
          </a:p>
        </p:txBody>
      </p:sp>
      <p:sp>
        <p:nvSpPr>
          <p:cNvPr id="4" name="Rectangle 3"/>
          <p:cNvSpPr/>
          <p:nvPr/>
        </p:nvSpPr>
        <p:spPr>
          <a:xfrm>
            <a:off x="4429124" y="428604"/>
            <a:ext cx="3636066" cy="707886"/>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defRPr/>
            </a:pPr>
            <a:r>
              <a:rPr lang="fa-I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Titr" pitchFamily="2" charset="-78"/>
              </a:rPr>
              <a:t> قال </a:t>
            </a:r>
            <a:r>
              <a:rPr lang="fa-IR" sz="40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Titr" pitchFamily="2" charset="-78"/>
              </a:rPr>
              <a:t>الصادق (ع</a:t>
            </a:r>
            <a:r>
              <a:rPr lang="fa-IR"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Titr" pitchFamily="2" charset="-78"/>
              </a:rPr>
              <a:t>):</a:t>
            </a:r>
            <a:endParaRPr lang="en-US" sz="4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Titr" pitchFamily="2" charset="-78"/>
            </a:endParaRP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52400"/>
            <a:ext cx="8686800" cy="6705600"/>
          </a:xfrm>
        </p:spPr>
        <p:txBody>
          <a:bodyPr/>
          <a:lstStyle/>
          <a:p>
            <a:endParaRPr lang="en-US" dirty="0"/>
          </a:p>
        </p:txBody>
      </p:sp>
      <p:sp>
        <p:nvSpPr>
          <p:cNvPr id="2" name="Content Placeholder 1"/>
          <p:cNvSpPr>
            <a:spLocks noGrp="1"/>
          </p:cNvSpPr>
          <p:nvPr>
            <p:ph idx="1"/>
          </p:nvPr>
        </p:nvSpPr>
        <p:spPr>
          <a:xfrm>
            <a:off x="357158" y="1447800"/>
            <a:ext cx="8329642" cy="4572000"/>
          </a:xfrm>
        </p:spPr>
        <p:txBody>
          <a:bodyPr>
            <a:normAutofit/>
          </a:bodyPr>
          <a:lstStyle/>
          <a:p>
            <a:pPr algn="ctr" rtl="1">
              <a:buNone/>
            </a:pPr>
            <a:endParaRPr lang="fa-IR" sz="8000" b="1" dirty="0" smtClean="0">
              <a:cs typeface="B Titr" pitchFamily="2" charset="-78"/>
            </a:endParaRPr>
          </a:p>
          <a:p>
            <a:pPr algn="ctr" rtl="1">
              <a:buNone/>
            </a:pPr>
            <a:r>
              <a:rPr lang="fa-IR" sz="8000" b="1" dirty="0" smtClean="0">
                <a:cs typeface="B Titr" pitchFamily="2" charset="-78"/>
              </a:rPr>
              <a:t>فرهنگ وآداب پوشش</a:t>
            </a:r>
            <a:endParaRPr lang="en-US" sz="8000" b="1" dirty="0">
              <a:cs typeface="B Titr" pitchFamily="2" charset="-78"/>
            </a:endParaRPr>
          </a:p>
        </p:txBody>
      </p:sp>
    </p:spTree>
  </p:cSld>
  <p:clrMapOvr>
    <a:masterClrMapping/>
  </p:clrMapOvr>
  <p:transition spd="slow">
    <p:wheel spokes="2"/>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1357298"/>
            <a:ext cx="8786874" cy="5357850"/>
          </a:xfrm>
          <a:extLst>
            <a:ext uri="{909E8E84-426E-40dd-AFC4-6F175D3DCCD1}"/>
            <a:ext uri="{91240B29-F687-4f45-9708-019B960494DF}"/>
          </a:extLst>
        </p:spPr>
        <p:txBody>
          <a:bodyPr>
            <a:normAutofit/>
          </a:bodyPr>
          <a:lstStyle/>
          <a:p>
            <a:pPr algn="just" rtl="1"/>
            <a:r>
              <a:rPr lang="ar-SA" sz="3200" dirty="0" smtClean="0">
                <a:cs typeface="B Zar" pitchFamily="2" charset="-78"/>
              </a:rPr>
              <a:t>ريشه بيشتر انحرافات دينى و اخلاقى نسل جوان را در لابلاى افكار و عقايد آنان بايد جستجو كرد. فكر اين نسل از نظر مذهبى آنچنانكه بايد ر</a:t>
            </a:r>
            <a:r>
              <a:rPr lang="fa-IR" sz="3200" dirty="0" smtClean="0">
                <a:cs typeface="B Zar" pitchFamily="2" charset="-78"/>
              </a:rPr>
              <a:t>ا</a:t>
            </a:r>
            <a:r>
              <a:rPr lang="ar-SA" sz="3200" dirty="0" smtClean="0">
                <a:cs typeface="B Zar" pitchFamily="2" charset="-78"/>
              </a:rPr>
              <a:t>هنمايى نشده است و از اين نظر فوق العاده نيازمند است.</a:t>
            </a:r>
            <a:endParaRPr lang="en-US" sz="3200" dirty="0" smtClean="0">
              <a:cs typeface="B Zar" pitchFamily="2" charset="-78"/>
            </a:endParaRPr>
          </a:p>
          <a:p>
            <a:pPr lvl="0" algn="just" rtl="1"/>
            <a:r>
              <a:rPr lang="ar-SA" sz="3200" dirty="0" smtClean="0">
                <a:cs typeface="B Zar" pitchFamily="2" charset="-78"/>
              </a:rPr>
              <a:t>تفاوت عمده و اساسى انسان با ديگر جانداران كه ملاك «انسانيت» اوست و منشأ چيزى به نام تمدن و فرهنگ انسانى گرديده است، در دو ناحيه است: </a:t>
            </a:r>
            <a:r>
              <a:rPr lang="ar-SA" sz="3200" u="sng" dirty="0" smtClean="0">
                <a:cs typeface="B Zar" pitchFamily="2" charset="-78"/>
              </a:rPr>
              <a:t>بينشها و گرايشها</a:t>
            </a:r>
            <a:endPar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3500" dist="50800" dir="16200000">
                  <a:prstClr val="black">
                    <a:alpha val="50000"/>
                  </a:prstClr>
                </a:innerShdw>
              </a:effectLst>
              <a:cs typeface="B Zar" pitchFamily="2" charset="-78"/>
            </a:endParaRPr>
          </a:p>
          <a:p>
            <a:pPr algn="just" rtl="1">
              <a:buFont typeface="Wingdings" pitchFamily="2" charset="2"/>
              <a:buChar char="Ø"/>
              <a:defRPr/>
            </a:pPr>
            <a:endPar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3500" dist="50800" dir="16200000">
                  <a:prstClr val="black">
                    <a:alpha val="50000"/>
                  </a:prstClr>
                </a:innerShdw>
              </a:effectLst>
              <a:cs typeface="B Zar" pitchFamily="2" charset="-78"/>
            </a:endParaRPr>
          </a:p>
          <a:p>
            <a:pPr algn="just" rtl="1">
              <a:buFont typeface="Wingdings" pitchFamily="2" charset="2"/>
              <a:buChar char="Ø"/>
              <a:defRPr/>
            </a:pPr>
            <a:endParaRPr lang="fa-IR"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3500" dist="50800" dir="16200000">
                  <a:prstClr val="black">
                    <a:alpha val="50000"/>
                  </a:prstClr>
                </a:innerShdw>
              </a:effectLst>
              <a:cs typeface="B Zar" pitchFamily="2" charset="-78"/>
            </a:endParaRPr>
          </a:p>
        </p:txBody>
      </p:sp>
      <p:sp>
        <p:nvSpPr>
          <p:cNvPr id="5" name="Rectangle 4"/>
          <p:cNvSpPr/>
          <p:nvPr/>
        </p:nvSpPr>
        <p:spPr>
          <a:xfrm>
            <a:off x="0" y="71414"/>
            <a:ext cx="9144000" cy="1015663"/>
          </a:xfrm>
          <a:prstGeom prst="rect">
            <a:avLst/>
          </a:prstGeom>
          <a:blipFill>
            <a:blip r:embed="rId3" cstate="print"/>
            <a:tile tx="0" ty="0" sx="100000" sy="100000" flip="none" algn="tl"/>
          </a:blipFill>
        </p:spPr>
        <p:txBody>
          <a:bodyPr>
            <a:spAutoFit/>
          </a:bodyPr>
          <a:lstStyle/>
          <a:p>
            <a:pPr algn="ctr" rtl="1"/>
            <a:r>
              <a:rPr lang="fa-IR" sz="6000" b="1" dirty="0" smtClean="0">
                <a:cs typeface="2  Zar" pitchFamily="2" charset="-78"/>
              </a:rPr>
              <a:t>مقدمه</a:t>
            </a:r>
            <a:endParaRPr lang="en-US" sz="6000" b="1" dirty="0">
              <a:cs typeface="2  Zar" pitchFamily="2" charset="-78"/>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928670"/>
            <a:ext cx="8929718" cy="5143536"/>
          </a:xfrm>
          <a:extLst>
            <a:ext uri="{909E8E84-426E-40dd-AFC4-6F175D3DCCD1}"/>
            <a:ext uri="{91240B29-F687-4f45-9708-019B960494DF}"/>
          </a:extLst>
        </p:spPr>
        <p:txBody>
          <a:bodyPr>
            <a:normAutofit/>
          </a:bodyPr>
          <a:lstStyle/>
          <a:p>
            <a:pPr lvl="0" algn="just" rtl="1"/>
            <a:r>
              <a:rPr lang="ar-SA" sz="3200" dirty="0" smtClean="0">
                <a:cs typeface="B Zar" pitchFamily="2" charset="-78"/>
              </a:rPr>
              <a:t>شخصيت و هويت و «خودِ» يك ملت عبارت است از فرهنگ آن ملت</a:t>
            </a:r>
            <a:endParaRPr lang="fa-IR" sz="3200" dirty="0" smtClean="0">
              <a:cs typeface="B Zar" pitchFamily="2" charset="-78"/>
            </a:endParaRPr>
          </a:p>
          <a:p>
            <a:pPr algn="just" rtl="1"/>
            <a:r>
              <a:rPr lang="ar-SA" sz="3200" dirty="0" smtClean="0">
                <a:cs typeface="B Zar" pitchFamily="2" charset="-78"/>
              </a:rPr>
              <a:t>بينشها و گرايشهاي انسان </a:t>
            </a:r>
            <a:r>
              <a:rPr lang="fa-IR" sz="3200" dirty="0" smtClean="0">
                <a:cs typeface="B Zar" pitchFamily="2" charset="-78"/>
              </a:rPr>
              <a:t>كه منشا تمدن و </a:t>
            </a:r>
            <a:r>
              <a:rPr lang="ar-SA" sz="3200" dirty="0" smtClean="0">
                <a:cs typeface="B Zar" pitchFamily="2" charset="-78"/>
              </a:rPr>
              <a:t>فرهنگ او است به دو قسم تقسيم مي شود مادي و الهي</a:t>
            </a:r>
            <a:endParaRPr lang="en-US" sz="3200" dirty="0" smtClean="0">
              <a:cs typeface="B Zar" pitchFamily="2" charset="-78"/>
            </a:endParaRPr>
          </a:p>
          <a:p>
            <a:pPr lvl="0" algn="just" rtl="1">
              <a:buFont typeface="Wingdings" pitchFamily="2" charset="2"/>
              <a:buChar char="Ø"/>
              <a:defRPr/>
            </a:pPr>
            <a:r>
              <a:rPr lang="fa-IR" sz="2800" dirty="0" smtClean="0">
                <a:cs typeface="B Zar" pitchFamily="2" charset="-78"/>
              </a:rPr>
              <a:t>از اين رو </a:t>
            </a:r>
            <a:r>
              <a:rPr lang="ar-SA" sz="2800" dirty="0" smtClean="0">
                <a:cs typeface="B Zar" pitchFamily="2" charset="-78"/>
              </a:rPr>
              <a:t>فرهنگ </a:t>
            </a:r>
            <a:r>
              <a:rPr lang="fa-IR" sz="2800" dirty="0" smtClean="0">
                <a:cs typeface="B Zar" pitchFamily="2" charset="-78"/>
              </a:rPr>
              <a:t>نيز به </a:t>
            </a:r>
            <a:r>
              <a:rPr lang="ar-SA" sz="2800" dirty="0" smtClean="0">
                <a:cs typeface="B Zar" pitchFamily="2" charset="-78"/>
              </a:rPr>
              <a:t>فرهنگ </a:t>
            </a:r>
            <a:r>
              <a:rPr lang="fa-IR" sz="2800" dirty="0" smtClean="0">
                <a:cs typeface="B Zar" pitchFamily="2" charset="-78"/>
              </a:rPr>
              <a:t>مادي و </a:t>
            </a:r>
            <a:r>
              <a:rPr lang="ar-SA" sz="2800" dirty="0" smtClean="0">
                <a:cs typeface="B Zar" pitchFamily="2" charset="-78"/>
              </a:rPr>
              <a:t>فرهنگ </a:t>
            </a:r>
            <a:r>
              <a:rPr lang="fa-IR" sz="2800" dirty="0" smtClean="0">
                <a:cs typeface="B Zar" pitchFamily="2" charset="-78"/>
              </a:rPr>
              <a:t>غير مادي تقسيم مي شود</a:t>
            </a:r>
          </a:p>
          <a:p>
            <a:pPr algn="just" rtl="1">
              <a:buFont typeface="Wingdings" pitchFamily="2" charset="2"/>
              <a:buChar char="Ø"/>
              <a:defRPr/>
            </a:pPr>
            <a:r>
              <a:rPr lang="ar-SA" sz="2800" dirty="0" smtClean="0"/>
              <a:t>به دنبال بحث گذشته، اين مسئله بايد طرح شود كه آيا فرهنگ اصيل انسانى ماهيت يگانه دارد، يا فرهنگ يگانه در كار نيست؛ فرهنگْ ماهيت قومى، ملى يا طبقاتى دارد، آنچه وجود دارد و يا در آينده وجود خواهد يافت فرهنگهاست نه فرهنگ؟</a:t>
            </a:r>
            <a:endParaRPr lang="en-US" sz="2800" dirty="0" smtClean="0"/>
          </a:p>
          <a:p>
            <a:pPr lvl="0" algn="just" rtl="1">
              <a:buFont typeface="Wingdings" pitchFamily="2" charset="2"/>
              <a:buChar char="Ø"/>
              <a:defRPr/>
            </a:pPr>
            <a:r>
              <a:rPr lang="ar-SA" sz="2800" u="sng" dirty="0" smtClean="0"/>
              <a:t>اسلام به حكم اينكه در جهان‏بينى‏اش قائل به فطرت يگانه است، هم طرفدار ايدئولوژى يگانه است و هم طرفدار فرهنگ يگانه</a:t>
            </a:r>
            <a:r>
              <a:rPr lang="en-US" sz="2800" dirty="0" smtClean="0"/>
              <a:t>.</a:t>
            </a:r>
            <a:endParaRPr lang="en-US" sz="2800" dirty="0" smtClean="0">
              <a:cs typeface="B Zar" pitchFamily="2" charset="-78"/>
            </a:endParaRPr>
          </a:p>
          <a:p>
            <a:pPr algn="just" rtl="1">
              <a:buFont typeface="Wingdings" pitchFamily="2" charset="2"/>
              <a:buChar char="Ø"/>
              <a:defRPr/>
            </a:pPr>
            <a:endPar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3500" dist="50800" dir="16200000">
                  <a:prstClr val="black">
                    <a:alpha val="50000"/>
                  </a:prstClr>
                </a:innerShdw>
              </a:effectLst>
              <a:cs typeface="B Zar" pitchFamily="2" charset="-78"/>
            </a:endParaRPr>
          </a:p>
          <a:p>
            <a:pPr algn="just" rtl="1">
              <a:buFont typeface="Wingdings" pitchFamily="2" charset="2"/>
              <a:buChar char="Ø"/>
              <a:defRPr/>
            </a:pPr>
            <a:endPar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3500" dist="50800" dir="16200000">
                  <a:prstClr val="black">
                    <a:alpha val="50000"/>
                  </a:prstClr>
                </a:innerShdw>
              </a:effectLst>
              <a:cs typeface="B Zar" pitchFamily="2" charset="-78"/>
            </a:endParaRPr>
          </a:p>
        </p:txBody>
      </p:sp>
      <p:sp>
        <p:nvSpPr>
          <p:cNvPr id="5" name="Rectangle 4"/>
          <p:cNvSpPr/>
          <p:nvPr/>
        </p:nvSpPr>
        <p:spPr>
          <a:xfrm>
            <a:off x="0" y="71414"/>
            <a:ext cx="9144000" cy="707886"/>
          </a:xfrm>
          <a:prstGeom prst="rect">
            <a:avLst/>
          </a:prstGeom>
          <a:blipFill>
            <a:blip r:embed="rId3" cstate="print"/>
            <a:tile tx="0" ty="0" sx="100000" sy="100000" flip="none" algn="tl"/>
          </a:blipFill>
        </p:spPr>
        <p:txBody>
          <a:bodyPr>
            <a:spAutoFit/>
          </a:bodyPr>
          <a:lstStyle/>
          <a:p>
            <a:pPr algn="ctr" rtl="1"/>
            <a:r>
              <a:rPr lang="fa-IR" sz="4000" b="1" dirty="0" smtClean="0">
                <a:cs typeface="B Zar" pitchFamily="2" charset="-78"/>
              </a:rPr>
              <a:t>تعريف </a:t>
            </a:r>
            <a:r>
              <a:rPr lang="ar-SA" sz="4000" b="1" dirty="0" smtClean="0">
                <a:cs typeface="B Zar" pitchFamily="2" charset="-78"/>
              </a:rPr>
              <a:t>فرهنگ </a:t>
            </a:r>
            <a:r>
              <a:rPr lang="fa-IR" sz="4000" b="1" dirty="0" smtClean="0">
                <a:cs typeface="B Zar" pitchFamily="2" charset="-78"/>
              </a:rPr>
              <a:t>و انواع آن (مادي و معنوي)</a:t>
            </a:r>
            <a:endParaRPr lang="en-US" sz="4000" b="1" dirty="0">
              <a:cs typeface="B Zar" pitchFamily="2" charset="-78"/>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ipe(down)">
                                      <p:cBhvr>
                                        <p:cTn id="7" dur="500"/>
                                        <p:tgtEl>
                                          <p:spTgt spid="5">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down)">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2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2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14422"/>
            <a:ext cx="7929618" cy="5429288"/>
          </a:xfrm>
          <a:extLst>
            <a:ext uri="{909E8E84-426E-40dd-AFC4-6F175D3DCCD1}"/>
            <a:ext uri="{91240B29-F687-4f45-9708-019B960494DF}"/>
          </a:extLst>
        </p:spPr>
        <p:txBody>
          <a:bodyPr>
            <a:noAutofit/>
          </a:bodyPr>
          <a:lstStyle/>
          <a:p>
            <a:pPr lvl="0" algn="r" rtl="1"/>
            <a:r>
              <a:rPr lang="fa-IR" sz="3200" b="0" smtClean="0">
                <a:ln w="12700">
                  <a:solidFill>
                    <a:schemeClr val="tx2">
                      <a:satMod val="155000"/>
                    </a:schemeClr>
                  </a:solidFill>
                  <a:prstDash val="solid"/>
                </a:ln>
                <a:solidFill>
                  <a:schemeClr val="tx2">
                    <a:lumMod val="50000"/>
                  </a:schemeClr>
                </a:solidFill>
                <a:effectLst>
                  <a:outerShdw blurRad="38100" dist="38100" dir="2700000" algn="tl">
                    <a:srgbClr val="000000">
                      <a:alpha val="43137"/>
                    </a:srgbClr>
                  </a:outerShdw>
                </a:effectLst>
                <a:cs typeface="B Zar" pitchFamily="2" charset="-78"/>
              </a:rPr>
              <a:t>حجاب در لغت: </a:t>
            </a:r>
            <a:r>
              <a:rPr lang="ar-SA" sz="3200" b="0" smtClean="0">
                <a:cs typeface="B Zar" pitchFamily="2" charset="-78"/>
              </a:rPr>
              <a:t>كلمه «حجاب» هم به معنى پوشيدن است و هم به معنى پرده و حاجب. بيشتر، استعمالش به معنى پرده است. </a:t>
            </a:r>
            <a:r>
              <a:rPr lang="fa-IR" sz="3200" b="0" smtClean="0">
                <a:cs typeface="B Zar" pitchFamily="2" charset="-78"/>
              </a:rPr>
              <a:t/>
            </a:r>
            <a:br>
              <a:rPr lang="fa-IR" sz="3200" b="0" smtClean="0">
                <a:cs typeface="B Zar" pitchFamily="2" charset="-78"/>
              </a:rPr>
            </a:br>
            <a:r>
              <a:rPr lang="ar-SA" sz="3200" b="0" smtClean="0">
                <a:cs typeface="B Zar" pitchFamily="2" charset="-78"/>
              </a:rPr>
              <a:t> استعمال كلمه «حجاب» در مورد پوشش زن يك اصطلاح نسبتاً جديد است. در قديم و مخصوصاً در اصطلاح فقها كلمه «سَتر» كه به معنى پوشش است به كار رفته است. </a:t>
            </a:r>
            <a:r>
              <a:rPr lang="en-US" sz="3200" b="0" smtClean="0">
                <a:cs typeface="B Zar" pitchFamily="2" charset="-78"/>
              </a:rPr>
              <a:t/>
            </a:r>
            <a:br>
              <a:rPr lang="en-US" sz="3200" b="0" smtClean="0">
                <a:cs typeface="B Zar" pitchFamily="2" charset="-78"/>
              </a:rPr>
            </a:br>
            <a:r>
              <a:rPr lang="ar-SA" sz="3200" b="0" smtClean="0">
                <a:cs typeface="B Zar" pitchFamily="2" charset="-78"/>
              </a:rPr>
              <a:t> بهتر اين بود كه اين كلمه عوض نمى‏شد و ما هميشه همان كلمه «پوشش» را به كار مى‏برديم، زيرا چنانكه گفتيم معنى شايع لغت «حجاب» پرده است همين امر موجب شده كه عده زيادى گمان كنند كه اسلام خواسته است زن هميشه پشت پرده و در خانه محبوس باشد و بيرون نرود</a:t>
            </a:r>
            <a:endParaRPr lang="en-US" sz="3200" b="0" dirty="0">
              <a:ln w="12700">
                <a:solidFill>
                  <a:schemeClr val="tx2">
                    <a:satMod val="155000"/>
                  </a:schemeClr>
                </a:solidFill>
                <a:prstDash val="solid"/>
              </a:ln>
              <a:solidFill>
                <a:schemeClr val="tx2">
                  <a:lumMod val="50000"/>
                </a:schemeClr>
              </a:solidFill>
              <a:effectLst>
                <a:outerShdw blurRad="38100" dist="38100" dir="2700000" algn="tl">
                  <a:srgbClr val="000000">
                    <a:alpha val="43137"/>
                  </a:srgbClr>
                </a:outerShdw>
              </a:effectLst>
              <a:cs typeface="B Zar" pitchFamily="2" charset="-78"/>
            </a:endParaRPr>
          </a:p>
        </p:txBody>
      </p:sp>
      <p:sp>
        <p:nvSpPr>
          <p:cNvPr id="5" name="Rectangle 4"/>
          <p:cNvSpPr/>
          <p:nvPr/>
        </p:nvSpPr>
        <p:spPr>
          <a:xfrm>
            <a:off x="0" y="0"/>
            <a:ext cx="9144000" cy="707886"/>
          </a:xfrm>
          <a:prstGeom prst="rect">
            <a:avLst/>
          </a:prstGeom>
          <a:blipFill>
            <a:blip r:embed="rId3" cstate="print"/>
            <a:tile tx="0" ty="0" sx="100000" sy="100000" flip="none" algn="tl"/>
          </a:blipFill>
        </p:spPr>
        <p:txBody>
          <a:bodyPr wrap="square">
            <a:spAutoFit/>
          </a:bodyPr>
          <a:lstStyle/>
          <a:p>
            <a:pPr algn="ctr" rtl="1"/>
            <a:r>
              <a:rPr lang="fa-IR" sz="4000" b="1" dirty="0" smtClean="0">
                <a:solidFill>
                  <a:schemeClr val="accent4">
                    <a:lumMod val="75000"/>
                  </a:schemeClr>
                </a:solidFill>
                <a:cs typeface="B Zar" pitchFamily="2" charset="-78"/>
              </a:rPr>
              <a:t>مفهوم </a:t>
            </a:r>
            <a:r>
              <a:rPr lang="ar-SA" sz="4000" b="1" dirty="0" smtClean="0">
                <a:solidFill>
                  <a:schemeClr val="accent4">
                    <a:lumMod val="75000"/>
                  </a:schemeClr>
                </a:solidFill>
                <a:cs typeface="B Zar" pitchFamily="2" charset="-78"/>
              </a:rPr>
              <a:t>پ</a:t>
            </a:r>
            <a:r>
              <a:rPr lang="fa-IR" sz="4000" b="1" dirty="0" smtClean="0">
                <a:solidFill>
                  <a:schemeClr val="accent4">
                    <a:lumMod val="75000"/>
                  </a:schemeClr>
                </a:solidFill>
                <a:cs typeface="B Zar" pitchFamily="2" charset="-78"/>
              </a:rPr>
              <a:t>وشش از ن</a:t>
            </a:r>
            <a:r>
              <a:rPr lang="ar-SA" sz="4000" b="1" dirty="0" smtClean="0">
                <a:solidFill>
                  <a:schemeClr val="accent4">
                    <a:lumMod val="75000"/>
                  </a:schemeClr>
                </a:solidFill>
                <a:cs typeface="B Zar" pitchFamily="2" charset="-78"/>
              </a:rPr>
              <a:t>گ</a:t>
            </a:r>
            <a:r>
              <a:rPr lang="fa-IR" sz="4000" b="1" dirty="0" smtClean="0">
                <a:solidFill>
                  <a:schemeClr val="accent4">
                    <a:lumMod val="75000"/>
                  </a:schemeClr>
                </a:solidFill>
                <a:cs typeface="B Zar" pitchFamily="2" charset="-78"/>
              </a:rPr>
              <a:t>اه اسلام</a:t>
            </a:r>
            <a:endParaRPr lang="en-US" sz="4000" b="1" dirty="0">
              <a:solidFill>
                <a:schemeClr val="accent4">
                  <a:lumMod val="75000"/>
                </a:schemeClr>
              </a:solidFill>
              <a:cs typeface="B Zar" pitchFamily="2" charset="-78"/>
            </a:endParaRPr>
          </a:p>
        </p:txBody>
      </p:sp>
      <p:sp>
        <p:nvSpPr>
          <p:cNvPr id="8" name="Rectangle 7"/>
          <p:cNvSpPr/>
          <p:nvPr/>
        </p:nvSpPr>
        <p:spPr>
          <a:xfrm>
            <a:off x="714348" y="3685666"/>
            <a:ext cx="8072494" cy="1015663"/>
          </a:xfrm>
          <a:prstGeom prst="rect">
            <a:avLst/>
          </a:prstGeom>
        </p:spPr>
        <p:txBody>
          <a:bodyPr>
            <a:spAutoFit/>
          </a:bodyPr>
          <a:lstStyle/>
          <a:p>
            <a:pPr marL="514350" indent="-514350" algn="r" rtl="1">
              <a:buFontTx/>
              <a:buAutoNum type="arabicPeriod"/>
              <a:defRPr/>
            </a:pPr>
            <a:endParaRPr lang="fa-IR" sz="2800" b="1" dirty="0">
              <a:ln w="12700">
                <a:solidFill>
                  <a:schemeClr val="tx2">
                    <a:satMod val="155000"/>
                  </a:schemeClr>
                </a:solidFill>
                <a:prstDash val="solid"/>
              </a:ln>
              <a:solidFill>
                <a:schemeClr val="tx2">
                  <a:lumMod val="50000"/>
                </a:schemeClr>
              </a:solidFill>
              <a:effectLst>
                <a:outerShdw blurRad="38100" dist="38100" dir="2700000" algn="tl">
                  <a:srgbClr val="000000">
                    <a:alpha val="43137"/>
                  </a:srgbClr>
                </a:outerShdw>
              </a:effectLst>
              <a:cs typeface="B Titr" pitchFamily="2" charset="-78"/>
            </a:endParaRPr>
          </a:p>
          <a:p>
            <a:pPr marL="514350" indent="-514350">
              <a:buFontTx/>
              <a:buAutoNum type="arabicPeriod"/>
              <a:defRPr/>
            </a:pPr>
            <a:endParaRPr lang="fa-IR" sz="3200" dirty="0"/>
          </a:p>
        </p:txBody>
      </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diamond(in)">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2000"/>
                                        <p:tgtEl>
                                          <p:spTgt spid="5">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20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allAtOnce" animBg="1"/>
      <p:bldP spid="8" grpId="0" build="p" bldLvl="5"/>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571480"/>
            <a:ext cx="8786812" cy="5357813"/>
          </a:xfrm>
          <a:extLst>
            <a:ext uri="{909E8E84-426E-40dd-AFC4-6F175D3DCCD1}"/>
            <a:ext uri="{91240B29-F687-4f45-9708-019B960494DF}"/>
          </a:extLst>
        </p:spPr>
        <p:txBody>
          <a:bodyPr>
            <a:noAutofit/>
          </a:bodyPr>
          <a:lstStyle/>
          <a:p>
            <a:pPr algn="r">
              <a:buFont typeface="Wingdings 2" pitchFamily="18" charset="2"/>
              <a:buNone/>
              <a:defRPr/>
            </a:pPr>
            <a:endParaRPr lang="fa-IR" sz="3200" b="1" dirty="0" smtClean="0">
              <a:ln w="1905"/>
              <a:solidFill>
                <a:schemeClr val="accent6">
                  <a:lumMod val="75000"/>
                </a:schemeClr>
              </a:solidFill>
              <a:effectLst>
                <a:outerShdw blurRad="38100" dist="38100" dir="2700000" algn="tl">
                  <a:srgbClr val="000000">
                    <a:alpha val="43137"/>
                  </a:srgbClr>
                </a:outerShdw>
              </a:effectLst>
              <a:cs typeface="B Zar" pitchFamily="2" charset="-78"/>
            </a:endParaRPr>
          </a:p>
          <a:p>
            <a:pPr algn="r">
              <a:buFont typeface="Wingdings 2" pitchFamily="18" charset="2"/>
              <a:buNone/>
              <a:defRPr/>
            </a:pPr>
            <a:endParaRPr lang="fa-IR" sz="3200" b="1" dirty="0" smtClean="0">
              <a:ln w="1905"/>
              <a:solidFill>
                <a:schemeClr val="accent6">
                  <a:lumMod val="75000"/>
                </a:schemeClr>
              </a:solidFill>
              <a:effectLst>
                <a:outerShdw blurRad="38100" dist="38100" dir="2700000" algn="tl">
                  <a:srgbClr val="000000">
                    <a:alpha val="43137"/>
                  </a:srgbClr>
                </a:outerShdw>
              </a:effectLst>
              <a:cs typeface="B Zar" pitchFamily="2" charset="-78"/>
            </a:endParaRPr>
          </a:p>
          <a:p>
            <a:pPr marL="514350" indent="-514350" algn="r" rtl="1">
              <a:buFont typeface="Wingdings 2" pitchFamily="18" charset="2"/>
              <a:buAutoNum type="arabicPeriod"/>
              <a:defRPr/>
            </a:pPr>
            <a:r>
              <a:rPr lang="fa-IR" sz="3600" dirty="0" smtClean="0">
                <a:cs typeface="2  Aseman" pitchFamily="2" charset="-78"/>
              </a:rPr>
              <a:t>معنای حجاب در اصطلاح: </a:t>
            </a:r>
            <a:r>
              <a:rPr lang="ar-SA" sz="3600" dirty="0" smtClean="0">
                <a:cs typeface="2  Aseman" pitchFamily="2" charset="-78"/>
              </a:rPr>
              <a:t>پوشش زن در اسلام اين است كه زن در معاشرت خود با مردان بدن خود را بپوشاند و به جلوه‏گرى و خودنمايى نپردازد.</a:t>
            </a:r>
            <a:endParaRPr lang="fa-IR" sz="3600" dirty="0" smtClean="0">
              <a:cs typeface="2  Aseman" pitchFamily="2" charset="-78"/>
            </a:endParaRPr>
          </a:p>
          <a:p>
            <a:pPr marL="514350" indent="-514350" algn="r" rtl="1">
              <a:buFont typeface="Wingdings 2" pitchFamily="18" charset="2"/>
              <a:buAutoNum type="arabicPeriod"/>
              <a:defRPr/>
            </a:pPr>
            <a:r>
              <a:rPr lang="fa-IR" sz="3600" dirty="0" smtClean="0">
                <a:cs typeface="2  Aseman" pitchFamily="2" charset="-78"/>
              </a:rPr>
              <a:t>این تعریف هم شامل پوشش می شود ویک سری رفتار و کردارهایی است که موجب تحریک می شود از این رو هر کاری که به گونه ای جلوه گری و خودنمایی    محسوب میشود منافات با حجاب دارد.</a:t>
            </a:r>
            <a:endParaRPr lang="en-US" sz="3600" dirty="0" smtClean="0">
              <a:cs typeface="2  Aseman" pitchFamily="2" charset="-78"/>
            </a:endParaRPr>
          </a:p>
          <a:p>
            <a:pPr marL="514350" indent="-514350" algn="r" rtl="1">
              <a:buFont typeface="Wingdings 2" pitchFamily="18" charset="2"/>
              <a:buAutoNum type="arabicPeriod"/>
              <a:defRPr/>
            </a:pPr>
            <a:endParaRPr lang="fa-IR" sz="3600" dirty="0" smtClean="0">
              <a:cs typeface="B Zar" pitchFamily="2" charset="-78"/>
            </a:endParaRPr>
          </a:p>
        </p:txBody>
      </p:sp>
      <p:sp>
        <p:nvSpPr>
          <p:cNvPr id="5" name="Rectangle 4"/>
          <p:cNvSpPr/>
          <p:nvPr/>
        </p:nvSpPr>
        <p:spPr>
          <a:xfrm>
            <a:off x="0" y="71414"/>
            <a:ext cx="9144000" cy="769441"/>
          </a:xfrm>
          <a:prstGeom prst="rect">
            <a:avLst/>
          </a:prstGeom>
          <a:blipFill>
            <a:blip r:embed="rId3" cstate="print"/>
            <a:tile tx="0" ty="0" sx="100000" sy="100000" flip="none" algn="tl"/>
          </a:blipFill>
        </p:spPr>
        <p:txBody>
          <a:bodyPr>
            <a:spAutoFit/>
          </a:bodyPr>
          <a:lstStyle/>
          <a:p>
            <a:pPr algn="ctr" rtl="1"/>
            <a:r>
              <a:rPr lang="fa-IR" sz="4400" b="1" dirty="0" smtClean="0">
                <a:solidFill>
                  <a:schemeClr val="tx2">
                    <a:lumMod val="50000"/>
                  </a:schemeClr>
                </a:solidFill>
                <a:cs typeface="B Zar" pitchFamily="2" charset="-78"/>
              </a:rPr>
              <a:t>مفهوم </a:t>
            </a:r>
            <a:r>
              <a:rPr lang="ar-SA" sz="4400" b="1" dirty="0" smtClean="0">
                <a:solidFill>
                  <a:schemeClr val="tx2">
                    <a:lumMod val="50000"/>
                  </a:schemeClr>
                </a:solidFill>
                <a:cs typeface="B Zar" pitchFamily="2" charset="-78"/>
              </a:rPr>
              <a:t>پ</a:t>
            </a:r>
            <a:r>
              <a:rPr lang="fa-IR" sz="4400" b="1" dirty="0" smtClean="0">
                <a:solidFill>
                  <a:schemeClr val="tx2">
                    <a:lumMod val="50000"/>
                  </a:schemeClr>
                </a:solidFill>
                <a:cs typeface="B Zar" pitchFamily="2" charset="-78"/>
              </a:rPr>
              <a:t>وشش از ن</a:t>
            </a:r>
            <a:r>
              <a:rPr lang="ar-SA" sz="4400" b="1" dirty="0" smtClean="0">
                <a:solidFill>
                  <a:schemeClr val="tx2">
                    <a:lumMod val="50000"/>
                  </a:schemeClr>
                </a:solidFill>
                <a:cs typeface="B Zar" pitchFamily="2" charset="-78"/>
              </a:rPr>
              <a:t>گ</a:t>
            </a:r>
            <a:r>
              <a:rPr lang="fa-IR" sz="4400" b="1" dirty="0" smtClean="0">
                <a:solidFill>
                  <a:schemeClr val="tx2">
                    <a:lumMod val="50000"/>
                  </a:schemeClr>
                </a:solidFill>
                <a:cs typeface="B Zar" pitchFamily="2" charset="-78"/>
              </a:rPr>
              <a:t>اه اسلام</a:t>
            </a:r>
            <a:endParaRPr lang="en-US" sz="4400" b="1" dirty="0">
              <a:solidFill>
                <a:schemeClr val="tx2">
                  <a:lumMod val="50000"/>
                </a:schemeClr>
              </a:solidFill>
              <a:cs typeface="B Zar" pitchFamily="2" charset="-78"/>
            </a:endParaRPr>
          </a:p>
        </p:txBody>
      </p:sp>
    </p:spTree>
  </p:cSld>
  <p:clrMapOvr>
    <a:masterClrMapping/>
  </p:clrMapOvr>
  <p:transition spd="slow">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4800" b="1" dirty="0" smtClean="0">
                <a:cs typeface="2  Zar" pitchFamily="2" charset="-78"/>
              </a:rPr>
              <a:t>علت و فلسفه پیدایش حجاب</a:t>
            </a:r>
            <a:endParaRPr lang="en-US" sz="4800" b="1" dirty="0">
              <a:cs typeface="2  Zar" pitchFamily="2" charset="-78"/>
            </a:endParaRPr>
          </a:p>
        </p:txBody>
      </p:sp>
      <p:sp>
        <p:nvSpPr>
          <p:cNvPr id="3" name="Content Placeholder 2"/>
          <p:cNvSpPr>
            <a:spLocks noGrp="1"/>
          </p:cNvSpPr>
          <p:nvPr>
            <p:ph idx="1"/>
          </p:nvPr>
        </p:nvSpPr>
        <p:spPr>
          <a:xfrm>
            <a:off x="914400" y="1714488"/>
            <a:ext cx="8229600" cy="4565354"/>
          </a:xfrm>
        </p:spPr>
        <p:txBody>
          <a:bodyPr>
            <a:noAutofit/>
          </a:bodyPr>
          <a:lstStyle/>
          <a:p>
            <a:pPr algn="just" rtl="1"/>
            <a:r>
              <a:rPr lang="ar-SA" sz="2400" dirty="0" smtClean="0">
                <a:cs typeface="B Zar" pitchFamily="2" charset="-78"/>
              </a:rPr>
              <a:t>1. ميل به رياضت و رهبانيت (ريشه فلسفى).</a:t>
            </a:r>
            <a:endParaRPr lang="en-US" sz="2400" dirty="0" smtClean="0">
              <a:cs typeface="B Zar" pitchFamily="2" charset="-78"/>
            </a:endParaRPr>
          </a:p>
          <a:p>
            <a:pPr algn="just" rtl="1"/>
            <a:r>
              <a:rPr lang="ar-SA" sz="2400" dirty="0" smtClean="0">
                <a:cs typeface="B Zar" pitchFamily="2" charset="-78"/>
              </a:rPr>
              <a:t>2. عدم امنيت و عدالت اجتماعى (ريشه اجتماعى).</a:t>
            </a:r>
            <a:endParaRPr lang="en-US" sz="2400" dirty="0" smtClean="0">
              <a:cs typeface="B Zar" pitchFamily="2" charset="-78"/>
            </a:endParaRPr>
          </a:p>
          <a:p>
            <a:pPr algn="just" rtl="1"/>
            <a:r>
              <a:rPr lang="ar-SA" sz="2400" dirty="0" smtClean="0">
                <a:cs typeface="B Zar" pitchFamily="2" charset="-78"/>
              </a:rPr>
              <a:t>3. پدرشاهى و تسلط مرد بر زن و استثمار نيروى وى در جهت منافع اقتصادى مرد (ريشه اقتصادى)</a:t>
            </a:r>
            <a:endParaRPr lang="en-US" sz="2400" dirty="0" smtClean="0">
              <a:cs typeface="B Zar" pitchFamily="2" charset="-78"/>
            </a:endParaRPr>
          </a:p>
          <a:p>
            <a:pPr algn="just" rtl="1"/>
            <a:r>
              <a:rPr lang="ar-SA" sz="2400" dirty="0" smtClean="0">
                <a:cs typeface="B Zar" pitchFamily="2" charset="-78"/>
              </a:rPr>
              <a:t>4. حسادت و خودخواهى مرد (ريشه اخلاقى).</a:t>
            </a:r>
            <a:endParaRPr lang="fa-IR" sz="2400" dirty="0" smtClean="0">
              <a:cs typeface="B Zar" pitchFamily="2" charset="-78"/>
            </a:endParaRPr>
          </a:p>
          <a:p>
            <a:pPr algn="just" rtl="1"/>
            <a:r>
              <a:rPr lang="ar-SA" sz="2400" dirty="0" smtClean="0">
                <a:cs typeface="B Zar" pitchFamily="2" charset="-78"/>
              </a:rPr>
              <a:t>برتراند راسل مى‏گويد: بشر توانسته است تاحدى در مورد مال و ثروت بر خودخواهى و بخل غالب گردد ولى در مورد زن نتوانسته است بر اين خودخواهى تسلط پيدا كند. از نظر راسل «غيرت» صفت ممدوحى نيست و ريشه آن نوعى بخل و امساك است.</a:t>
            </a:r>
            <a:endParaRPr lang="fa-IR" sz="2400" dirty="0" smtClean="0">
              <a:cs typeface="B Zar" pitchFamily="2" charset="-78"/>
            </a:endParaRPr>
          </a:p>
          <a:p>
            <a:pPr algn="just" rtl="1"/>
            <a:r>
              <a:rPr lang="ar-SA" sz="2400" dirty="0" smtClean="0">
                <a:cs typeface="B Zar" pitchFamily="2" charset="-78"/>
              </a:rPr>
              <a:t>5. عادت زنانگى زن و احساس او به اينكه در خلقت از مرد چيزى كم دارد، به علاوه مقررات خشنى كه در زمينه پليدى او و ترك معاشرت با او در ايام عادت وضع شده است (ريشه روانى).</a:t>
            </a:r>
            <a:endParaRPr lang="en-US" sz="2400" dirty="0" smtClean="0">
              <a:cs typeface="B Zar" pitchFamily="2" charset="-78"/>
            </a:endParaRPr>
          </a:p>
          <a:p>
            <a:pPr algn="just" rtl="1"/>
            <a:endParaRPr lang="en-US" sz="2400" dirty="0" smtClean="0">
              <a:cs typeface="B Zar" pitchFamily="2" charset="-78"/>
            </a:endParaRPr>
          </a:p>
        </p:txBody>
      </p:sp>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057260"/>
          </a:xfrm>
        </p:spPr>
        <p:txBody>
          <a:bodyPr/>
          <a:lstStyle/>
          <a:p>
            <a:endParaRPr lang="en-US" dirty="0"/>
          </a:p>
        </p:txBody>
      </p:sp>
      <p:sp>
        <p:nvSpPr>
          <p:cNvPr id="3" name="Content Placeholder 2"/>
          <p:cNvSpPr>
            <a:spLocks noGrp="1"/>
          </p:cNvSpPr>
          <p:nvPr>
            <p:ph sz="quarter" idx="1"/>
          </p:nvPr>
        </p:nvSpPr>
        <p:spPr/>
        <p:txBody>
          <a:bodyPr>
            <a:normAutofit fontScale="92500" lnSpcReduction="20000"/>
          </a:bodyPr>
          <a:lstStyle/>
          <a:p>
            <a:pPr algn="just" rtl="1"/>
            <a:r>
              <a:rPr lang="ar-SA" dirty="0" smtClean="0">
                <a:cs typeface="B Zar" pitchFamily="2" charset="-78"/>
              </a:rPr>
              <a:t>از همه عجيب‏تر سخنى است كه يكى از مجلات زنانه از آلفرد هيچكاك- كه به قول آن مجله به حسب فن و شغل فيلمسازى خود درباره زنان تجارب فراوان دارد- نقل مى‏كند. او مى‏گويد:</a:t>
            </a:r>
            <a:endParaRPr lang="en-US" dirty="0" smtClean="0">
              <a:cs typeface="B Zar" pitchFamily="2" charset="-78"/>
            </a:endParaRPr>
          </a:p>
          <a:p>
            <a:pPr algn="just" rtl="1"/>
            <a:r>
              <a:rPr lang="ar-SA" dirty="0" smtClean="0">
                <a:cs typeface="B Zar" pitchFamily="2" charset="-78"/>
              </a:rPr>
              <a:t> «من معتقدم كه زن هم بايد مثل فيلمى پرهيجان و پرآنتريك باشد، بدين معنى كه ماهيت خود را كمتر نشان دهد و براى كشف خود مرد را به نيروى تخيل و تصور زيادترى وادارد. بايد زنان پيوسته بر همين شيوه رفتار كنند يعنى كمتر ماهيت خود را نشان دهند و بگذارند مرد براى كشف آنها بيشتر به خود زحمت دهد».</a:t>
            </a:r>
            <a:endParaRPr lang="en-US" dirty="0" smtClean="0">
              <a:cs typeface="B Zar" pitchFamily="2" charset="-78"/>
            </a:endParaRPr>
          </a:p>
          <a:p>
            <a:pPr algn="just" rtl="1"/>
            <a:r>
              <a:rPr lang="ar-SA" dirty="0" smtClean="0">
                <a:cs typeface="B Zar" pitchFamily="2" charset="-78"/>
              </a:rPr>
              <a:t>ايضاً همان مجله در شماره ديگرى از همين شخص چنين نقل مى‏كند:</a:t>
            </a:r>
            <a:endParaRPr lang="en-US" dirty="0" smtClean="0">
              <a:cs typeface="B Zar" pitchFamily="2" charset="-78"/>
            </a:endParaRPr>
          </a:p>
          <a:p>
            <a:pPr algn="just" rtl="1"/>
            <a:r>
              <a:rPr lang="ar-SA" dirty="0" smtClean="0">
                <a:cs typeface="B Zar" pitchFamily="2" charset="-78"/>
              </a:rPr>
              <a:t> «زنان شرقى تا چند سال پيش به خاطر حجاب و نقاب و رويبندى كه به كار مى‏بردند خودبه خود جذاب مى‏نمودند و همين مسأله جاذبه نيرومندى بدانها مى‏داد، اما به تدريج با تلاشى كه زنان اين كشورها براى برابرى با زنان غربى از خود نشان مى‏دهند حجاب و پوششى كه ديروز بر زن شرقى كشيده شده بود از ميان مى‏رود و همراه آن از جاذبه جنسى او هم كاسته مى‏شود.»</a:t>
            </a:r>
            <a:endParaRPr lang="en-US" dirty="0" smtClean="0">
              <a:cs typeface="B Zar" pitchFamily="2" charset="-78"/>
            </a:endParaRPr>
          </a:p>
          <a:p>
            <a:pPr algn="just" rtl="1"/>
            <a:endParaRPr lang="en-US" dirty="0">
              <a:cs typeface="B Za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500034" y="1000108"/>
            <a:ext cx="8229600" cy="4709160"/>
          </a:xfrm>
        </p:spPr>
        <p:txBody>
          <a:bodyPr>
            <a:normAutofit/>
          </a:bodyPr>
          <a:lstStyle/>
          <a:p>
            <a:pPr algn="ctr" rtl="1">
              <a:buNone/>
            </a:pPr>
            <a:endParaRPr lang="fa-IR" sz="5400" dirty="0" smtClean="0">
              <a:solidFill>
                <a:srgbClr val="C00000"/>
              </a:solidFill>
              <a:cs typeface="B Titr" pitchFamily="2" charset="-78"/>
            </a:endParaRPr>
          </a:p>
          <a:p>
            <a:pPr algn="ctr" rtl="1">
              <a:buNone/>
            </a:pPr>
            <a:endParaRPr lang="fa-IR" sz="5400" dirty="0" smtClean="0">
              <a:solidFill>
                <a:srgbClr val="C00000"/>
              </a:solidFill>
              <a:cs typeface="B Titr" pitchFamily="2" charset="-78"/>
            </a:endParaRPr>
          </a:p>
          <a:p>
            <a:pPr algn="ctr" rtl="1">
              <a:buNone/>
            </a:pPr>
            <a:r>
              <a:rPr lang="fa-IR" sz="5400" dirty="0" smtClean="0">
                <a:solidFill>
                  <a:schemeClr val="bg2">
                    <a:lumMod val="10000"/>
                  </a:schemeClr>
                </a:solidFill>
                <a:cs typeface="B Titr" pitchFamily="2" charset="-78"/>
              </a:rPr>
              <a:t>عوامل رواج بدحجابی</a:t>
            </a:r>
            <a:endParaRPr lang="en-US" sz="5400" dirty="0">
              <a:solidFill>
                <a:schemeClr val="bg2">
                  <a:lumMod val="10000"/>
                </a:schemeClr>
              </a:solidFill>
              <a:cs typeface="B Titr" pitchFamily="2" charset="-78"/>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3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grpId="1" nodeType="clickEffect">
                                  <p:stCondLst>
                                    <p:cond delay="0"/>
                                  </p:stCondLst>
                                  <p:childTnLst>
                                    <p:anim calcmode="lin" valueType="num">
                                      <p:cBhvr additive="base">
                                        <p:cTn id="11"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p:tgtEl>
                                          <p:spTgt spid="3">
                                            <p:txEl>
                                              <p:pRg st="2" end="2"/>
                                            </p:txEl>
                                          </p:spTgt>
                                        </p:tgtEl>
                                        <p:attrNameLst>
                                          <p:attrName>ppt_y</p:attrName>
                                        </p:attrNameLst>
                                      </p:cBhvr>
                                      <p:tavLst>
                                        <p:tav tm="0">
                                          <p:val>
                                            <p:strVal val="ppt_y"/>
                                          </p:val>
                                        </p:tav>
                                        <p:tav tm="100000">
                                          <p:val>
                                            <p:strVal val="1+ppt_h/2"/>
                                          </p:val>
                                        </p:tav>
                                      </p:tavLst>
                                    </p:anim>
                                    <p:set>
                                      <p:cBhvr>
                                        <p:cTn id="13"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4800" dirty="0" smtClean="0">
                <a:cs typeface="B Titr" pitchFamily="2" charset="-78"/>
              </a:rPr>
              <a:t>عوامل رواج بدحجابی1</a:t>
            </a:r>
            <a:endParaRPr lang="en-US" sz="4800" dirty="0">
              <a:cs typeface="B Titr" pitchFamily="2" charset="-78"/>
            </a:endParaRPr>
          </a:p>
        </p:txBody>
      </p:sp>
      <p:sp>
        <p:nvSpPr>
          <p:cNvPr id="3" name="Content Placeholder 2"/>
          <p:cNvSpPr>
            <a:spLocks noGrp="1"/>
          </p:cNvSpPr>
          <p:nvPr>
            <p:ph idx="1"/>
          </p:nvPr>
        </p:nvSpPr>
        <p:spPr/>
        <p:txBody>
          <a:bodyPr>
            <a:normAutofit fontScale="62500" lnSpcReduction="20000"/>
          </a:bodyPr>
          <a:lstStyle/>
          <a:p>
            <a:pPr marL="596646" indent="-514350" algn="r" rtl="1">
              <a:buNone/>
            </a:pPr>
            <a:r>
              <a:rPr lang="fa-IR" sz="2800" b="1" dirty="0" smtClean="0">
                <a:cs typeface="B Zar" pitchFamily="2" charset="-78"/>
              </a:rPr>
              <a:t>1. خانواده</a:t>
            </a:r>
          </a:p>
          <a:p>
            <a:pPr marL="596646" indent="-514350" algn="just" rtl="1">
              <a:buNone/>
            </a:pPr>
            <a:r>
              <a:rPr lang="fa-IR" sz="2800" dirty="0" smtClean="0">
                <a:cs typeface="B Zar" pitchFamily="2" charset="-78"/>
              </a:rPr>
              <a:t>          شاید مهمترین عامل فرهنگ ساز خانواده می باشد که در اصلاح یا فساد جامعه موثر است چرا که خانواده اولین و بزرگترین کانون تربیتی است که افراد بیشترین وقت خود را درآن سپری می کنند از این رو بیشترین تأثیر را در شخصیت افراد دارد.</a:t>
            </a:r>
          </a:p>
          <a:p>
            <a:pPr marL="596646" indent="-514350" algn="r" rtl="1">
              <a:buNone/>
            </a:pPr>
            <a:r>
              <a:rPr lang="fa-IR" sz="2800" b="1" dirty="0" smtClean="0">
                <a:cs typeface="B Zar" pitchFamily="2" charset="-78"/>
              </a:rPr>
              <a:t>2. جامعه</a:t>
            </a:r>
          </a:p>
          <a:p>
            <a:pPr marL="596646" indent="-514350" algn="r" rtl="1">
              <a:buNone/>
            </a:pPr>
            <a:r>
              <a:rPr lang="fa-IR" sz="2800" dirty="0" smtClean="0">
                <a:cs typeface="B Zar" pitchFamily="2" charset="-78"/>
              </a:rPr>
              <a:t>           بعد از خانواده جامعه الگودهی افراد را برعهده دارد. بسیاری از افراد که از اعتماد به نفس و ثبات شخصیت  برخوردار نیستند  </a:t>
            </a:r>
          </a:p>
          <a:p>
            <a:pPr marL="596646" indent="-514350" algn="r" rtl="1">
              <a:buNone/>
            </a:pPr>
            <a:r>
              <a:rPr lang="fa-IR" sz="2800" b="1" dirty="0" smtClean="0">
                <a:cs typeface="B Zar" pitchFamily="2" charset="-78"/>
              </a:rPr>
              <a:t>3. صدا و سیما</a:t>
            </a:r>
          </a:p>
          <a:p>
            <a:pPr marL="596646" indent="-514350" algn="r" rtl="1">
              <a:buNone/>
            </a:pPr>
            <a:r>
              <a:rPr lang="fa-IR" sz="2800" dirty="0" smtClean="0">
                <a:cs typeface="B Zar" pitchFamily="2" charset="-78"/>
              </a:rPr>
              <a:t>         تاثیر مستقیم صدا و سیما بر فرهنگ مردم غیر قابل انکار است برخی از آنچه که در صدا و سیما زمینه بی عفتی را در جامعه فراهم می کند عبارتند از:</a:t>
            </a:r>
          </a:p>
          <a:p>
            <a:pPr marL="596646" indent="-514350" algn="r" rtl="1">
              <a:buNone/>
            </a:pPr>
            <a:r>
              <a:rPr lang="fa-IR" sz="2800" dirty="0" smtClean="0">
                <a:cs typeface="B Zar" pitchFamily="2" charset="-78"/>
              </a:rPr>
              <a:t>   1. اختلاط محرم و نامحرم</a:t>
            </a:r>
          </a:p>
          <a:p>
            <a:pPr marL="596646" indent="-514350" algn="r" rtl="1">
              <a:buNone/>
            </a:pPr>
            <a:r>
              <a:rPr lang="fa-IR" sz="2800" dirty="0" smtClean="0">
                <a:cs typeface="B Zar" pitchFamily="2" charset="-78"/>
              </a:rPr>
              <a:t>   2. ترویج دوستیابی دختر و پسر</a:t>
            </a:r>
          </a:p>
          <a:p>
            <a:pPr marL="596646" indent="-514350" algn="r" rtl="1">
              <a:buNone/>
            </a:pPr>
            <a:r>
              <a:rPr lang="fa-IR" sz="2800" dirty="0" smtClean="0">
                <a:cs typeface="B Zar" pitchFamily="2" charset="-78"/>
              </a:rPr>
              <a:t>   3. لباسهای نامناسب</a:t>
            </a:r>
          </a:p>
          <a:p>
            <a:pPr marL="596646" indent="-514350" algn="r" rtl="1">
              <a:buNone/>
            </a:pPr>
            <a:r>
              <a:rPr lang="fa-IR" sz="2800" dirty="0" smtClean="0">
                <a:cs typeface="B Zar" pitchFamily="2" charset="-78"/>
              </a:rPr>
              <a:t>   4. عادی سازی روابط دختر و پسر</a:t>
            </a:r>
          </a:p>
          <a:p>
            <a:pPr marL="596646" indent="-514350" algn="r" rtl="1">
              <a:buNone/>
            </a:pPr>
            <a:r>
              <a:rPr lang="fa-IR" sz="2800" dirty="0" smtClean="0">
                <a:cs typeface="B Zar" pitchFamily="2" charset="-78"/>
              </a:rPr>
              <a:t>   5. شوخی با نامحرم</a:t>
            </a:r>
          </a:p>
          <a:p>
            <a:pPr marL="596646" indent="-514350" algn="r" rtl="1">
              <a:buNone/>
            </a:pPr>
            <a:r>
              <a:rPr lang="fa-IR" sz="2800" dirty="0" smtClean="0">
                <a:cs typeface="B Zar" pitchFamily="2" charset="-78"/>
              </a:rPr>
              <a:t>   6. مساوی نشان دادن تمدن و بد حجابی و ..</a:t>
            </a:r>
          </a:p>
          <a:p>
            <a:pPr marL="596646" indent="-514350" algn="r" rtl="1">
              <a:buAutoNum type="arabicPeriod"/>
            </a:pPr>
            <a:endParaRPr lang="fa-IR" sz="2800" dirty="0" smtClean="0">
              <a:cs typeface="B Zar" pitchFamily="2" charset="-78"/>
            </a:endParaRPr>
          </a:p>
          <a:p>
            <a:pPr marL="596646" indent="-514350" algn="r" rtl="1">
              <a:buAutoNum type="arabicPeriod"/>
            </a:pPr>
            <a:endParaRPr lang="fa-IR" sz="2800" dirty="0" smtClean="0">
              <a:cs typeface="B Zar" pitchFamily="2" charset="-78"/>
            </a:endParaRPr>
          </a:p>
          <a:p>
            <a:pPr marL="596646" indent="-514350" algn="r" rtl="1">
              <a:buAutoNum type="arabicPeriod"/>
            </a:pPr>
            <a:endParaRPr lang="fa-IR" sz="2800" dirty="0" smtClean="0">
              <a:cs typeface="B Zar" pitchFamily="2" charset="-78"/>
            </a:endParaRPr>
          </a:p>
        </p:txBody>
      </p:sp>
      <p:sp>
        <p:nvSpPr>
          <p:cNvPr id="4" name="Flowchart: Alternate Process 3">
            <a:hlinkClick r:id="rId4" action="ppaction://hlinkpres?slideindex=1&amp;slidetitle="/>
          </p:cNvPr>
          <p:cNvSpPr/>
          <p:nvPr/>
        </p:nvSpPr>
        <p:spPr>
          <a:xfrm>
            <a:off x="1714480" y="5857892"/>
            <a:ext cx="500066" cy="2143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wipe(down)">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wipe(down)">
                                      <p:cBhvr>
                                        <p:cTn id="57" dur="5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wipe(down)">
                                      <p:cBhvr>
                                        <p:cTn id="62" dur="500"/>
                                        <p:tgtEl>
                                          <p:spTgt spid="3">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wipe(down)">
                                      <p:cBhvr>
                                        <p:cTn id="6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4800" dirty="0" smtClean="0">
                <a:cs typeface="B Titr" pitchFamily="2" charset="-78"/>
              </a:rPr>
              <a:t>عوامل رواج بدحجابی2</a:t>
            </a:r>
            <a:endParaRPr lang="en-US" sz="4800" dirty="0">
              <a:cs typeface="B Titr" pitchFamily="2" charset="-78"/>
            </a:endParaRPr>
          </a:p>
        </p:txBody>
      </p:sp>
      <p:sp>
        <p:nvSpPr>
          <p:cNvPr id="3" name="Content Placeholder 2"/>
          <p:cNvSpPr>
            <a:spLocks noGrp="1"/>
          </p:cNvSpPr>
          <p:nvPr>
            <p:ph idx="1"/>
          </p:nvPr>
        </p:nvSpPr>
        <p:spPr>
          <a:xfrm>
            <a:off x="1428728" y="1428736"/>
            <a:ext cx="7498080" cy="4800600"/>
          </a:xfrm>
        </p:spPr>
        <p:txBody>
          <a:bodyPr>
            <a:normAutofit fontScale="62500" lnSpcReduction="20000"/>
          </a:bodyPr>
          <a:lstStyle/>
          <a:p>
            <a:pPr marL="596646" indent="-514350" algn="r" rtl="1">
              <a:buNone/>
            </a:pPr>
            <a:r>
              <a:rPr lang="fa-IR" sz="2800" b="1" dirty="0" smtClean="0">
                <a:cs typeface="B Zar" pitchFamily="2" charset="-78"/>
              </a:rPr>
              <a:t>4. </a:t>
            </a:r>
            <a:r>
              <a:rPr lang="fa-IR" sz="3300" dirty="0" smtClean="0">
                <a:cs typeface="B Zar" pitchFamily="2" charset="-78"/>
              </a:rPr>
              <a:t>دوستان</a:t>
            </a:r>
            <a:endParaRPr lang="fa-IR" sz="2800" dirty="0" smtClean="0">
              <a:cs typeface="B Zar" pitchFamily="2" charset="-78"/>
            </a:endParaRPr>
          </a:p>
          <a:p>
            <a:pPr marL="596646" indent="-514350" algn="r" rtl="1">
              <a:buNone/>
            </a:pPr>
            <a:r>
              <a:rPr lang="fa-IR" sz="2400" dirty="0" smtClean="0">
                <a:cs typeface="B Zar" pitchFamily="2" charset="-78"/>
              </a:rPr>
              <a:t>         امیر المومنین(ع)  «لا تصحب الشریر فان طبعک یسرق من طبعه و انت لا تعلم»</a:t>
            </a:r>
          </a:p>
          <a:p>
            <a:pPr marL="596646" indent="-514350" algn="r" rtl="1">
              <a:buNone/>
            </a:pPr>
            <a:r>
              <a:rPr lang="fa-IR" sz="2800" dirty="0" smtClean="0">
                <a:cs typeface="B Zar" pitchFamily="2" charset="-78"/>
              </a:rPr>
              <a:t>5.  عدم آشنایی با حکمت حجاب</a:t>
            </a:r>
          </a:p>
          <a:p>
            <a:pPr marL="596646" indent="-514350" algn="r" rtl="1">
              <a:buNone/>
            </a:pPr>
            <a:r>
              <a:rPr lang="fa-IR" sz="2800" dirty="0" smtClean="0">
                <a:cs typeface="B Zar" pitchFamily="2" charset="-78"/>
              </a:rPr>
              <a:t>6.  موسیقی</a:t>
            </a:r>
          </a:p>
          <a:p>
            <a:pPr marL="596646" indent="-514350" algn="r" rtl="1">
              <a:buNone/>
            </a:pPr>
            <a:r>
              <a:rPr lang="fa-IR" sz="2600" dirty="0" smtClean="0">
                <a:cs typeface="B Zar" pitchFamily="2" charset="-78"/>
              </a:rPr>
              <a:t>        موسیقی غیر شرعی حیا و غیرت را از انسان دور می کند</a:t>
            </a:r>
          </a:p>
          <a:p>
            <a:pPr marL="596646" indent="-514350" algn="r" rtl="1">
              <a:buNone/>
            </a:pPr>
            <a:r>
              <a:rPr lang="fa-IR" sz="2800" dirty="0" smtClean="0">
                <a:cs typeface="B Zar" pitchFamily="2" charset="-78"/>
              </a:rPr>
              <a:t>7.  لقمه حرام</a:t>
            </a:r>
          </a:p>
          <a:p>
            <a:pPr marL="596646" indent="-514350" algn="r" rtl="1">
              <a:buNone/>
            </a:pPr>
            <a:r>
              <a:rPr lang="fa-IR" sz="2800" dirty="0" smtClean="0">
                <a:cs typeface="B Zar" pitchFamily="2" charset="-78"/>
              </a:rPr>
              <a:t>        </a:t>
            </a:r>
            <a:r>
              <a:rPr lang="fa-IR" sz="2100" dirty="0" smtClean="0">
                <a:cs typeface="B Zar" pitchFamily="2" charset="-78"/>
              </a:rPr>
              <a:t>روی عن الصادق(علیه السلام)</a:t>
            </a:r>
            <a:r>
              <a:rPr lang="fa-IR" sz="2800" b="1" dirty="0" smtClean="0"/>
              <a:t> </a:t>
            </a:r>
            <a:r>
              <a:rPr lang="fa-IR" sz="2800" b="1" dirty="0" smtClean="0">
                <a:cs typeface="B Zar" pitchFamily="2" charset="-78"/>
              </a:rPr>
              <a:t>کسب الحرام یبین فی الذریه</a:t>
            </a:r>
          </a:p>
          <a:p>
            <a:pPr algn="r" rtl="1">
              <a:buNone/>
            </a:pPr>
            <a:r>
              <a:rPr lang="fa-IR" sz="2800" dirty="0" smtClean="0">
                <a:cs typeface="B Zar" pitchFamily="2" charset="-78"/>
              </a:rPr>
              <a:t>         مال حرام در فرزندان آشکار می شود              </a:t>
            </a:r>
            <a:r>
              <a:rPr lang="fa-IR" sz="1900" dirty="0" smtClean="0">
                <a:cs typeface="B Zar" pitchFamily="2" charset="-78"/>
              </a:rPr>
              <a:t>کافی ج 5 ص125</a:t>
            </a:r>
            <a:endParaRPr lang="fa-IR" sz="2800" dirty="0" smtClean="0">
              <a:cs typeface="B Zar" pitchFamily="2" charset="-78"/>
            </a:endParaRPr>
          </a:p>
          <a:p>
            <a:pPr marL="596646" indent="-514350" algn="r" rtl="1">
              <a:buNone/>
            </a:pPr>
            <a:r>
              <a:rPr lang="fa-IR" sz="2800" dirty="0" smtClean="0">
                <a:cs typeface="B Zar" pitchFamily="2" charset="-78"/>
              </a:rPr>
              <a:t>8.  اختلاط در معاشرت های خانوادگی</a:t>
            </a:r>
          </a:p>
          <a:p>
            <a:pPr marL="596646" indent="-514350" algn="r" rtl="1">
              <a:buNone/>
            </a:pPr>
            <a:r>
              <a:rPr lang="fa-IR" sz="2800" dirty="0" smtClean="0">
                <a:cs typeface="B Zar" pitchFamily="2" charset="-78"/>
              </a:rPr>
              <a:t>      اگر خانواده ها میهمانی ها و معاشرت های خانوادگی خود را به گونه ای برگزار کنند که کمترین اختلاط را در برداشته باشد و زمینه ای فراهم گردد تا دختران به پوشیدن لباسهای دلخواه خود اقدام کنند تا حد زیادی غریزه خودنمایی آنان ارضا خواهد شد و دیگر نیازی به خودنمایی در حضور نامحرم نخواهند داشت</a:t>
            </a:r>
          </a:p>
          <a:p>
            <a:pPr marL="596646" indent="-514350" algn="r" rtl="1">
              <a:buNone/>
            </a:pPr>
            <a:r>
              <a:rPr lang="fa-IR" sz="2800" dirty="0" smtClean="0">
                <a:cs typeface="B Zar" pitchFamily="2" charset="-78"/>
              </a:rPr>
              <a:t>9.  کمبود لباسهای جدید اسلامی مناسب با جوانان</a:t>
            </a:r>
          </a:p>
          <a:p>
            <a:pPr marL="596646" indent="-514350" algn="r" rtl="1">
              <a:buNone/>
            </a:pPr>
            <a:r>
              <a:rPr lang="fa-IR" sz="2800" dirty="0" smtClean="0">
                <a:cs typeface="B Zar" pitchFamily="2" charset="-78"/>
              </a:rPr>
              <a:t>10.  هجمه گسترده دشمنان برای رواج فساد</a:t>
            </a:r>
          </a:p>
          <a:p>
            <a:pPr marL="596646" indent="-514350" algn="r" rtl="1">
              <a:buNone/>
            </a:pPr>
            <a:r>
              <a:rPr lang="fa-IR" sz="2800" dirty="0" smtClean="0">
                <a:cs typeface="B Zar" pitchFamily="2" charset="-78"/>
              </a:rPr>
              <a:t>11.  کوتاهی مسئولین فرهنگی برای فرهنگ سازی حجاب</a:t>
            </a:r>
          </a:p>
          <a:p>
            <a:pPr marL="596646" indent="-514350" algn="r" rtl="1">
              <a:buAutoNum type="arabicPeriod"/>
            </a:pPr>
            <a:endParaRPr lang="fa-IR" sz="2800" dirty="0" smtClean="0">
              <a:cs typeface="B Zar" pitchFamily="2" charset="-78"/>
            </a:endParaRPr>
          </a:p>
        </p:txBody>
      </p:sp>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3"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3"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3"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3"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3"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linds(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linds(horizont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3"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linds(horizont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3"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linds(horizont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3"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linds(horizontal)">
                                      <p:cBhvr>
                                        <p:cTn id="52" dur="5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3"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blinds(horizontal)">
                                      <p:cBhvr>
                                        <p:cTn id="57" dur="5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3"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blinds(horizontal)">
                                      <p:cBhvr>
                                        <p:cTn id="62" dur="500"/>
                                        <p:tgtEl>
                                          <p:spTgt spid="3">
                                            <p:txEl>
                                              <p:pRg st="10" end="1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3"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blinds(horizontal)">
                                      <p:cBhvr>
                                        <p:cTn id="67" dur="500"/>
                                        <p:tgtEl>
                                          <p:spTgt spid="3">
                                            <p:txEl>
                                              <p:pRg st="11" end="1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3" nodeType="click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blinds(horizontal)">
                                      <p:cBhvr>
                                        <p:cTn id="72"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3"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642918"/>
            <a:ext cx="8686800" cy="838200"/>
          </a:xfrm>
        </p:spPr>
        <p:txBody>
          <a:bodyPr/>
          <a:lstStyle/>
          <a:p>
            <a:endParaRPr lang="en-US" dirty="0"/>
          </a:p>
        </p:txBody>
      </p:sp>
      <p:sp>
        <p:nvSpPr>
          <p:cNvPr id="3" name="Content Placeholder 2"/>
          <p:cNvSpPr>
            <a:spLocks noGrp="1"/>
          </p:cNvSpPr>
          <p:nvPr>
            <p:ph idx="1"/>
          </p:nvPr>
        </p:nvSpPr>
        <p:spPr>
          <a:xfrm>
            <a:off x="500034" y="714356"/>
            <a:ext cx="8186766" cy="5429288"/>
          </a:xfrm>
        </p:spPr>
        <p:txBody>
          <a:bodyPr>
            <a:normAutofit/>
          </a:bodyPr>
          <a:lstStyle/>
          <a:p>
            <a:pPr algn="ctr" rtl="1">
              <a:buNone/>
            </a:pPr>
            <a:endParaRPr lang="fa-IR" sz="6000" dirty="0" smtClean="0">
              <a:cs typeface="B Titr" pitchFamily="2" charset="-78"/>
            </a:endParaRPr>
          </a:p>
          <a:p>
            <a:pPr algn="ctr" rtl="1">
              <a:buNone/>
            </a:pPr>
            <a:endParaRPr lang="fa-IR" sz="6000" dirty="0" smtClean="0">
              <a:cs typeface="B Titr" pitchFamily="2" charset="-78"/>
            </a:endParaRPr>
          </a:p>
          <a:p>
            <a:pPr algn="ctr" rtl="1">
              <a:buNone/>
            </a:pPr>
            <a:r>
              <a:rPr lang="fa-IR" sz="6000" dirty="0" smtClean="0">
                <a:cs typeface="B Titr" pitchFamily="2" charset="-78"/>
              </a:rPr>
              <a:t>راه کارها</a:t>
            </a:r>
            <a:endParaRPr lang="en-US" sz="6000" dirty="0">
              <a:cs typeface="B Titr" pitchFamily="2" charset="-78"/>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heckerboard(across)">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rtl="1"/>
            <a:r>
              <a:rPr lang="fa-IR" sz="3600" b="1" dirty="0" smtClean="0">
                <a:solidFill>
                  <a:srgbClr val="00B050"/>
                </a:solidFill>
                <a:cs typeface="B Titr" pitchFamily="2" charset="-78"/>
              </a:rPr>
              <a:t>راهکارهای مقابله با بد حجابی 1</a:t>
            </a:r>
            <a:endParaRPr lang="en-US" sz="3600" b="1" dirty="0">
              <a:solidFill>
                <a:srgbClr val="00B050"/>
              </a:solidFill>
              <a:cs typeface="B Titr" pitchFamily="2" charset="-78"/>
            </a:endParaRPr>
          </a:p>
        </p:txBody>
      </p:sp>
      <p:sp>
        <p:nvSpPr>
          <p:cNvPr id="3" name="Content Placeholder 2"/>
          <p:cNvSpPr>
            <a:spLocks noGrp="1"/>
          </p:cNvSpPr>
          <p:nvPr>
            <p:ph sz="quarter" idx="1"/>
          </p:nvPr>
        </p:nvSpPr>
        <p:spPr/>
        <p:txBody>
          <a:bodyPr>
            <a:normAutofit/>
          </a:bodyPr>
          <a:lstStyle/>
          <a:p>
            <a:pPr algn="r" rtl="1">
              <a:buNone/>
            </a:pPr>
            <a:r>
              <a:rPr lang="fa-IR" sz="2800" b="1" dirty="0" smtClean="0">
                <a:cs typeface="B Zar" pitchFamily="2" charset="-78"/>
              </a:rPr>
              <a:t>در خانواده</a:t>
            </a:r>
          </a:p>
          <a:p>
            <a:pPr marL="457200" indent="-457200" algn="r" rtl="1">
              <a:buNone/>
            </a:pPr>
            <a:r>
              <a:rPr lang="fa-IR" sz="2800" dirty="0" smtClean="0">
                <a:cs typeface="B Zar" pitchFamily="2" charset="-78"/>
              </a:rPr>
              <a:t>1.    نهادینه سازی باورهای دینی در فرزندان با انجام دستورها سفارش های تربیتی اسلام.</a:t>
            </a:r>
          </a:p>
          <a:p>
            <a:pPr marL="457200" indent="-457200" algn="r" rtl="1">
              <a:buNone/>
            </a:pPr>
            <a:r>
              <a:rPr lang="fa-IR" sz="2800" dirty="0" smtClean="0">
                <a:cs typeface="B Zar" pitchFamily="2" charset="-78"/>
              </a:rPr>
              <a:t>2.    جهت دهی به نگرش ها و گرایش های کودکان و اعضای خانواده با عمل پدر و مادر نه با گفتار «کونوا دعاه الناس بغیر السنتکم»</a:t>
            </a:r>
          </a:p>
          <a:p>
            <a:pPr marL="457200" indent="-457200" algn="r" rtl="1">
              <a:buNone/>
            </a:pPr>
            <a:r>
              <a:rPr lang="fa-IR" sz="2800" dirty="0" smtClean="0">
                <a:cs typeface="B Zar" pitchFamily="2" charset="-78"/>
              </a:rPr>
              <a:t>3.    پدید آوردن نظام اعتقادی سالم برای فرزندان و دیگر اعضای خانواده با گسترش فرهنگ مطالعه و کتابخوانی.</a:t>
            </a:r>
          </a:p>
          <a:p>
            <a:pPr marL="457200" indent="-457200" algn="r" rtl="1">
              <a:buNone/>
            </a:pPr>
            <a:r>
              <a:rPr lang="fa-IR" sz="2800" dirty="0" smtClean="0">
                <a:cs typeface="B Zar" pitchFamily="2" charset="-78"/>
              </a:rPr>
              <a:t>4.    ارتباط عاطفی پدر و مادر با فرزندان.</a:t>
            </a:r>
          </a:p>
          <a:p>
            <a:pPr marL="457200" indent="-457200" algn="r" rtl="1">
              <a:buNone/>
            </a:pPr>
            <a:r>
              <a:rPr lang="fa-IR" sz="2800" dirty="0" smtClean="0">
                <a:cs typeface="B Zar" pitchFamily="2" charset="-78"/>
              </a:rPr>
              <a:t>5.    نظارت غیر محسوس در انتخاب دوست مناسب فرزندان</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rtl="1"/>
            <a:r>
              <a:rPr lang="fa-IR" sz="3600" b="1" dirty="0" smtClean="0">
                <a:solidFill>
                  <a:srgbClr val="00B050"/>
                </a:solidFill>
                <a:cs typeface="B Titr" pitchFamily="2" charset="-78"/>
              </a:rPr>
              <a:t>راهکارهای مقابله با بد حجابی 2</a:t>
            </a:r>
            <a:endParaRPr lang="en-US" sz="3600" b="1" dirty="0">
              <a:solidFill>
                <a:srgbClr val="00B050"/>
              </a:solidFill>
              <a:cs typeface="B Titr" pitchFamily="2" charset="-78"/>
            </a:endParaRPr>
          </a:p>
        </p:txBody>
      </p:sp>
      <p:sp>
        <p:nvSpPr>
          <p:cNvPr id="6" name="Content Placeholder 5"/>
          <p:cNvSpPr>
            <a:spLocks noGrp="1"/>
          </p:cNvSpPr>
          <p:nvPr>
            <p:ph sz="quarter" idx="1"/>
          </p:nvPr>
        </p:nvSpPr>
        <p:spPr/>
        <p:txBody>
          <a:bodyPr/>
          <a:lstStyle/>
          <a:p>
            <a:endParaRPr lang="en-US" dirty="0"/>
          </a:p>
        </p:txBody>
      </p:sp>
      <p:sp>
        <p:nvSpPr>
          <p:cNvPr id="4" name="Rectangle 3"/>
          <p:cNvSpPr/>
          <p:nvPr/>
        </p:nvSpPr>
        <p:spPr>
          <a:xfrm>
            <a:off x="500034" y="1714488"/>
            <a:ext cx="7858180" cy="4524315"/>
          </a:xfrm>
          <a:prstGeom prst="rect">
            <a:avLst/>
          </a:prstGeom>
        </p:spPr>
        <p:txBody>
          <a:bodyPr wrap="square">
            <a:spAutoFit/>
          </a:bodyPr>
          <a:lstStyle/>
          <a:p>
            <a:pPr marL="457200" indent="-457200" algn="r" rtl="1"/>
            <a:r>
              <a:rPr lang="fa-IR" sz="3200" dirty="0" smtClean="0">
                <a:cs typeface="B Zar" pitchFamily="2" charset="-78"/>
              </a:rPr>
              <a:t>6.    پوشش مناسب پدر و مادر در منزل.</a:t>
            </a:r>
          </a:p>
          <a:p>
            <a:pPr marL="457200" indent="-457200" algn="r" rtl="1"/>
            <a:r>
              <a:rPr lang="fa-IR" sz="3200" dirty="0" smtClean="0">
                <a:cs typeface="B Zar" pitchFamily="2" charset="-78"/>
              </a:rPr>
              <a:t>7.   رعایت پوشش مناسب برای فرزندان از آغاز کودکی و        نهادینه کردن فرهنگ حجب و حیا و حجاب از آغاز کودکی.</a:t>
            </a:r>
          </a:p>
          <a:p>
            <a:pPr marL="457200" indent="-457200" algn="r" rtl="1"/>
            <a:r>
              <a:rPr lang="fa-IR" sz="3200" dirty="0" smtClean="0">
                <a:cs typeface="B Zar" pitchFamily="2" charset="-78"/>
              </a:rPr>
              <a:t>8.   پرهیز از شرکت در مراسم گناه و منافی با حیا و عفت هر چند از نزدیکان باشد.</a:t>
            </a:r>
          </a:p>
          <a:p>
            <a:pPr marL="457200" indent="-457200" algn="r" rtl="1"/>
            <a:r>
              <a:rPr lang="fa-IR" sz="3200" dirty="0" smtClean="0">
                <a:cs typeface="B Zar" pitchFamily="2" charset="-78"/>
              </a:rPr>
              <a:t>9.   شاد بودن محیط خانواده و داشتن برنامه های تفریحی مناسب و سالم</a:t>
            </a:r>
          </a:p>
          <a:p>
            <a:pPr marL="457200" indent="-457200" algn="r" rtl="1"/>
            <a:r>
              <a:rPr lang="fa-IR" sz="3200" dirty="0" smtClean="0">
                <a:cs typeface="B Zar" pitchFamily="2" charset="-78"/>
              </a:rPr>
              <a:t>10.  پرهیز از مال شبهه دار و حرام.</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wipe(down)">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wipe(down)">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wipe(down)">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wipe(down)">
                                      <p:cBhvr>
                                        <p:cTn id="3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sz="4400" b="1" dirty="0" smtClean="0">
                <a:solidFill>
                  <a:srgbClr val="00B050"/>
                </a:solidFill>
                <a:cs typeface="B Titr" pitchFamily="2" charset="-78"/>
              </a:rPr>
              <a:t>راهکارهای مقابله با بد حجابی 3</a:t>
            </a:r>
            <a:endParaRPr lang="en-US" dirty="0">
              <a:solidFill>
                <a:srgbClr val="00B050"/>
              </a:solidFill>
              <a:cs typeface="B Zar" pitchFamily="2" charset="-78"/>
            </a:endParaRPr>
          </a:p>
        </p:txBody>
      </p:sp>
      <p:sp>
        <p:nvSpPr>
          <p:cNvPr id="3" name="Content Placeholder 2"/>
          <p:cNvSpPr>
            <a:spLocks noGrp="1"/>
          </p:cNvSpPr>
          <p:nvPr>
            <p:ph sz="quarter" idx="1"/>
          </p:nvPr>
        </p:nvSpPr>
        <p:spPr/>
        <p:txBody>
          <a:bodyPr>
            <a:normAutofit lnSpcReduction="10000"/>
          </a:bodyPr>
          <a:lstStyle/>
          <a:p>
            <a:pPr lvl="0" algn="just" rtl="1"/>
            <a:r>
              <a:rPr lang="fa-IR" sz="2400" b="1" dirty="0" smtClean="0">
                <a:cs typeface="B Zar" pitchFamily="2" charset="-78"/>
              </a:rPr>
              <a:t>در جامعه</a:t>
            </a:r>
          </a:p>
          <a:p>
            <a:pPr marL="825246" lvl="0" indent="-742950" algn="just" rtl="1">
              <a:buAutoNum type="arabicPeriod"/>
            </a:pPr>
            <a:r>
              <a:rPr lang="fa-IR" sz="2400" dirty="0" smtClean="0">
                <a:cs typeface="B Zar" pitchFamily="2" charset="-78"/>
              </a:rPr>
              <a:t>اصلاح ساختارها و دیدگاه های حاکم بر جامعه و دولت مردان به وسیله متولیان فرهنگی.</a:t>
            </a:r>
          </a:p>
          <a:p>
            <a:pPr marL="825246" lvl="0" indent="-742950" algn="just" rtl="1">
              <a:buAutoNum type="arabicPeriod"/>
            </a:pPr>
            <a:r>
              <a:rPr lang="fa-IR" sz="2400" dirty="0" smtClean="0">
                <a:cs typeface="B Zar" pitchFamily="2" charset="-78"/>
              </a:rPr>
              <a:t>فرهنگ سازی حیا و حجاب در جامعه توسط صدا و سیما و نهادهای فرهنگی</a:t>
            </a:r>
          </a:p>
          <a:p>
            <a:pPr marL="825246" lvl="0" indent="-742950" algn="just" rtl="1">
              <a:buAutoNum type="arabicPeriod"/>
            </a:pPr>
            <a:r>
              <a:rPr lang="fa-IR" sz="2400" dirty="0" smtClean="0">
                <a:cs typeface="B Zar" pitchFamily="2" charset="-78"/>
              </a:rPr>
              <a:t>استفاده از هنر در نهادینه سازی حجاب</a:t>
            </a:r>
          </a:p>
          <a:p>
            <a:pPr marL="825246" lvl="0" indent="-742950" algn="just" rtl="1">
              <a:buAutoNum type="arabicPeriod"/>
            </a:pPr>
            <a:r>
              <a:rPr lang="fa-IR" sz="2400" dirty="0" smtClean="0">
                <a:cs typeface="B Zar" pitchFamily="2" charset="-78"/>
              </a:rPr>
              <a:t>مبارزه با عوامل مادی و معنوی در جامعه که مانع گسترش فرهنگ حجاب می شوند.</a:t>
            </a:r>
          </a:p>
          <a:p>
            <a:pPr marL="825246" lvl="0" indent="-742950" algn="just" rtl="1">
              <a:buAutoNum type="arabicPeriod"/>
            </a:pPr>
            <a:r>
              <a:rPr lang="fa-IR" sz="2400" dirty="0" smtClean="0">
                <a:cs typeface="B Zar" pitchFamily="2" charset="-78"/>
              </a:rPr>
              <a:t>ارائه مدل ها و لباسهای جدید و متنوع که هم متناسب با نسل جوان است و هم با معیارهای اسلامی تهیه شده است.</a:t>
            </a:r>
          </a:p>
          <a:p>
            <a:pPr marL="825246" lvl="0" indent="-742950" algn="just" rtl="1">
              <a:buAutoNum type="arabicPeriod"/>
            </a:pPr>
            <a:r>
              <a:rPr lang="fa-IR" sz="2400" dirty="0" smtClean="0">
                <a:cs typeface="B Zar" pitchFamily="2" charset="-78"/>
              </a:rPr>
              <a:t>نظارت بر کارکنان دولتی و فرهنگی و رعایت حجاب در نهادهای دولتی و فرهنگی چرا که «الناس علی دین ملوکهم»</a:t>
            </a:r>
          </a:p>
          <a:p>
            <a:pPr marL="825246" lvl="0" indent="-742950" algn="just" rtl="1">
              <a:buAutoNum type="arabicPeriod"/>
            </a:pPr>
            <a:r>
              <a:rPr lang="fa-IR" sz="2400" dirty="0" smtClean="0">
                <a:cs typeface="B Zar" pitchFamily="2" charset="-78"/>
              </a:rPr>
              <a:t>محرومیت افراد بد حجاب از برخی خدمات دولتی.</a:t>
            </a:r>
          </a:p>
          <a:p>
            <a:pPr marL="825246" lvl="0" indent="-742950" algn="just" rtl="1">
              <a:buAutoNum type="arabicPeriod"/>
            </a:pPr>
            <a:endParaRPr lang="fa-IR" sz="2400" dirty="0" smtClean="0">
              <a:cs typeface="B Zar" pitchFamily="2" charset="-78"/>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1"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1"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1"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ox(i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1"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1"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ox(i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1"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ox(i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1"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ox(i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b="1" dirty="0" smtClean="0">
                <a:solidFill>
                  <a:srgbClr val="00B050"/>
                </a:solidFill>
                <a:cs typeface="B Titr" pitchFamily="2" charset="-78"/>
              </a:rPr>
              <a:t>راهکارهای مقابله با بد حجابی 4</a:t>
            </a:r>
            <a:endParaRPr lang="en-US" dirty="0">
              <a:solidFill>
                <a:srgbClr val="00B050"/>
              </a:solidFill>
              <a:cs typeface="B Zar" pitchFamily="2" charset="-78"/>
            </a:endParaRPr>
          </a:p>
        </p:txBody>
      </p:sp>
      <p:sp>
        <p:nvSpPr>
          <p:cNvPr id="3" name="Content Placeholder 2"/>
          <p:cNvSpPr>
            <a:spLocks noGrp="1"/>
          </p:cNvSpPr>
          <p:nvPr>
            <p:ph idx="1"/>
          </p:nvPr>
        </p:nvSpPr>
        <p:spPr/>
        <p:txBody>
          <a:bodyPr>
            <a:normAutofit/>
          </a:bodyPr>
          <a:lstStyle/>
          <a:p>
            <a:pPr lvl="0" algn="r" rtl="1"/>
            <a:r>
              <a:rPr lang="fa-IR" b="1" dirty="0" smtClean="0">
                <a:cs typeface="B Zar" pitchFamily="2" charset="-78"/>
              </a:rPr>
              <a:t>در مدرسه</a:t>
            </a:r>
            <a:endParaRPr lang="fa-IR" b="1" dirty="0">
              <a:cs typeface="B Zar" pitchFamily="2" charset="-78"/>
            </a:endParaRPr>
          </a:p>
          <a:p>
            <a:pPr lvl="0" algn="r" rtl="1">
              <a:buNone/>
            </a:pPr>
            <a:r>
              <a:rPr lang="fa-IR" dirty="0" smtClean="0">
                <a:cs typeface="B Zar" pitchFamily="2" charset="-78"/>
              </a:rPr>
              <a:t>1. برگزاری نشست های علمی فرهنگی </a:t>
            </a:r>
          </a:p>
        </p:txBody>
      </p:sp>
      <p:graphicFrame>
        <p:nvGraphicFramePr>
          <p:cNvPr id="12" name="Diagram 11"/>
          <p:cNvGraphicFramePr/>
          <p:nvPr/>
        </p:nvGraphicFramePr>
        <p:xfrm>
          <a:off x="1524000" y="3000372"/>
          <a:ext cx="2619372" cy="24606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3" name="Diagram 12"/>
          <p:cNvGraphicFramePr/>
          <p:nvPr/>
        </p:nvGraphicFramePr>
        <p:xfrm>
          <a:off x="4286248" y="3214686"/>
          <a:ext cx="3333752" cy="224631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20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graphicEl>
                                              <a:dgm id="{3D05EA1B-71AE-4B7A-8FE0-5EAA142B9CE4}"/>
                                            </p:graphicEl>
                                          </p:spTgt>
                                        </p:tgtEl>
                                        <p:attrNameLst>
                                          <p:attrName>style.visibility</p:attrName>
                                        </p:attrNameLst>
                                      </p:cBhvr>
                                      <p:to>
                                        <p:strVal val="visible"/>
                                      </p:to>
                                    </p:set>
                                    <p:anim calcmode="lin" valueType="num">
                                      <p:cBhvr additive="base">
                                        <p:cTn id="29" dur="500" fill="hold"/>
                                        <p:tgtEl>
                                          <p:spTgt spid="13">
                                            <p:graphicEl>
                                              <a:dgm id="{3D05EA1B-71AE-4B7A-8FE0-5EAA142B9CE4}"/>
                                            </p:graphicEl>
                                          </p:spTgt>
                                        </p:tgtEl>
                                        <p:attrNameLst>
                                          <p:attrName>ppt_x</p:attrName>
                                        </p:attrNameLst>
                                      </p:cBhvr>
                                      <p:tavLst>
                                        <p:tav tm="0">
                                          <p:val>
                                            <p:strVal val="#ppt_x"/>
                                          </p:val>
                                        </p:tav>
                                        <p:tav tm="100000">
                                          <p:val>
                                            <p:strVal val="#ppt_x"/>
                                          </p:val>
                                        </p:tav>
                                      </p:tavLst>
                                    </p:anim>
                                    <p:anim calcmode="lin" valueType="num">
                                      <p:cBhvr additive="base">
                                        <p:cTn id="30" dur="500" fill="hold"/>
                                        <p:tgtEl>
                                          <p:spTgt spid="13">
                                            <p:graphicEl>
                                              <a:dgm id="{3D05EA1B-71AE-4B7A-8FE0-5EAA142B9CE4}"/>
                                            </p:graphic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graphicEl>
                                              <a:dgm id="{FC4C9A2F-B47C-4BEA-A291-D9B54F7C6F89}"/>
                                            </p:graphicEl>
                                          </p:spTgt>
                                        </p:tgtEl>
                                        <p:attrNameLst>
                                          <p:attrName>style.visibility</p:attrName>
                                        </p:attrNameLst>
                                      </p:cBhvr>
                                      <p:to>
                                        <p:strVal val="visible"/>
                                      </p:to>
                                    </p:set>
                                    <p:anim calcmode="lin" valueType="num">
                                      <p:cBhvr additive="base">
                                        <p:cTn id="35" dur="500" fill="hold"/>
                                        <p:tgtEl>
                                          <p:spTgt spid="13">
                                            <p:graphicEl>
                                              <a:dgm id="{FC4C9A2F-B47C-4BEA-A291-D9B54F7C6F89}"/>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graphicEl>
                                              <a:dgm id="{FC4C9A2F-B47C-4BEA-A291-D9B54F7C6F89}"/>
                                            </p:graphic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graphicEl>
                                              <a:dgm id="{B1893636-96C5-462F-8E35-D14041F0469C}"/>
                                            </p:graphicEl>
                                          </p:spTgt>
                                        </p:tgtEl>
                                        <p:attrNameLst>
                                          <p:attrName>style.visibility</p:attrName>
                                        </p:attrNameLst>
                                      </p:cBhvr>
                                      <p:to>
                                        <p:strVal val="visible"/>
                                      </p:to>
                                    </p:set>
                                    <p:anim calcmode="lin" valueType="num">
                                      <p:cBhvr additive="base">
                                        <p:cTn id="41" dur="500" fill="hold"/>
                                        <p:tgtEl>
                                          <p:spTgt spid="13">
                                            <p:graphicEl>
                                              <a:dgm id="{B1893636-96C5-462F-8E35-D14041F0469C}"/>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13">
                                            <p:graphicEl>
                                              <a:dgm id="{B1893636-96C5-462F-8E35-D14041F0469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Graphic spid="12" grpId="0">
        <p:bldAsOne/>
      </p:bldGraphic>
      <p:bldGraphic spid="13"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14" y="214290"/>
            <a:ext cx="7498080" cy="1143000"/>
          </a:xfrm>
        </p:spPr>
        <p:txBody>
          <a:bodyPr>
            <a:noAutofit/>
          </a:bodyPr>
          <a:lstStyle/>
          <a:p>
            <a:pPr algn="ctr"/>
            <a:r>
              <a:rPr lang="fa-IR" sz="4400" b="1" dirty="0" smtClean="0">
                <a:cs typeface="B Titr" pitchFamily="2" charset="-78"/>
              </a:rPr>
              <a:t>راهکارهای مقابله با بد حجابی 5</a:t>
            </a:r>
            <a:endParaRPr lang="en-US" sz="4400" dirty="0">
              <a:cs typeface="B Zar" pitchFamily="2" charset="-78"/>
            </a:endParaRPr>
          </a:p>
        </p:txBody>
      </p:sp>
      <p:sp>
        <p:nvSpPr>
          <p:cNvPr id="3" name="Content Placeholder 2"/>
          <p:cNvSpPr>
            <a:spLocks noGrp="1"/>
          </p:cNvSpPr>
          <p:nvPr>
            <p:ph idx="1"/>
          </p:nvPr>
        </p:nvSpPr>
        <p:spPr>
          <a:xfrm>
            <a:off x="428596" y="1714488"/>
            <a:ext cx="7239000" cy="4846320"/>
          </a:xfrm>
        </p:spPr>
        <p:txBody>
          <a:bodyPr>
            <a:normAutofit/>
          </a:bodyPr>
          <a:lstStyle/>
          <a:p>
            <a:pPr algn="just" rtl="1">
              <a:buNone/>
            </a:pPr>
            <a:r>
              <a:rPr lang="fa-IR" dirty="0" smtClean="0">
                <a:cs typeface="B Zar" pitchFamily="2" charset="-78"/>
              </a:rPr>
              <a:t>2.  غنی سازی و فرهنگ سازی در کتابهای درسی؛</a:t>
            </a:r>
          </a:p>
          <a:p>
            <a:pPr algn="just" rtl="1">
              <a:buNone/>
            </a:pPr>
            <a:r>
              <a:rPr lang="fa-IR" dirty="0" smtClean="0">
                <a:cs typeface="B Zar" pitchFamily="2" charset="-78"/>
              </a:rPr>
              <a:t>3.  الزام و ارشاد دبیران به رعایت حجاب و مسائل دینی ؛</a:t>
            </a:r>
          </a:p>
          <a:p>
            <a:pPr algn="just" rtl="1">
              <a:buNone/>
            </a:pPr>
            <a:r>
              <a:rPr lang="fa-IR" dirty="0" smtClean="0">
                <a:cs typeface="B Zar" pitchFamily="2" charset="-78"/>
              </a:rPr>
              <a:t>4.  برگزاری برنامه های فرهنگی حجاب (مانند شعرخوانی، تئاتر، سرود و..)؛</a:t>
            </a:r>
          </a:p>
          <a:p>
            <a:pPr algn="just" rtl="1">
              <a:buNone/>
            </a:pPr>
            <a:r>
              <a:rPr lang="fa-IR" dirty="0" smtClean="0">
                <a:cs typeface="B Zar" pitchFamily="2" charset="-78"/>
              </a:rPr>
              <a:t>5.  مسابقات کتابخوانی، معرفتی و هنری و ..؛</a:t>
            </a:r>
          </a:p>
          <a:p>
            <a:pPr algn="just" rtl="1">
              <a:buNone/>
            </a:pPr>
            <a:r>
              <a:rPr lang="fa-IR" dirty="0" smtClean="0">
                <a:cs typeface="B Zar" pitchFamily="2" charset="-78"/>
              </a:rPr>
              <a:t>6.  ارتباط عاطفی بین مربیان و دانش آموزان؛</a:t>
            </a:r>
          </a:p>
          <a:p>
            <a:pPr marL="514350" indent="-514350" algn="just" rtl="1">
              <a:buNone/>
            </a:pPr>
            <a:r>
              <a:rPr lang="fa-IR" dirty="0" smtClean="0">
                <a:cs typeface="B Zar" pitchFamily="2" charset="-78"/>
              </a:rPr>
              <a:t>7.  فعال سازی مشاوره؛</a:t>
            </a:r>
          </a:p>
          <a:p>
            <a:pPr marL="514350" indent="-514350" algn="just" rtl="1">
              <a:buNone/>
            </a:pPr>
            <a:r>
              <a:rPr lang="fa-IR" dirty="0" smtClean="0">
                <a:cs typeface="B Zar" pitchFamily="2" charset="-78"/>
              </a:rPr>
              <a:t>8.  ایجاد خود باوری در دانش آموزان نسبت به دین و کشور خود با آگاهی دادن و پاسخ به شبهات و.. ؛</a:t>
            </a:r>
          </a:p>
          <a:p>
            <a:pPr algn="just" rtl="1">
              <a:buNone/>
            </a:pPr>
            <a:r>
              <a:rPr lang="fa-IR" dirty="0" smtClean="0">
                <a:cs typeface="B Zar" pitchFamily="2" charset="-78"/>
              </a:rPr>
              <a:t>9.  استفاده بیشتر از دانش آموزان متدین و محجبه در امور مدرسه.</a:t>
            </a:r>
            <a:endParaRPr lang="en-US" dirty="0">
              <a:cs typeface="B Zar" pitchFamily="2" charset="-78"/>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28596" y="857232"/>
            <a:ext cx="8229600" cy="4709160"/>
          </a:xfrm>
        </p:spPr>
        <p:txBody>
          <a:bodyPr>
            <a:normAutofit/>
          </a:bodyPr>
          <a:lstStyle/>
          <a:p>
            <a:pPr algn="ctr" rtl="1">
              <a:buNone/>
            </a:pPr>
            <a:endParaRPr lang="fa-IR" sz="3600" dirty="0" smtClean="0">
              <a:cs typeface="B Titr" pitchFamily="2" charset="-78"/>
            </a:endParaRPr>
          </a:p>
          <a:p>
            <a:pPr algn="ctr" rtl="1">
              <a:buNone/>
            </a:pPr>
            <a:endParaRPr lang="fa-IR" sz="3600" dirty="0" smtClean="0">
              <a:cs typeface="B Titr" pitchFamily="2" charset="-78"/>
            </a:endParaRPr>
          </a:p>
          <a:p>
            <a:pPr algn="ctr" rtl="1">
              <a:buNone/>
            </a:pPr>
            <a:endParaRPr lang="fa-IR" sz="3600" dirty="0" smtClean="0">
              <a:cs typeface="B Titr" pitchFamily="2" charset="-78"/>
            </a:endParaRPr>
          </a:p>
          <a:p>
            <a:pPr algn="ctr" rtl="1">
              <a:buNone/>
            </a:pPr>
            <a:r>
              <a:rPr lang="fa-IR" sz="5400" b="1" dirty="0" smtClean="0">
                <a:cs typeface="B Titr" pitchFamily="2" charset="-78"/>
              </a:rPr>
              <a:t>شبهات و پاسخها</a:t>
            </a:r>
            <a:endParaRPr lang="en-US" sz="5400" b="1" dirty="0">
              <a:cs typeface="B Titr" pitchFamily="2" charset="-78"/>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428604"/>
            <a:ext cx="7498080" cy="1143000"/>
          </a:xfrm>
        </p:spPr>
        <p:txBody>
          <a:bodyPr>
            <a:normAutofit fontScale="90000"/>
          </a:bodyPr>
          <a:lstStyle/>
          <a:p>
            <a:pPr algn="ctr" rtl="1"/>
            <a:r>
              <a:rPr lang="fa-IR" b="1" dirty="0" smtClean="0">
                <a:cs typeface="B Zar" pitchFamily="2" charset="-78"/>
              </a:rPr>
              <a:t>اشکال1: حجاب و اصل آزادى‏</a:t>
            </a:r>
            <a:r>
              <a:rPr lang="en-US" b="1" dirty="0" smtClean="0">
                <a:cs typeface="B Zar" pitchFamily="2" charset="-78"/>
              </a:rPr>
              <a:t/>
            </a:r>
            <a:br>
              <a:rPr lang="en-US" b="1" dirty="0" smtClean="0">
                <a:cs typeface="B Zar" pitchFamily="2" charset="-78"/>
              </a:rPr>
            </a:br>
            <a:endParaRPr lang="en-US" b="1" dirty="0">
              <a:cs typeface="B Zar" pitchFamily="2" charset="-78"/>
            </a:endParaRPr>
          </a:p>
        </p:txBody>
      </p:sp>
      <p:sp>
        <p:nvSpPr>
          <p:cNvPr id="3" name="Content Placeholder 2"/>
          <p:cNvSpPr>
            <a:spLocks noGrp="1"/>
          </p:cNvSpPr>
          <p:nvPr>
            <p:ph idx="1"/>
          </p:nvPr>
        </p:nvSpPr>
        <p:spPr/>
        <p:txBody>
          <a:bodyPr/>
          <a:lstStyle/>
          <a:p>
            <a:pPr algn="just" rtl="1"/>
            <a:r>
              <a:rPr lang="fa-IR" dirty="0" smtClean="0">
                <a:cs typeface="B Zar" pitchFamily="2" charset="-78"/>
              </a:rPr>
              <a:t>ايرادی كه بر حجاب گرفته‏اند اين است كه موجب سلب حق آزادى كه يك حق طبيعى بشرى است مى‏گردد و نوعى توهين به حيثيت انسانى زن به شمار مى‏رود.</a:t>
            </a:r>
            <a:endParaRPr lang="en-US" dirty="0" smtClean="0">
              <a:cs typeface="B Zar" pitchFamily="2" charset="-78"/>
            </a:endParaRPr>
          </a:p>
          <a:p>
            <a:pPr algn="just" rtl="1"/>
            <a:r>
              <a:rPr lang="fa-IR" dirty="0" smtClean="0">
                <a:cs typeface="B Zar" pitchFamily="2" charset="-78"/>
              </a:rPr>
              <a:t>مى‏گويند احترام به حيثيت و شرف انسانى يكى از مواد اعلاميه حقوق بشر است.</a:t>
            </a:r>
            <a:endParaRPr lang="en-US" dirty="0" smtClean="0">
              <a:cs typeface="B Zar" pitchFamily="2" charset="-78"/>
            </a:endParaRPr>
          </a:p>
          <a:p>
            <a:pPr algn="just" rtl="1"/>
            <a:r>
              <a:rPr lang="fa-IR" dirty="0" smtClean="0">
                <a:cs typeface="B Zar" pitchFamily="2" charset="-78"/>
              </a:rPr>
              <a:t>مجبور ساختن زن به اينكه حجاب داشته باشد بى‏اعتنايى به حق آزادى او و اهانت به حيثيت انسانى اوست و به عبارت ديگر ظلم فاحش است به زن.</a:t>
            </a:r>
            <a:endParaRPr lang="en-US" dirty="0">
              <a:cs typeface="B Zar" pitchFamily="2" charset="-78"/>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0"/>
            <a:ext cx="7239000" cy="1143000"/>
          </a:xfrm>
        </p:spPr>
        <p:txBody>
          <a:bodyPr/>
          <a:lstStyle/>
          <a:p>
            <a:pPr algn="ctr" rtl="1"/>
            <a:r>
              <a:rPr lang="fa-IR" sz="4800" b="1" dirty="0" smtClean="0">
                <a:solidFill>
                  <a:schemeClr val="accent5">
                    <a:lumMod val="75000"/>
                  </a:schemeClr>
                </a:solidFill>
                <a:cs typeface="2  Aseman" pitchFamily="2" charset="-78"/>
              </a:rPr>
              <a:t>پاسخ</a:t>
            </a:r>
            <a:endParaRPr lang="en-US" sz="4800" b="1" dirty="0">
              <a:solidFill>
                <a:schemeClr val="accent5">
                  <a:lumMod val="75000"/>
                </a:schemeClr>
              </a:solidFill>
              <a:cs typeface="2  Aseman" pitchFamily="2" charset="-78"/>
            </a:endParaRPr>
          </a:p>
        </p:txBody>
      </p:sp>
      <p:sp>
        <p:nvSpPr>
          <p:cNvPr id="3" name="Content Placeholder 2"/>
          <p:cNvSpPr>
            <a:spLocks noGrp="1"/>
          </p:cNvSpPr>
          <p:nvPr>
            <p:ph idx="1"/>
          </p:nvPr>
        </p:nvSpPr>
        <p:spPr>
          <a:xfrm>
            <a:off x="502920" y="1214422"/>
            <a:ext cx="8183880" cy="4786346"/>
          </a:xfrm>
        </p:spPr>
        <p:txBody>
          <a:bodyPr>
            <a:normAutofit lnSpcReduction="10000"/>
          </a:bodyPr>
          <a:lstStyle/>
          <a:p>
            <a:pPr algn="just" rtl="1"/>
            <a:r>
              <a:rPr lang="fa-IR" dirty="0" smtClean="0">
                <a:cs typeface="B Zar" pitchFamily="2" charset="-78"/>
              </a:rPr>
              <a:t>فرق است بين زندانى كردن زن در خانه و بين موظف دانستن او به اينكه وقتى مى‏خواهد با مرد بيگانه مواجه شود پوشيده باشد. در اسلام محبوس ساختن و اسير كردن زن وجود ندارد. </a:t>
            </a:r>
            <a:endParaRPr lang="en-US" dirty="0" smtClean="0">
              <a:cs typeface="B Zar" pitchFamily="2" charset="-78"/>
            </a:endParaRPr>
          </a:p>
          <a:p>
            <a:pPr algn="just" rtl="1"/>
            <a:r>
              <a:rPr lang="fa-IR" dirty="0" smtClean="0">
                <a:cs typeface="B Zar" pitchFamily="2" charset="-78"/>
              </a:rPr>
              <a:t>اگر رعايت پاره‏اى مصالح اجتماعى، زن يا مرد را مقيد سازد كه در معاشرت روش خاصى را اتخاذ كنند و طورى راه بروند كه آرامش ديگران را بر هم نزنند و تعادل اخلاقى را از بين نبرند چنين مطلبى را «زندانى كردن» يا «بردگى» نمى‏توان ناميد و آن را منافى حيثيت انسانى و اصل «آزادى» فرد نمى‏توان دانست.</a:t>
            </a:r>
            <a:endParaRPr lang="en-US" dirty="0" smtClean="0">
              <a:cs typeface="B Zar" pitchFamily="2" charset="-78"/>
            </a:endParaRPr>
          </a:p>
          <a:p>
            <a:pPr algn="just" rtl="1"/>
            <a:r>
              <a:rPr lang="fa-IR" dirty="0" smtClean="0">
                <a:cs typeface="B Zar" pitchFamily="2" charset="-78"/>
              </a:rPr>
              <a:t>برعكس، پوشيده بودن زن- در همان حدودى كه اسلام تعيين كرده است- موجب كرامت و احترام بيشتر اوست، زيرا او را از تعرض افراد جِلف و فاقد اخلاق مصون مى‏دارد.</a:t>
            </a:r>
            <a:endParaRPr lang="en-US" dirty="0">
              <a:cs typeface="B Zar" pitchFamily="2" charset="-78"/>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cs typeface="B Zar" pitchFamily="2" charset="-78"/>
              </a:rPr>
              <a:t>اشکال2: ركود فعاليت</a:t>
            </a:r>
            <a:endParaRPr lang="en-US" b="1" dirty="0">
              <a:cs typeface="B Zar" pitchFamily="2" charset="-78"/>
            </a:endParaRPr>
          </a:p>
        </p:txBody>
      </p:sp>
      <p:sp>
        <p:nvSpPr>
          <p:cNvPr id="3" name="Content Placeholder 2"/>
          <p:cNvSpPr>
            <a:spLocks noGrp="1"/>
          </p:cNvSpPr>
          <p:nvPr>
            <p:ph idx="1"/>
          </p:nvPr>
        </p:nvSpPr>
        <p:spPr/>
        <p:txBody>
          <a:bodyPr>
            <a:normAutofit lnSpcReduction="10000"/>
          </a:bodyPr>
          <a:lstStyle/>
          <a:p>
            <a:pPr algn="just" rtl="1"/>
            <a:r>
              <a:rPr lang="fa-IR" dirty="0" smtClean="0">
                <a:cs typeface="B Zar" pitchFamily="2" charset="-78"/>
              </a:rPr>
              <a:t>حجاب سبب ركود و تعطيل فعاليتهايى است كه خلقت در استعداد زن قرار داده است.</a:t>
            </a:r>
            <a:endParaRPr lang="en-US" dirty="0" smtClean="0">
              <a:cs typeface="B Zar" pitchFamily="2" charset="-78"/>
            </a:endParaRPr>
          </a:p>
          <a:p>
            <a:pPr algn="just" rtl="1"/>
            <a:r>
              <a:rPr lang="fa-IR" dirty="0" smtClean="0">
                <a:cs typeface="B Zar" pitchFamily="2" charset="-78"/>
              </a:rPr>
              <a:t>زن نيز مانند مرد داراى ذوق، فكر، فهم، هوش و استعداد كار است</a:t>
            </a:r>
            <a:r>
              <a:rPr lang="en-US" dirty="0" smtClean="0">
                <a:cs typeface="B Zar" pitchFamily="2" charset="-78"/>
              </a:rPr>
              <a:t> </a:t>
            </a:r>
            <a:r>
              <a:rPr lang="fa-IR" dirty="0" smtClean="0">
                <a:cs typeface="B Zar" pitchFamily="2" charset="-78"/>
              </a:rPr>
              <a:t>بازداشتن زن از كوششهايى كه آفرينش به او امكان داده است نه تنها ستم به زن است، خيانت به اجتماع نيز مى‏باشد</a:t>
            </a:r>
            <a:endParaRPr lang="en-US" dirty="0" smtClean="0">
              <a:cs typeface="B Zar" pitchFamily="2" charset="-78"/>
            </a:endParaRPr>
          </a:p>
          <a:p>
            <a:pPr algn="just" rtl="1"/>
            <a:r>
              <a:rPr lang="fa-IR" dirty="0" smtClean="0">
                <a:cs typeface="B Zar" pitchFamily="2" charset="-78"/>
              </a:rPr>
              <a:t>فلج كردن اين عامل و تضييع نيروى نيمى از افراد اجتماع، هم برخلاف حق طبيعى فردى زن است و هم برخلاف حق اجتماع، و سبب مى‏شود كه زن هميشه به صورت سربار و كَلّ بر مرد زندگى كند.</a:t>
            </a:r>
            <a:endParaRPr lang="en-US" dirty="0">
              <a:cs typeface="B Zar" pitchFamily="2" charset="-78"/>
            </a:endParaRPr>
          </a:p>
        </p:txBody>
      </p:sp>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4400" b="1" dirty="0" smtClean="0">
                <a:cs typeface="B Zar" pitchFamily="2" charset="-78"/>
              </a:rPr>
              <a:t>پاسخ</a:t>
            </a:r>
            <a:endParaRPr lang="en-US" sz="4400" b="1" dirty="0">
              <a:cs typeface="B Zar" pitchFamily="2" charset="-78"/>
            </a:endParaRPr>
          </a:p>
        </p:txBody>
      </p:sp>
      <p:sp>
        <p:nvSpPr>
          <p:cNvPr id="3" name="Content Placeholder 2"/>
          <p:cNvSpPr>
            <a:spLocks noGrp="1"/>
          </p:cNvSpPr>
          <p:nvPr>
            <p:ph idx="1"/>
          </p:nvPr>
        </p:nvSpPr>
        <p:spPr>
          <a:xfrm>
            <a:off x="1428728" y="1285860"/>
            <a:ext cx="7498080" cy="5267348"/>
          </a:xfrm>
        </p:spPr>
        <p:txBody>
          <a:bodyPr>
            <a:noAutofit/>
          </a:bodyPr>
          <a:lstStyle/>
          <a:p>
            <a:pPr algn="just" rtl="1"/>
            <a:r>
              <a:rPr lang="fa-IR" sz="2600" dirty="0" smtClean="0">
                <a:cs typeface="B Zar" pitchFamily="2" charset="-78"/>
              </a:rPr>
              <a:t>حجاب اسلامى موجب هدررفتن نيروى زن و ضايع ساختن استعدادهاى فطرى او نيست. ايراد مذكور بر آن شكلى از حجاب كه در ميان هنديها يا ايرانيان قديم يا يهوديان متداول بوده است وارد است. ولى حجاب اسلام نمى‏گويد كه بايد زن را در خانه محبوس كرد و جلوى بروز استعدادهاى او را گرفت.</a:t>
            </a:r>
          </a:p>
          <a:p>
            <a:pPr algn="just" rtl="1"/>
            <a:r>
              <a:rPr lang="fa-IR" sz="2600" dirty="0" smtClean="0">
                <a:cs typeface="B Zar" pitchFamily="2" charset="-78"/>
              </a:rPr>
              <a:t>مبناى حجاب در اسلام اين است كه التذاذات جنسى بايد به محيط خانوادگى و به همسر مشروع اختصاص يابد و محيط اجتماع، خالص براى كار و فعاليت باشد. به همين جهت به زن اجازه نمى‏دهد كه وقتى از خانه بيرون مى‏رود موجبات تحريك مردان را فراهم كند و به مرد هم اجازه نمى‏دهد كه چشم چرانى كند. چنين حجابى نه تنها نيروى كار زن را فلج نمى‏كند، موجب تقويت نيروى كار اجتماع نيز مى‏باشد.</a:t>
            </a:r>
          </a:p>
          <a:p>
            <a:pPr algn="just" rtl="1"/>
            <a:r>
              <a:rPr lang="fa-IR" sz="2600" dirty="0" smtClean="0">
                <a:cs typeface="B Zar" pitchFamily="2" charset="-78"/>
              </a:rPr>
              <a:t>عجبا! به بهانه اينكه حجاب، نيمى از افراد اجتماع را فلج كرده است، با بى‏حجابى و بى‏بند و بارى نيروى تمام افراد زن و مرد را فلج كرده‏اند</a:t>
            </a:r>
            <a:endParaRPr lang="en-US" sz="2600" dirty="0" smtClean="0">
              <a:cs typeface="B Zar" pitchFamily="2" charset="-78"/>
            </a:endParaRPr>
          </a:p>
          <a:p>
            <a:pPr algn="just" rtl="1"/>
            <a:endParaRPr lang="en-US" sz="2600" dirty="0">
              <a:cs typeface="B Zar" pitchFamily="2" charset="-78"/>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b="1" dirty="0" smtClean="0">
                <a:cs typeface="B Zar" pitchFamily="2" charset="-78"/>
              </a:rPr>
              <a:t>اشکال3: افزايش التهاب ها</a:t>
            </a:r>
            <a:r>
              <a:rPr lang="en-US" b="1" dirty="0" smtClean="0"/>
              <a:t/>
            </a:r>
            <a:br>
              <a:rPr lang="en-US" b="1" dirty="0" smtClean="0"/>
            </a:br>
            <a:endParaRPr lang="en-US" b="1" dirty="0">
              <a:cs typeface="B Zar" pitchFamily="2" charset="-78"/>
            </a:endParaRPr>
          </a:p>
        </p:txBody>
      </p:sp>
      <p:sp>
        <p:nvSpPr>
          <p:cNvPr id="3" name="Content Placeholder 2"/>
          <p:cNvSpPr>
            <a:spLocks noGrp="1"/>
          </p:cNvSpPr>
          <p:nvPr>
            <p:ph idx="1"/>
          </p:nvPr>
        </p:nvSpPr>
        <p:spPr>
          <a:xfrm>
            <a:off x="428596" y="2532888"/>
            <a:ext cx="8229600" cy="4325112"/>
          </a:xfrm>
        </p:spPr>
        <p:txBody>
          <a:bodyPr/>
          <a:lstStyle/>
          <a:p>
            <a:pPr algn="just" rtl="1"/>
            <a:r>
              <a:rPr lang="fa-IR" dirty="0" smtClean="0">
                <a:cs typeface="B Zar" pitchFamily="2" charset="-78"/>
              </a:rPr>
              <a:t>يك ايراد ديگر كه بر حجاب گرفته‏اند اين است كه ايجاد حريم ميان زن و مرد بر اشتياقها و التهابها مى‏افزايد و طبق اصل «الْانْسانُ حَريصٌ عَلى‏ ما مُنِعَ مِنْهُ» حرص و ولع نسبت به اعمال جنسى را در زن و مرد بيشتر مى‏كند. به علاوه، سركوب كردن غرايز موجب انواع اختلالهاى روانى و بيماريهاى روحى مى‏گردد</a:t>
            </a:r>
            <a:endParaRPr lang="en-US" dirty="0">
              <a:cs typeface="B Zar" pitchFamily="2" charset="-78"/>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cs typeface="B Zar" pitchFamily="2" charset="-78"/>
              </a:rPr>
              <a:t>پاسخ1</a:t>
            </a:r>
            <a:endParaRPr lang="en-US" b="1" dirty="0"/>
          </a:p>
        </p:txBody>
      </p:sp>
      <p:sp>
        <p:nvSpPr>
          <p:cNvPr id="3" name="Content Placeholder 2"/>
          <p:cNvSpPr>
            <a:spLocks noGrp="1"/>
          </p:cNvSpPr>
          <p:nvPr>
            <p:ph idx="1"/>
          </p:nvPr>
        </p:nvSpPr>
        <p:spPr/>
        <p:txBody>
          <a:bodyPr>
            <a:normAutofit/>
          </a:bodyPr>
          <a:lstStyle/>
          <a:p>
            <a:pPr algn="just" rtl="1"/>
            <a:r>
              <a:rPr lang="fa-IR" dirty="0" smtClean="0">
                <a:cs typeface="B Zar" pitchFamily="2" charset="-78"/>
              </a:rPr>
              <a:t>پاسخ اين ايراد اين است كه درست است كه ناكامى، بالخصوص ناكامى جنسى، عوارض وخيم و ناگوارى دارد و مبارزه با اقتضاى غرايز در حدودى كه مورد نياز طبيعت است غلط است، ولى برداشتن قيود اجتماعى مشكل را حل نمى‏كند بلكه بر آن مى‏افزايد.</a:t>
            </a:r>
          </a:p>
          <a:p>
            <a:pPr algn="just" rtl="1"/>
            <a:r>
              <a:rPr lang="fa-IR" dirty="0" smtClean="0">
                <a:cs typeface="B Zar" pitchFamily="2" charset="-78"/>
              </a:rPr>
              <a:t>در مورد غريزه جنسى و برخى غرايز ديگر برداشتن قيود، عشق به مفهوم واقعى را مى‏ميراند ولى طبيعت را هرزه و بى‏بند و بار مى‏كند. در اين مورد هرچه عرضه بيشتر گردد هوس و ميل به تنوع افزايش مى‏يابد.</a:t>
            </a:r>
          </a:p>
          <a:p>
            <a:pPr algn="just" rtl="1"/>
            <a:r>
              <a:rPr lang="fa-IR" dirty="0" smtClean="0">
                <a:cs typeface="B Zar" pitchFamily="2" charset="-78"/>
              </a:rPr>
              <a:t> </a:t>
            </a:r>
            <a:r>
              <a:rPr lang="fa-IR" sz="2600" b="1" dirty="0" smtClean="0">
                <a:cs typeface="B Zar" pitchFamily="2" charset="-78"/>
              </a:rPr>
              <a:t>مراد هركه برآرى مطيع نفس تو گشت       </a:t>
            </a:r>
          </a:p>
          <a:p>
            <a:pPr algn="just" rtl="1">
              <a:buNone/>
            </a:pPr>
            <a:r>
              <a:rPr lang="fa-IR" sz="2600" b="1" dirty="0" smtClean="0">
                <a:cs typeface="B Zar" pitchFamily="2" charset="-78"/>
              </a:rPr>
              <a:t>                                       خلاف نفس كه فرمان دهد چو يافت مراد</a:t>
            </a:r>
            <a:endParaRPr lang="en-US" sz="3500" b="1" dirty="0">
              <a:cs typeface="B Zar" pitchFamily="2" charset="-78"/>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amond(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پاسخ2</a:t>
            </a:r>
            <a:endParaRPr lang="en-US" b="1" dirty="0"/>
          </a:p>
        </p:txBody>
      </p:sp>
      <p:sp>
        <p:nvSpPr>
          <p:cNvPr id="3" name="Content Placeholder 2"/>
          <p:cNvSpPr>
            <a:spLocks noGrp="1"/>
          </p:cNvSpPr>
          <p:nvPr>
            <p:ph sz="quarter" idx="1"/>
          </p:nvPr>
        </p:nvSpPr>
        <p:spPr/>
        <p:txBody>
          <a:bodyPr>
            <a:noAutofit/>
          </a:bodyPr>
          <a:lstStyle/>
          <a:p>
            <a:pPr algn="just" rtl="1"/>
            <a:r>
              <a:rPr lang="fa-IR" sz="2800" dirty="0" smtClean="0">
                <a:cs typeface="B Zar" pitchFamily="2" charset="-78"/>
              </a:rPr>
              <a:t>حاجتهاى طبيعى بر دو قسم است. يك نوع حاجتهاى محدود و سطحى است؛ مثل خوردن، خوابيدن. در اين نوع از حاجتها همينكه ظرفيت غريزه اشباع و حاجت جسمانى مرتفع گردد، رغبت انسان هم از بين مى‏رود و حتى ممكن است به تنفر و انزجار مبدل گردد. ولى يك نوع ديگر از نيازهاى طبيعى، عميق و درياصفت و هيجان پذير است مانند پول پرستى و جاه طلبى.</a:t>
            </a:r>
            <a:endParaRPr lang="en-US" sz="2800" dirty="0" smtClean="0">
              <a:cs typeface="B Zar" pitchFamily="2" charset="-78"/>
            </a:endParaRPr>
          </a:p>
          <a:p>
            <a:pPr algn="just" rtl="1"/>
            <a:r>
              <a:rPr lang="fa-IR" sz="2800" dirty="0" smtClean="0">
                <a:cs typeface="B Zar" pitchFamily="2" charset="-78"/>
              </a:rPr>
              <a:t>غريزه جنسى داراى دو جنبه است. از نظر حرارت جسمى از نوع اول است ولى از نظر تمايل روحى دو جنس به يكديگر چنين نيست.</a:t>
            </a:r>
          </a:p>
          <a:p>
            <a:pPr algn="just" rtl="1"/>
            <a:r>
              <a:rPr lang="fa-IR" sz="2800" dirty="0" smtClean="0">
                <a:cs typeface="B Zar" pitchFamily="2" charset="-78"/>
              </a:rPr>
              <a:t>به عقيده ما براى آرامش غريزه دو چيز لازم است: يكى ارضاء غريزه در حد حاجت طبيعى، و ديگر جلوگيرى از تهييج و تحريك آن‏</a:t>
            </a:r>
            <a:endParaRPr lang="en-US" sz="2800" dirty="0">
              <a:cs typeface="B Zar"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1219200"/>
          </a:xfrm>
        </p:spPr>
        <p:txBody>
          <a:bodyPr/>
          <a:lstStyle/>
          <a:p>
            <a:pPr algn="ctr"/>
            <a:r>
              <a:rPr lang="fa-IR" b="1" dirty="0" smtClean="0">
                <a:cs typeface="B Zar" pitchFamily="2" charset="-78"/>
              </a:rPr>
              <a:t>اشکال4: کراهت رنگ مشکی</a:t>
            </a:r>
            <a:endParaRPr lang="en-US" b="1" dirty="0">
              <a:cs typeface="B Zar" pitchFamily="2" charset="-78"/>
            </a:endParaRPr>
          </a:p>
        </p:txBody>
      </p:sp>
      <p:sp>
        <p:nvSpPr>
          <p:cNvPr id="3" name="Content Placeholder 2"/>
          <p:cNvSpPr>
            <a:spLocks noGrp="1"/>
          </p:cNvSpPr>
          <p:nvPr>
            <p:ph idx="1"/>
          </p:nvPr>
        </p:nvSpPr>
        <p:spPr>
          <a:xfrm>
            <a:off x="500034" y="1928802"/>
            <a:ext cx="8229600" cy="4572000"/>
          </a:xfrm>
        </p:spPr>
        <p:txBody>
          <a:bodyPr/>
          <a:lstStyle/>
          <a:p>
            <a:pPr algn="just" rtl="1"/>
            <a:r>
              <a:rPr lang="fa-IR" dirty="0" smtClean="0">
                <a:cs typeface="B Zar" pitchFamily="2" charset="-78"/>
              </a:rPr>
              <a:t>برخی می گویند رنگ مشکی کراهت دارد از</a:t>
            </a:r>
            <a:r>
              <a:rPr lang="en-US" dirty="0" smtClean="0">
                <a:cs typeface="B Zar" pitchFamily="2" charset="-78"/>
              </a:rPr>
              <a:t> </a:t>
            </a:r>
            <a:r>
              <a:rPr lang="fa-IR" dirty="0" smtClean="0">
                <a:cs typeface="B Zar" pitchFamily="2" charset="-78"/>
              </a:rPr>
              <a:t>اینرو چادرمشکی نیز کراهت دارد و پوشش آن سزاوار مومن نیست</a:t>
            </a:r>
          </a:p>
          <a:p>
            <a:pPr algn="just" rtl="1"/>
            <a:r>
              <a:rPr lang="fa-IR" dirty="0" smtClean="0">
                <a:cs typeface="B Zar" pitchFamily="2" charset="-78"/>
              </a:rPr>
              <a:t>برخی این اشکال را به گونه دیگری بیان می کنند و آن اینکه رنگ مشکی باعث افسردگی می شود لذا بهتراست زنان نیز از رنگ های روشن استفاده کنند</a:t>
            </a:r>
            <a:endParaRPr lang="en-US" dirty="0">
              <a:cs typeface="B Zar" pitchFamily="2" charset="-78"/>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4400" b="1" dirty="0" smtClean="0">
                <a:cs typeface="B Zar" pitchFamily="2" charset="-78"/>
              </a:rPr>
              <a:t>پاسخ</a:t>
            </a:r>
            <a:endParaRPr lang="en-US" sz="4400" b="1" dirty="0">
              <a:cs typeface="B Zar" pitchFamily="2" charset="-78"/>
            </a:endParaRPr>
          </a:p>
        </p:txBody>
      </p:sp>
      <p:sp>
        <p:nvSpPr>
          <p:cNvPr id="3" name="Content Placeholder 2"/>
          <p:cNvSpPr>
            <a:spLocks noGrp="1"/>
          </p:cNvSpPr>
          <p:nvPr>
            <p:ph sz="quarter" idx="1"/>
          </p:nvPr>
        </p:nvSpPr>
        <p:spPr>
          <a:xfrm>
            <a:off x="571472" y="1714488"/>
            <a:ext cx="7498080" cy="5267348"/>
          </a:xfrm>
        </p:spPr>
        <p:txBody>
          <a:bodyPr>
            <a:normAutofit/>
          </a:bodyPr>
          <a:lstStyle/>
          <a:p>
            <a:pPr algn="just" rtl="1"/>
            <a:r>
              <a:rPr lang="fa-IR" sz="2800" dirty="0" smtClean="0">
                <a:cs typeface="B Zar" pitchFamily="2" charset="-78"/>
              </a:rPr>
              <a:t>همانطور که کراهت لباس مشکی در روایات ذکر شده، استثناهایی نیز در روایات آمده مانند عبا، چادر، عمامه و.. به عبارتی کراهت لباس در صورتی است که بدون دلیل باشد اما اگر تحت عنوانی باشد مانند عزاداری سیدالشهدا(ص) و.. دیگر کراهت نخواهد داشت.</a:t>
            </a:r>
          </a:p>
          <a:p>
            <a:pPr algn="just" rtl="1"/>
            <a:r>
              <a:rPr lang="fa-IR" sz="2800" dirty="0" smtClean="0">
                <a:cs typeface="B Zar" pitchFamily="2" charset="-78"/>
              </a:rPr>
              <a:t>اما درمورد تأثیر روانشناختی رنگ مشکی باید گفت که اولا  در مورد این مسئله اتفاقی بین روان شناسان وجود ندارد و ثانیا: هیچگاه زنان در تمام اوقات ملزم به پوشش مشکی نیستند بلکه اسلام در معاشرت با نامحرم به پوشش لباسهای تیره (غیرمحرک) توصیه کرده زیرا خصوصیتی که در رنگ مشکی است که مانع خیره شدن می شود برعکس رنگ های روشن.</a:t>
            </a:r>
            <a:endParaRPr lang="en-US" sz="2800" dirty="0">
              <a:cs typeface="B Zar" pitchFamily="2" charset="-78"/>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اشکال5: حجاب سوغات اعراب است</a:t>
            </a:r>
            <a:endParaRPr lang="en-US" b="1" dirty="0">
              <a:cs typeface="B Zar" pitchFamily="2" charset="-78"/>
            </a:endParaRPr>
          </a:p>
        </p:txBody>
      </p:sp>
      <p:sp>
        <p:nvSpPr>
          <p:cNvPr id="3" name="Content Placeholder 2"/>
          <p:cNvSpPr>
            <a:spLocks noGrp="1"/>
          </p:cNvSpPr>
          <p:nvPr>
            <p:ph idx="1"/>
          </p:nvPr>
        </p:nvSpPr>
        <p:spPr>
          <a:xfrm>
            <a:off x="500034" y="2232391"/>
            <a:ext cx="8229600" cy="4625609"/>
          </a:xfrm>
        </p:spPr>
        <p:txBody>
          <a:bodyPr/>
          <a:lstStyle/>
          <a:p>
            <a:pPr algn="just" rtl="1"/>
            <a:r>
              <a:rPr lang="fa-IR" dirty="0" smtClean="0">
                <a:cs typeface="B Zar" pitchFamily="2" charset="-78"/>
              </a:rPr>
              <a:t>برخی از روی نا آگاهی بیان می دارند که حجاب با ورود اعراب به ایران وارد شد و قبل از آن حجاب در ایران یا سایر کشورها و همچنین در سایر ادیان وجود نداشته است.  </a:t>
            </a:r>
            <a:endParaRPr lang="en-US" dirty="0">
              <a:cs typeface="B Zar" pitchFamily="2" charset="-78"/>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پاسخ1</a:t>
            </a:r>
            <a:endParaRPr lang="en-US" b="1" dirty="0">
              <a:cs typeface="B Zar" pitchFamily="2" charset="-78"/>
            </a:endParaRPr>
          </a:p>
        </p:txBody>
      </p:sp>
      <p:sp>
        <p:nvSpPr>
          <p:cNvPr id="3" name="Content Placeholder 2"/>
          <p:cNvSpPr>
            <a:spLocks noGrp="1"/>
          </p:cNvSpPr>
          <p:nvPr>
            <p:ph sz="quarter" idx="1"/>
          </p:nvPr>
        </p:nvSpPr>
        <p:spPr/>
        <p:txBody>
          <a:bodyPr>
            <a:normAutofit/>
          </a:bodyPr>
          <a:lstStyle/>
          <a:p>
            <a:pPr algn="just" rtl="1"/>
            <a:r>
              <a:rPr lang="fa-IR" dirty="0" smtClean="0">
                <a:cs typeface="B Zar" pitchFamily="2" charset="-78"/>
              </a:rPr>
              <a:t> «كنت گوبينو» در كتاب سه سال در ايران معتقد است كه حجاب شديد دوره ساسانى، در دوره اسلام در ميان ايرانيان باقى ماند. او معتقد است كه آنچه در ايران ساسانى بوده است تنها پوشيدگى زن نبوده است بلكه مخفى نگه داشتن زن بوده است.</a:t>
            </a:r>
          </a:p>
          <a:p>
            <a:pPr algn="just" rtl="1"/>
            <a:r>
              <a:rPr lang="fa-IR" dirty="0" smtClean="0">
                <a:cs typeface="B Zar" pitchFamily="2" charset="-78"/>
              </a:rPr>
              <a:t>به هر حال آنچه مسلّم است اين است كه قبل از اسلام حجاب در جهان وجود داشته است و اسلام مبتكر آن نيست، اما اينكه حدود حجاب اسلامى با حجابى كه در ملل باستانى بود يكى است يا نه، و ديگر اينكه علت و فلسفه‏اى كه از نظر اسلام حجاب را لازم مى‏سازد همان علت و فلسفه است كه در جاهاى ديگر جهان منشأ پديد آمدن حجاب شده است يا نه، مطلبی است که باید بررسی شود</a:t>
            </a:r>
            <a:endParaRPr lang="en-US" dirty="0">
              <a:cs typeface="B Zar" pitchFamily="2" charset="-78"/>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cs typeface="B Zar" pitchFamily="2" charset="-78"/>
              </a:rPr>
              <a:t>پاسخ2</a:t>
            </a:r>
            <a:endParaRPr lang="en-US" dirty="0"/>
          </a:p>
        </p:txBody>
      </p:sp>
      <p:sp>
        <p:nvSpPr>
          <p:cNvPr id="3" name="Content Placeholder 2"/>
          <p:cNvSpPr>
            <a:spLocks noGrp="1"/>
          </p:cNvSpPr>
          <p:nvPr>
            <p:ph idx="1"/>
          </p:nvPr>
        </p:nvSpPr>
        <p:spPr/>
        <p:txBody>
          <a:bodyPr>
            <a:normAutofit lnSpcReduction="10000"/>
          </a:bodyPr>
          <a:lstStyle/>
          <a:p>
            <a:pPr algn="just" rtl="1"/>
            <a:r>
              <a:rPr lang="fa-IR" dirty="0" smtClean="0">
                <a:cs typeface="B Zar" pitchFamily="2" charset="-78"/>
              </a:rPr>
              <a:t>در ايران باستان و در ميان قوم يهود و احتمالًا در هند حجاب وجود داشته و از آنچه در قانون اسلام آمده سخت‏تر بوده است، اما در جاهليت عرب حجاب وجود نداشته است و به وسيله اسلام در عرب پيدا شده است.</a:t>
            </a:r>
            <a:endParaRPr lang="en-US" dirty="0" smtClean="0">
              <a:cs typeface="B Zar" pitchFamily="2" charset="-78"/>
            </a:endParaRPr>
          </a:p>
          <a:p>
            <a:pPr algn="just" rtl="1"/>
            <a:r>
              <a:rPr lang="fa-IR" dirty="0" smtClean="0">
                <a:cs typeface="B Zar" pitchFamily="2" charset="-78"/>
              </a:rPr>
              <a:t>ويل دورانت در صفحه 30 جلد 12 تاريخ تمدن (ترجمه فارسى) راجع به قوم يهود و قانون تلمود مى‏نويسد:</a:t>
            </a:r>
            <a:endParaRPr lang="en-US" dirty="0" smtClean="0">
              <a:cs typeface="B Zar" pitchFamily="2" charset="-78"/>
            </a:endParaRPr>
          </a:p>
          <a:p>
            <a:pPr algn="just" rtl="1"/>
            <a:r>
              <a:rPr lang="fa-IR" dirty="0" smtClean="0">
                <a:cs typeface="B Zar" pitchFamily="2" charset="-78"/>
              </a:rPr>
              <a:t> «اگر زنى به نقض قانون يهود مى‏پرداخت چنانكه مثلًا بى‏آنكه چيزى بر سر داشت به ميان مردم مى‏رفت و يا در شارع عام نخ مى‏رشت يا با هر سنخى از مردان درد دل مى‏كرد يا صدايش آنقدر بلند بود كه چون در خانه‏اش تكلم مى‏نمود همسايگانش مى‏توانستند سخنان او را بشنوند، در آن صورت مرد حق داشت بدون پرداخت مهريه او را طلاق دهد.»</a:t>
            </a:r>
            <a:endParaRPr lang="en-US" dirty="0">
              <a:cs typeface="B Zar" pitchFamily="2" charset="-78"/>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اشکال6: چرا فقط زن</a:t>
            </a:r>
            <a:endParaRPr lang="en-US" b="1" dirty="0">
              <a:cs typeface="B Zar" pitchFamily="2" charset="-78"/>
            </a:endParaRPr>
          </a:p>
        </p:txBody>
      </p:sp>
      <p:sp>
        <p:nvSpPr>
          <p:cNvPr id="3" name="Content Placeholder 2"/>
          <p:cNvSpPr>
            <a:spLocks noGrp="1"/>
          </p:cNvSpPr>
          <p:nvPr>
            <p:ph idx="1"/>
          </p:nvPr>
        </p:nvSpPr>
        <p:spPr/>
        <p:txBody>
          <a:bodyPr/>
          <a:lstStyle/>
          <a:p>
            <a:pPr algn="just" rtl="1"/>
            <a:r>
              <a:rPr lang="fa-IR" dirty="0" smtClean="0">
                <a:cs typeface="B Zar" pitchFamily="2" charset="-78"/>
              </a:rPr>
              <a:t>چرا فقط زنان حجاب داشته باشند و مردان راحت باشند آیا این ظلمی در حق زنان نیست</a:t>
            </a:r>
          </a:p>
          <a:p>
            <a:pPr algn="just" rtl="1"/>
            <a:r>
              <a:rPr lang="fa-IR" dirty="0" smtClean="0">
                <a:cs typeface="B Zar" pitchFamily="2" charset="-78"/>
              </a:rPr>
              <a:t>جواب: اولا مردان نیز موظف به حفظ حجاب هستند و به نظر مراجع بر مرد واجب است آن قدر را که معمولا مردم متشرعه می پوشانند بپوشد</a:t>
            </a:r>
          </a:p>
          <a:p>
            <a:pPr algn="just" rtl="1"/>
            <a:r>
              <a:rPr lang="fa-IR" dirty="0" smtClean="0">
                <a:cs typeface="B Zar" pitchFamily="2" charset="-78"/>
              </a:rPr>
              <a:t>و ثانیا: تحریک عموما از جانب زنان میسر است و جنس مرد تکوینا نسبت به زن زودتر تحریک می شود و در معرض مشکلات می باشد از این رو حجاب زنان سخت تر است.</a:t>
            </a:r>
            <a:endParaRPr lang="en-US" dirty="0">
              <a:cs typeface="B Zar" pitchFamily="2" charset="-78"/>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8229600" cy="1143000"/>
          </a:xfrm>
        </p:spPr>
        <p:txBody>
          <a:bodyPr>
            <a:normAutofit/>
          </a:bodyPr>
          <a:lstStyle/>
          <a:p>
            <a:pPr algn="ctr"/>
            <a:r>
              <a:rPr lang="fa-IR" sz="4000" b="1" dirty="0" smtClean="0">
                <a:cs typeface="B Zar" pitchFamily="2" charset="-78"/>
              </a:rPr>
              <a:t>اشکال7: حجاب واجب دینی نیست  </a:t>
            </a:r>
            <a:endParaRPr lang="en-US" sz="4000" b="1" dirty="0">
              <a:cs typeface="B Zar" pitchFamily="2" charset="-78"/>
            </a:endParaRPr>
          </a:p>
        </p:txBody>
      </p:sp>
      <p:sp>
        <p:nvSpPr>
          <p:cNvPr id="3" name="Content Placeholder 2"/>
          <p:cNvSpPr>
            <a:spLocks noGrp="1"/>
          </p:cNvSpPr>
          <p:nvPr>
            <p:ph idx="1"/>
          </p:nvPr>
        </p:nvSpPr>
        <p:spPr>
          <a:xfrm>
            <a:off x="500034" y="1714488"/>
            <a:ext cx="8229600" cy="4389120"/>
          </a:xfrm>
        </p:spPr>
        <p:txBody>
          <a:bodyPr>
            <a:noAutofit/>
          </a:bodyPr>
          <a:lstStyle/>
          <a:p>
            <a:pPr algn="r" rtl="1"/>
            <a:r>
              <a:rPr lang="fa-IR" sz="3200" dirty="0" smtClean="0">
                <a:cs typeface="B Zar" pitchFamily="2" charset="-78"/>
              </a:rPr>
              <a:t> چه کسی گفته که حجاب واجب است.</a:t>
            </a:r>
          </a:p>
          <a:p>
            <a:pPr algn="just" rtl="1"/>
            <a:r>
              <a:rPr lang="fa-IR" sz="3200" dirty="0" smtClean="0"/>
              <a:t>پاسخ: </a:t>
            </a:r>
            <a:r>
              <a:rPr lang="fa-IR" sz="3200" dirty="0" smtClean="0">
                <a:cs typeface="B Zar" pitchFamily="2" charset="-78"/>
              </a:rPr>
              <a:t>قُلْ لِلْمُؤْمِناتِ يَغْضُضْنَ مِنْ ابْصارِهِنَّ وَ يَحْفَظْنَ فُروجَهُنَّ وَ </a:t>
            </a:r>
            <a:r>
              <a:rPr lang="fa-IR" sz="3200" dirty="0" smtClean="0">
                <a:solidFill>
                  <a:srgbClr val="92D050"/>
                </a:solidFill>
                <a:cs typeface="B Zar" pitchFamily="2" charset="-78"/>
              </a:rPr>
              <a:t>لا يُبْدينَ زينَتَهُنَّ الّا ما ظَهَرَ مِنْها وَلْيَضْرِبْنَ بِخُمُرِهِنَّ عَلى‏ جُيوبِهِنَّ</a:t>
            </a:r>
            <a:r>
              <a:rPr lang="fa-IR" sz="3200" dirty="0" smtClean="0">
                <a:cs typeface="B Zar" pitchFamily="2" charset="-78"/>
              </a:rPr>
              <a:t> وَ لا يُبْدينَ زينَتَهُنَّ الّا لِبُعولَتِهِنَّ او ابائِهِنَّ او اباءِ بُعولَتِهِنَ‏ اوْ ابْنائِهِنَّ اوْ ابْناءِ بُعولَتِهِنَّ اوْ اخْوانِهِنَّ اوْ بَنى اخْوانِهِنَّ اوْ بَنى اخَواتِهِنَّ اوْ نِسائِهِنَّ اوْ ما مَلَكَتْ ايْمانُهُنَّ اوِ التّابِعينَ غَيْرِ اولِى الْارْبَةِ مِنَ الرِّجالِ اوِ الطِّفْلِ الَّذينَ لَمْ يَظْهَروا عَلى‏ عَوْراتِ النِّساءِ، وَلا يَضْرِبْنَ بِارْجُلِهِنَّ لِيُعْلَمَ ما يُخْفينَ مِنْ زينَتِهِنَّ و..</a:t>
            </a:r>
          </a:p>
          <a:p>
            <a:pPr algn="just" rtl="1"/>
            <a:r>
              <a:rPr lang="fa-IR" sz="3200" dirty="0" smtClean="0">
                <a:cs typeface="B Zar" pitchFamily="2" charset="-78"/>
              </a:rPr>
              <a:t>فتاوای مراجع همه بر وجوب حجاب دلالت می کند</a:t>
            </a:r>
            <a:endParaRPr lang="en-US" sz="3200" dirty="0">
              <a:cs typeface="B Zar" pitchFamily="2" charset="-78"/>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اشکال8: به آقایان بگویید نگاه نکنند</a:t>
            </a:r>
            <a:endParaRPr lang="en-US" b="1" dirty="0">
              <a:cs typeface="B Zar" pitchFamily="2" charset="-78"/>
            </a:endParaRPr>
          </a:p>
        </p:txBody>
      </p:sp>
      <p:sp>
        <p:nvSpPr>
          <p:cNvPr id="3" name="Content Placeholder 2"/>
          <p:cNvSpPr>
            <a:spLocks noGrp="1"/>
          </p:cNvSpPr>
          <p:nvPr>
            <p:ph idx="1"/>
          </p:nvPr>
        </p:nvSpPr>
        <p:spPr>
          <a:xfrm>
            <a:off x="1435608" y="1447800"/>
            <a:ext cx="7498080" cy="4767282"/>
          </a:xfrm>
        </p:spPr>
        <p:txBody>
          <a:bodyPr>
            <a:noAutofit/>
          </a:bodyPr>
          <a:lstStyle/>
          <a:p>
            <a:pPr algn="just" rtl="1"/>
            <a:r>
              <a:rPr lang="fa-IR" sz="3600" dirty="0" smtClean="0">
                <a:cs typeface="B Zar" pitchFamily="2" charset="-78"/>
              </a:rPr>
              <a:t>زنان مقصرنیستند و اگرفساد ومشکلی وجود دارد مشکل مردان است که با نگاه و هوس بازی خود جامعه را به فساد می کشانند </a:t>
            </a:r>
          </a:p>
          <a:p>
            <a:pPr algn="just" rtl="1"/>
            <a:r>
              <a:rPr lang="fa-IR" sz="3600" dirty="0" smtClean="0">
                <a:cs typeface="B Zar" pitchFamily="2" charset="-78"/>
              </a:rPr>
              <a:t>پاسخ: بد حجابی مانند مسموم سازی آب یک شهر است نمی توان به اهالی شهر گفت که از آب ننوشید بلکه بعضی مانند بچه کوچک هستند که صلاح ومصلحت خود را نمی دانند و برخی از روی فراموشی یا غفلت و.. مسموم می شوند از اینرو مسموم سازی آب اشکال دارد. </a:t>
            </a:r>
            <a:endParaRPr lang="en-US" sz="3600" dirty="0">
              <a:cs typeface="B Zar" pitchFamily="2" charset="-78"/>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b="1" dirty="0" smtClean="0">
                <a:cs typeface="B Zar" pitchFamily="2" charset="-78"/>
              </a:rPr>
              <a:t>اشکال9: چادری ها از همه بدترند</a:t>
            </a:r>
            <a:endParaRPr lang="en-US" sz="4000" b="1" dirty="0">
              <a:cs typeface="B Zar" pitchFamily="2" charset="-78"/>
            </a:endParaRPr>
          </a:p>
        </p:txBody>
      </p:sp>
      <p:sp>
        <p:nvSpPr>
          <p:cNvPr id="3" name="Content Placeholder 2"/>
          <p:cNvSpPr>
            <a:spLocks noGrp="1"/>
          </p:cNvSpPr>
          <p:nvPr>
            <p:ph idx="1"/>
          </p:nvPr>
        </p:nvSpPr>
        <p:spPr/>
        <p:txBody>
          <a:bodyPr>
            <a:normAutofit/>
          </a:bodyPr>
          <a:lstStyle/>
          <a:p>
            <a:pPr algn="just" rtl="1"/>
            <a:r>
              <a:rPr lang="fa-IR" dirty="0" smtClean="0">
                <a:cs typeface="B Zar" pitchFamily="2" charset="-78"/>
              </a:rPr>
              <a:t>خیلی ها چادر می پوشند اما در عمل بسیار بدتر از کسانی هستند که به اصطلاح بدحجاب هستند</a:t>
            </a:r>
          </a:p>
          <a:p>
            <a:pPr algn="just" rtl="1"/>
            <a:r>
              <a:rPr lang="fa-IR" dirty="0" smtClean="0">
                <a:cs typeface="B Zar" pitchFamily="2" charset="-78"/>
              </a:rPr>
              <a:t>پاسخ: اگر لزوم حجاب با دلیل عقلی و شرعی ثابت شد نباید عملکرد افراد را بهانه کرد</a:t>
            </a:r>
          </a:p>
          <a:p>
            <a:pPr algn="just" rtl="1"/>
            <a:r>
              <a:rPr lang="fa-IR" dirty="0" smtClean="0">
                <a:cs typeface="B Zar" pitchFamily="2" charset="-78"/>
              </a:rPr>
              <a:t>ثانیا: در مقام ارزیابی این چنین افراد باید گفت اینان از حیث حجاب خوب هستند و از جهات دیگر گناه کارند</a:t>
            </a:r>
          </a:p>
          <a:p>
            <a:pPr algn="just" rtl="1"/>
            <a:r>
              <a:rPr lang="fa-IR" dirty="0" smtClean="0">
                <a:cs typeface="B Zar" pitchFamily="2" charset="-78"/>
              </a:rPr>
              <a:t>ثالثا: بسیاری از چادری ها اینگونه نیستند و تعداد محدودی هستند که از اسلام فقط چادر را فهمیده اند و در عمل خلاف اسلام عمل می کنند و این در تمام قشرها وجود دارد </a:t>
            </a:r>
            <a:endParaRPr lang="en-US" dirty="0">
              <a:cs typeface="B Zar" pitchFamily="2" charset="-78"/>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amond(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14290"/>
            <a:ext cx="7239000" cy="1143000"/>
          </a:xfrm>
        </p:spPr>
        <p:txBody>
          <a:bodyPr>
            <a:normAutofit/>
          </a:bodyPr>
          <a:lstStyle/>
          <a:p>
            <a:pPr algn="ctr"/>
            <a:r>
              <a:rPr lang="fa-IR" sz="4400" b="1" dirty="0" smtClean="0">
                <a:cs typeface="B Zar" pitchFamily="2" charset="-78"/>
              </a:rPr>
              <a:t>اشکال10: دلت پاک باشد</a:t>
            </a:r>
            <a:endParaRPr lang="en-US" sz="4400" b="1" dirty="0">
              <a:cs typeface="B Zar" pitchFamily="2" charset="-78"/>
            </a:endParaRPr>
          </a:p>
        </p:txBody>
      </p:sp>
      <p:sp>
        <p:nvSpPr>
          <p:cNvPr id="3" name="Content Placeholder 2"/>
          <p:cNvSpPr>
            <a:spLocks noGrp="1"/>
          </p:cNvSpPr>
          <p:nvPr>
            <p:ph idx="1"/>
          </p:nvPr>
        </p:nvSpPr>
        <p:spPr>
          <a:xfrm>
            <a:off x="500034" y="1857364"/>
            <a:ext cx="7239000" cy="4846320"/>
          </a:xfrm>
        </p:spPr>
        <p:txBody>
          <a:bodyPr/>
          <a:lstStyle/>
          <a:p>
            <a:pPr algn="just" rtl="1"/>
            <a:r>
              <a:rPr lang="fa-IR" dirty="0" smtClean="0">
                <a:cs typeface="B Zar" pitchFamily="2" charset="-78"/>
              </a:rPr>
              <a:t>مهم اینست که دلت پاک باشد این مسائل زیاد مهم نیست. و به عبارتی بی حجابی دلیل بی دینی نیست دلت باید پاک باشد.</a:t>
            </a:r>
          </a:p>
          <a:p>
            <a:pPr algn="just" rtl="1"/>
            <a:r>
              <a:rPr lang="fa-IR" dirty="0" smtClean="0">
                <a:cs typeface="B Zar" pitchFamily="2" charset="-78"/>
              </a:rPr>
              <a:t>پاسخ: هر آنچه در دل باشد در ظاهر انسان ظهور می کند ظاهر آینه باطن انسان است. </a:t>
            </a:r>
          </a:p>
          <a:p>
            <a:pPr algn="just" rtl="1"/>
            <a:r>
              <a:rPr lang="fa-IR" dirty="0" smtClean="0">
                <a:cs typeface="B Zar" pitchFamily="2" charset="-78"/>
              </a:rPr>
              <a:t>ثانیا: خداوند از ما پاکی باطن و درستی ظاهر را با هم خواسته است.</a:t>
            </a:r>
            <a:endParaRPr lang="en-US" dirty="0">
              <a:cs typeface="B Zar" pitchFamily="2" charset="-78"/>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B Zar" pitchFamily="2" charset="-78"/>
              </a:rPr>
              <a:t>سایر اشکالات</a:t>
            </a:r>
            <a:endParaRPr lang="en-US" b="1" dirty="0">
              <a:cs typeface="B Zar" pitchFamily="2" charset="-78"/>
            </a:endParaRPr>
          </a:p>
        </p:txBody>
      </p:sp>
      <p:sp>
        <p:nvSpPr>
          <p:cNvPr id="3" name="Content Placeholder 2"/>
          <p:cNvSpPr>
            <a:spLocks noGrp="1"/>
          </p:cNvSpPr>
          <p:nvPr>
            <p:ph idx="1"/>
          </p:nvPr>
        </p:nvSpPr>
        <p:spPr/>
        <p:txBody>
          <a:bodyPr/>
          <a:lstStyle/>
          <a:p>
            <a:pPr algn="just" rtl="1"/>
            <a:r>
              <a:rPr lang="fa-IR" dirty="0" smtClean="0">
                <a:cs typeface="B Zar" pitchFamily="2" charset="-78"/>
              </a:rPr>
              <a:t>1. خداوند مهربان تر از آن است که به خاطر چند تار مو کسی را عذاب کند</a:t>
            </a:r>
          </a:p>
          <a:p>
            <a:pPr algn="just" rtl="1"/>
            <a:r>
              <a:rPr lang="fa-IR" dirty="0" smtClean="0">
                <a:cs typeface="B Zar" pitchFamily="2" charset="-78"/>
              </a:rPr>
              <a:t>2. چرا حجاب را برای غیر مسلمانان اجباری می کنید</a:t>
            </a:r>
          </a:p>
          <a:p>
            <a:pPr algn="just" rtl="1"/>
            <a:r>
              <a:rPr lang="fa-IR" dirty="0" smtClean="0">
                <a:cs typeface="B Zar" pitchFamily="2" charset="-78"/>
              </a:rPr>
              <a:t>3. بگذارید زن حق انتخاب داشته باشد.</a:t>
            </a:r>
          </a:p>
          <a:p>
            <a:pPr algn="just" rtl="1"/>
            <a:r>
              <a:rPr lang="fa-IR" dirty="0" smtClean="0">
                <a:cs typeface="B Zar" pitchFamily="2" charset="-78"/>
              </a:rPr>
              <a:t>4. حجاب ویژه زنان پیامبر است.</a:t>
            </a:r>
          </a:p>
          <a:p>
            <a:pPr algn="just" rtl="1"/>
            <a:endParaRPr lang="en-US" dirty="0">
              <a:cs typeface="B Zar" pitchFamily="2" charset="-78"/>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heckerboard(across)">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بوي بهشت.JPG"/>
          <p:cNvPicPr>
            <a:picLocks noChangeAspect="1"/>
          </p:cNvPicPr>
          <p:nvPr/>
        </p:nvPicPr>
        <p:blipFill>
          <a:blip r:embed="rId3" cstate="print"/>
          <a:stretch>
            <a:fillRect/>
          </a:stretch>
        </p:blipFill>
        <p:spPr>
          <a:xfrm>
            <a:off x="0" y="125015"/>
            <a:ext cx="9144000" cy="6607969"/>
          </a:xfrm>
          <a:prstGeom prst="rect">
            <a:avLst/>
          </a:prstGeom>
        </p:spPr>
      </p:pic>
      <p:sp>
        <p:nvSpPr>
          <p:cNvPr id="2" name="Title 1"/>
          <p:cNvSpPr>
            <a:spLocks noGrp="1"/>
          </p:cNvSpPr>
          <p:nvPr>
            <p:ph type="ctrTitle"/>
          </p:nvPr>
        </p:nvSpPr>
        <p:spPr>
          <a:xfrm>
            <a:off x="609600" y="685800"/>
            <a:ext cx="7772400" cy="2838450"/>
          </a:xfrm>
        </p:spPr>
        <p:txBody>
          <a:bodyPr>
            <a:normAutofit/>
          </a:bodyPr>
          <a:lstStyle/>
          <a:p>
            <a:pPr algn="ctr"/>
            <a:r>
              <a:rPr lang="fa-IR" sz="4000" b="1" dirty="0" smtClean="0">
                <a:solidFill>
                  <a:srgbClr val="0070C0"/>
                </a:solidFill>
                <a:cs typeface="B Karim" pitchFamily="2" charset="-78"/>
              </a:rPr>
              <a:t>اللَّهُمَّ عَرِّفْنِي نَفْسَكَ فَإِنَّكَ إِنْ لَمْ تُعَرِّفْنِي نَفْسَكَ لَمْ أَعْرِفْ نَبِيَّكَ اللَّهُمَّ عَرِّفْنِي رَسُولَكَ فَإِنَّكَ إِنْ لَمْ تُعَرِّفْنِي رَسُولَكَ لَمْ أَعْرِفْ حُجَّتَكَ اللَّهُمَّ عَرِّفْنِي حُجَّتَكَ فَإِنَّكَ إِنْ لَمْ تُعَرِّفْنِي حُجَّتَكَ ضَلَلْتُ عَنْ دِينِي‏.</a:t>
            </a:r>
            <a:endParaRPr lang="en-US" sz="4000" b="1" dirty="0">
              <a:solidFill>
                <a:srgbClr val="0070C0"/>
              </a:solidFill>
              <a:cs typeface="B Karim" pitchFamily="2" charset="-78"/>
            </a:endParaRPr>
          </a:p>
        </p:txBody>
      </p:sp>
      <p:sp>
        <p:nvSpPr>
          <p:cNvPr id="3" name="Subtitle 2"/>
          <p:cNvSpPr>
            <a:spLocks noGrp="1"/>
          </p:cNvSpPr>
          <p:nvPr>
            <p:ph type="subTitle" idx="1"/>
          </p:nvPr>
        </p:nvSpPr>
        <p:spPr>
          <a:xfrm>
            <a:off x="990600" y="3886200"/>
            <a:ext cx="7239000" cy="1752600"/>
          </a:xfrm>
        </p:spPr>
        <p:txBody>
          <a:bodyPr>
            <a:noAutofit/>
          </a:bodyPr>
          <a:lstStyle/>
          <a:p>
            <a:pPr algn="ctr"/>
            <a:r>
              <a:rPr lang="fa-IR" sz="2800" b="1" dirty="0" smtClean="0">
                <a:solidFill>
                  <a:schemeClr val="tx2">
                    <a:lumMod val="10000"/>
                  </a:schemeClr>
                </a:solidFill>
                <a:cs typeface="2  Zar" pitchFamily="2" charset="-78"/>
              </a:rPr>
              <a:t>خداوندا؛ خودت را بر من بشناسان که اگر خودت را به من معرفی ننمایی، پیامبرت را نمی شناسم. خداوندا؛ پیامبرت را بر من بشناسان که اگر او را معرفی ننمایی، حجتت را نمی شناسم. خداوندا؛ حجتت را بر من بشناسان که اگر معرفی ننمایی، در دینم به گمراهی کشیده خواهم شد.</a:t>
            </a:r>
            <a:endParaRPr lang="en-US" sz="2800" b="1" dirty="0">
              <a:solidFill>
                <a:schemeClr val="tx2">
                  <a:lumMod val="10000"/>
                </a:schemeClr>
              </a:solidFill>
              <a:cs typeface="2  Zar" pitchFamily="2" charset="-78"/>
            </a:endParaRPr>
          </a:p>
        </p:txBody>
      </p:sp>
    </p:spTree>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_rels/them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5.xml.rels><?xml version="1.0" encoding="UTF-8" standalone="yes"?>
<Relationships xmlns="http://schemas.openxmlformats.org/package/2006/relationships"><Relationship Id="rId1" Type="http://schemas.openxmlformats.org/officeDocument/2006/relationships/image" Target="../media/image7.jpeg"/></Relationships>
</file>

<file path=ppt/theme/_rels/theme6.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1_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4.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6.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themeOverride>
</file>

<file path=ppt/theme/themeOverride2.xml><?xml version="1.0" encoding="utf-8"?>
<a:themeOverride xmlns:a="http://schemas.openxmlformats.org/drawingml/2006/main">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themeOverride>
</file>

<file path=ppt/theme/themeOverride3.xml><?xml version="1.0" encoding="utf-8"?>
<a:themeOverride xmlns:a="http://schemas.openxmlformats.org/drawingml/2006/main">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4.xml><?xml version="1.0" encoding="utf-8"?>
<a:themeOverride xmlns:a="http://schemas.openxmlformats.org/drawingml/2006/main">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themeOverride>
</file>

<file path=ppt/theme/themeOverride5.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6.xml><?xml version="1.0" encoding="utf-8"?>
<a:themeOverride xmlns:a="http://schemas.openxmlformats.org/drawingml/2006/main">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themeOverride>
</file>

<file path=docProps/app.xml><?xml version="1.0" encoding="utf-8"?>
<Properties xmlns="http://schemas.openxmlformats.org/officeDocument/2006/extended-properties" xmlns:vt="http://schemas.openxmlformats.org/officeDocument/2006/docPropsVTypes">
  <Template/>
  <TotalTime>5380</TotalTime>
  <Words>3468</Words>
  <Application>Microsoft Office PowerPoint</Application>
  <PresentationFormat>On-screen Show (4:3)</PresentationFormat>
  <Paragraphs>220</Paragraphs>
  <Slides>38</Slides>
  <Notes>38</Notes>
  <HiddenSlides>0</HiddenSlides>
  <MMClips>0</MMClips>
  <ScaleCrop>false</ScaleCrop>
  <HeadingPairs>
    <vt:vector size="6" baseType="variant">
      <vt:variant>
        <vt:lpstr>Fonts Used</vt:lpstr>
      </vt:variant>
      <vt:variant>
        <vt:i4>21</vt:i4>
      </vt:variant>
      <vt:variant>
        <vt:lpstr>Theme</vt:lpstr>
      </vt:variant>
      <vt:variant>
        <vt:i4>6</vt:i4>
      </vt:variant>
      <vt:variant>
        <vt:lpstr>Slide Titles</vt:lpstr>
      </vt:variant>
      <vt:variant>
        <vt:i4>38</vt:i4>
      </vt:variant>
    </vt:vector>
  </HeadingPairs>
  <TitlesOfParts>
    <vt:vector size="65" baseType="lpstr">
      <vt:lpstr>2  Aseman</vt:lpstr>
      <vt:lpstr>2  Zar</vt:lpstr>
      <vt:lpstr>Arial</vt:lpstr>
      <vt:lpstr>B Karim</vt:lpstr>
      <vt:lpstr>B Titr</vt:lpstr>
      <vt:lpstr>B Zar</vt:lpstr>
      <vt:lpstr>Calibri</vt:lpstr>
      <vt:lpstr>Consolas</vt:lpstr>
      <vt:lpstr>Corbel</vt:lpstr>
      <vt:lpstr>Franklin Gothic Book</vt:lpstr>
      <vt:lpstr>Franklin Gothic Medium</vt:lpstr>
      <vt:lpstr>Georgia</vt:lpstr>
      <vt:lpstr>Gill Sans MT</vt:lpstr>
      <vt:lpstr>Majalla UI</vt:lpstr>
      <vt:lpstr>Tahoma</vt:lpstr>
      <vt:lpstr>Times New Roman</vt:lpstr>
      <vt:lpstr>Trebuchet MS</vt:lpstr>
      <vt:lpstr>Verdana</vt:lpstr>
      <vt:lpstr>Wingdings</vt:lpstr>
      <vt:lpstr>Wingdings 2</vt:lpstr>
      <vt:lpstr>Wingdings 3</vt:lpstr>
      <vt:lpstr>Civic</vt:lpstr>
      <vt:lpstr>Solstice</vt:lpstr>
      <vt:lpstr>1_Urban</vt:lpstr>
      <vt:lpstr>Trek</vt:lpstr>
      <vt:lpstr>Metro</vt:lpstr>
      <vt:lpstr>Aspect</vt:lpstr>
      <vt:lpstr>PowerPoint Presentation</vt:lpstr>
      <vt:lpstr>PowerPoint Presentation</vt:lpstr>
      <vt:lpstr>PowerPoint Presentation</vt:lpstr>
      <vt:lpstr>PowerPoint Presentation</vt:lpstr>
      <vt:lpstr>PowerPoint Presentation</vt:lpstr>
      <vt:lpstr>حجاب در لغت: كلمه «حجاب» هم به معنى پوشيدن است و هم به معنى پرده و حاجب. بيشتر، استعمالش به معنى پرده است.   استعمال كلمه «حجاب» در مورد پوشش زن يك اصطلاح نسبتاً جديد است. در قديم و مخصوصاً در اصطلاح فقها كلمه «سَتر» كه به معنى پوشش است به كار رفته است.   بهتر اين بود كه اين كلمه عوض نمى‏شد و ما هميشه همان كلمه «پوشش» را به كار مى‏برديم، زيرا چنانكه گفتيم معنى شايع لغت «حجاب» پرده است همين امر موجب شده كه عده زيادى گمان كنند كه اسلام خواسته است زن هميشه پشت پرده و در خانه محبوس باشد و بيرون نرود</vt:lpstr>
      <vt:lpstr>PowerPoint Presentation</vt:lpstr>
      <vt:lpstr>علت و فلسفه پیدایش حجاب</vt:lpstr>
      <vt:lpstr>PowerPoint Presentation</vt:lpstr>
      <vt:lpstr>PowerPoint Presentation</vt:lpstr>
      <vt:lpstr>عوامل رواج بدحجابی1</vt:lpstr>
      <vt:lpstr>عوامل رواج بدحجابی2</vt:lpstr>
      <vt:lpstr>PowerPoint Presentation</vt:lpstr>
      <vt:lpstr>راهکارهای مقابله با بد حجابی 1</vt:lpstr>
      <vt:lpstr>راهکارهای مقابله با بد حجابی 2</vt:lpstr>
      <vt:lpstr>راهکارهای مقابله با بد حجابی 3</vt:lpstr>
      <vt:lpstr>راهکارهای مقابله با بد حجابی 4</vt:lpstr>
      <vt:lpstr>راهکارهای مقابله با بد حجابی 5</vt:lpstr>
      <vt:lpstr>PowerPoint Presentation</vt:lpstr>
      <vt:lpstr>اشکال1: حجاب و اصل آزادى‏ </vt:lpstr>
      <vt:lpstr>پاسخ</vt:lpstr>
      <vt:lpstr>اشکال2: ركود فعاليت</vt:lpstr>
      <vt:lpstr>پاسخ</vt:lpstr>
      <vt:lpstr>اشکال3: افزايش التهاب ها </vt:lpstr>
      <vt:lpstr>پاسخ1</vt:lpstr>
      <vt:lpstr>پاسخ2</vt:lpstr>
      <vt:lpstr>اشکال4: کراهت رنگ مشکی</vt:lpstr>
      <vt:lpstr>پاسخ</vt:lpstr>
      <vt:lpstr>اشکال5: حجاب سوغات اعراب است</vt:lpstr>
      <vt:lpstr>پاسخ1</vt:lpstr>
      <vt:lpstr>پاسخ2</vt:lpstr>
      <vt:lpstr>اشکال6: چرا فقط زن</vt:lpstr>
      <vt:lpstr>اشکال7: حجاب واجب دینی نیست  </vt:lpstr>
      <vt:lpstr>اشکال8: به آقایان بگویید نگاه نکنند</vt:lpstr>
      <vt:lpstr>اشکال9: چادری ها از همه بدترند</vt:lpstr>
      <vt:lpstr>اشکال10: دلت پاک باشد</vt:lpstr>
      <vt:lpstr>سایر اشکالات</vt:lpstr>
      <vt:lpstr>اللَّهُمَّ عَرِّفْنِي نَفْسَكَ فَإِنَّكَ إِنْ لَمْ تُعَرِّفْنِي نَفْسَكَ لَمْ أَعْرِفْ نَبِيَّكَ اللَّهُمَّ عَرِّفْنِي رَسُولَكَ فَإِنَّكَ إِنْ لَمْ تُعَرِّفْنِي رَسُولَكَ لَمْ أَعْرِفْ حُجَّتَكَ اللَّهُمَّ عَرِّفْنِي حُجَّتَكَ فَإِنَّكَ إِنْ لَمْ تُعَرِّفْنِي حُجَّتَكَ ضَلَلْتُ عَنْ دِينِي‏.</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Takmili</dc:creator>
  <cp:lastModifiedBy>DadeFam-43262657</cp:lastModifiedBy>
  <cp:revision>136</cp:revision>
  <dcterms:created xsi:type="dcterms:W3CDTF">2009-07-22T01:49:25Z</dcterms:created>
  <dcterms:modified xsi:type="dcterms:W3CDTF">2023-08-16T13:58:37Z</dcterms:modified>
</cp:coreProperties>
</file>