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9" r:id="rId11"/>
    <p:sldId id="266" r:id="rId12"/>
    <p:sldId id="273" r:id="rId13"/>
    <p:sldId id="271" r:id="rId14"/>
    <p:sldId id="272" r:id="rId15"/>
    <p:sldId id="267" r:id="rId16"/>
    <p:sldId id="270" r:id="rId17"/>
    <p:sldId id="268" r:id="rId18"/>
  </p:sldIdLst>
  <p:sldSz cx="9144000" cy="6858000" type="screen4x3"/>
  <p:notesSz cx="6858000" cy="9144000"/>
  <p:defaultTextStyle>
    <a:defPPr>
      <a:defRPr lang="fa-I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0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2291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a-IR" sz="2400">
                <a:latin typeface="Times New Roman" panose="02020603050405020304" pitchFamily="18" charset="0"/>
              </a:endParaRPr>
            </a:p>
          </p:txBody>
        </p:sp>
        <p:sp>
          <p:nvSpPr>
            <p:cNvPr id="12292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2293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12294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5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6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7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8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9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300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301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302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303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a-IR" sz="240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12304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2305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2306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05F9043-4121-4F18-87FB-2DF5F8CF826F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1230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230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34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1" name="Rectangle 20"/>
          <p:cNvSpPr/>
          <p:nvPr userDrawn="1"/>
        </p:nvSpPr>
        <p:spPr>
          <a:xfrm>
            <a:off x="-200949" y="-57001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CA6DF3-FF4B-4E44-BA15-0E27B50510EE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82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7FD84FB-A24C-45A8-948E-92203C5C8F92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876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8B643E0-41F8-49AC-9FCF-7133617C31F2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971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2081C2-FEFD-486F-A8A4-B6E40374A6B2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689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352BC0A-8458-4CA1-AA46-AD617DB1B5B8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30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BCC1AF-4864-458A-BE75-6980933852E8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46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2022A2C-A5C4-427C-92D1-A88372F3A5C9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366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D76A03-1BB1-4A10-A695-8F97E35E622B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597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431FEC2-A776-4AA0-B00B-D0204E7426FC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38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665AEE3-E66F-4FF7-814D-E4CD9604DB21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437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1" cy="5851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9ED06A6-6BC0-4EBC-9B10-CAC57A818CC3}" type="slidenum">
              <a:rPr lang="en-US" altLang="fa-IR"/>
              <a:pPr/>
              <a:t>‹#›</a:t>
            </a:fld>
            <a:endParaRPr lang="en-US" alt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124201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4584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fld id="{584625CD-393B-4C4D-A15D-178BDD72E365}" type="slidenum">
              <a:rPr lang="fa-IR"/>
              <a:pPr/>
              <a:t>‹#›</a:t>
            </a:fld>
            <a:endParaRPr lang="en-US"/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1269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a-IR" sz="2400">
                <a:latin typeface="Times New Roman" panose="02020603050405020304" pitchFamily="18" charset="0"/>
              </a:endParaRPr>
            </a:p>
          </p:txBody>
        </p:sp>
        <p:sp>
          <p:nvSpPr>
            <p:cNvPr id="11270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 sz="2400">
                <a:latin typeface="Times New Roman" panose="02020603050405020304" pitchFamily="18" charset="0"/>
              </a:endParaRPr>
            </a:p>
          </p:txBody>
        </p:sp>
        <p:sp>
          <p:nvSpPr>
            <p:cNvPr id="11271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>
                <a:solidFill>
                  <a:schemeClr val="hlink"/>
                </a:solidFill>
              </a:endParaRPr>
            </a:p>
          </p:txBody>
        </p:sp>
        <p:sp>
          <p:nvSpPr>
            <p:cNvPr id="11272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>
                <a:solidFill>
                  <a:schemeClr val="hlink"/>
                </a:solidFill>
              </a:endParaRPr>
            </a:p>
          </p:txBody>
        </p:sp>
        <p:sp>
          <p:nvSpPr>
            <p:cNvPr id="11273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>
                <a:solidFill>
                  <a:schemeClr val="accent2"/>
                </a:solidFill>
              </a:endParaRPr>
            </a:p>
          </p:txBody>
        </p:sp>
        <p:sp>
          <p:nvSpPr>
            <p:cNvPr id="11274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>
                <a:solidFill>
                  <a:schemeClr val="hlink"/>
                </a:solidFill>
              </a:endParaRPr>
            </a:p>
          </p:txBody>
        </p:sp>
        <p:sp>
          <p:nvSpPr>
            <p:cNvPr id="11275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 sz="2400">
                <a:latin typeface="Times New Roman" panose="02020603050405020304" pitchFamily="18" charset="0"/>
              </a:endParaRPr>
            </a:p>
          </p:txBody>
        </p:sp>
        <p:sp>
          <p:nvSpPr>
            <p:cNvPr id="11276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>
                <a:solidFill>
                  <a:schemeClr val="accent2"/>
                </a:solidFill>
              </a:endParaRPr>
            </a:p>
          </p:txBody>
        </p:sp>
        <p:sp>
          <p:nvSpPr>
            <p:cNvPr id="11277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a-IR">
                <a:solidFill>
                  <a:schemeClr val="accent2"/>
                </a:solidFill>
              </a:endParaRPr>
            </a:p>
          </p:txBody>
        </p:sp>
      </p:grpSp>
      <p:sp>
        <p:nvSpPr>
          <p:cNvPr id="11278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7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8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200949" y="-57001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838629" y="639910"/>
            <a:ext cx="7329829" cy="5751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01779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fa-IR" sz="4000" dirty="0">
                <a:cs typeface="Nazanin" panose="00000400000000000000" pitchFamily="2" charset="-78"/>
              </a:rPr>
              <a:t>فرهنگ سازماني و توسعه يادگيري:</a:t>
            </a:r>
            <a:br>
              <a:rPr lang="fa-IR" sz="4000" dirty="0">
                <a:cs typeface="Nazanin" panose="00000400000000000000" pitchFamily="2" charset="-78"/>
              </a:rPr>
            </a:br>
            <a:r>
              <a:rPr lang="fa-IR" sz="4000" dirty="0">
                <a:cs typeface="Nazanin" panose="00000400000000000000" pitchFamily="2" charset="-78"/>
              </a:rPr>
              <a:t> چالشها و ظرفيتها</a:t>
            </a:r>
            <a:endParaRPr lang="en-US" sz="4000" dirty="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>
                <a:cs typeface="Nazanin" panose="00000400000000000000" pitchFamily="2" charset="-78"/>
              </a:rPr>
              <a:t>هدف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84438"/>
            <a:ext cx="8229600" cy="1376362"/>
          </a:xfrm>
        </p:spPr>
        <p:txBody>
          <a:bodyPr/>
          <a:lstStyle/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بررسي چالشها و ظرفيتهاي موجود در فرهنگ سازماني شركتهاي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 </a:t>
            </a:r>
            <a:r>
              <a:rPr lang="en-US" sz="2800">
                <a:cs typeface="Nazanin" panose="00000400000000000000" pitchFamily="2" charset="-78"/>
              </a:rPr>
              <a:t> </a:t>
            </a:r>
            <a:r>
              <a:rPr lang="fa-IR" sz="2800">
                <a:cs typeface="Nazanin" panose="00000400000000000000" pitchFamily="2" charset="-78"/>
              </a:rPr>
              <a:t> براي توسعه يادگيري سازماني </a:t>
            </a:r>
            <a:r>
              <a:rPr lang="en-US" sz="2800">
                <a:cs typeface="Nazanin" panose="00000400000000000000" pitchFamily="2" charset="-78"/>
              </a:rPr>
              <a:t>GLOBE </a:t>
            </a:r>
            <a:r>
              <a:rPr lang="fa-IR" sz="2800">
                <a:cs typeface="Nazanin" panose="00000400000000000000" pitchFamily="2" charset="-78"/>
              </a:rPr>
              <a:t>ايراني بر اساس تحقيق </a:t>
            </a: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>
                <a:cs typeface="Nazanin" panose="00000400000000000000" pitchFamily="2" charset="-78"/>
              </a:rPr>
              <a:t>برخي از فعاليتهاي كليدي در يادگيري سازماني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51088"/>
            <a:ext cx="8229600" cy="3886200"/>
          </a:xfrm>
        </p:spPr>
        <p:txBody>
          <a:bodyPr/>
          <a:lstStyle/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توسعه يادگيري و قابليتهاي فردي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يادگيري گروهي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توسعه الگوهاي ذهني مشترك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توسعه چشم انداز مشترك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نگاه سيستمي</a:t>
            </a:r>
          </a:p>
          <a:p>
            <a:pPr algn="r">
              <a:buFont typeface="Wingdings" panose="05000000000000000000" pitchFamily="2" charset="2"/>
              <a:buNone/>
            </a:pPr>
            <a:endParaRPr lang="en-US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>
                <a:cs typeface="Nazanin" panose="00000400000000000000" pitchFamily="2" charset="-78"/>
              </a:rPr>
              <a:t>GLOBE </a:t>
            </a:r>
            <a:r>
              <a:rPr lang="fa-IR">
                <a:cs typeface="Nazanin" panose="00000400000000000000" pitchFamily="2" charset="-78"/>
              </a:rPr>
              <a:t>مطالعه 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291512" cy="4471988"/>
          </a:xfrm>
        </p:spPr>
        <p:txBody>
          <a:bodyPr/>
          <a:lstStyle/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sz="2400">
                <a:cs typeface="Nazanin" panose="00000400000000000000" pitchFamily="2" charset="-78"/>
              </a:rPr>
              <a:t>هدف از اين تحقيق بين المللي مطالعه ويژگي هاي رهبران سازماني موفق در 61 كشور و رابطه اين ويژگي ها با فرهنگ اين كشورها بوده است.</a:t>
            </a:r>
            <a:endParaRPr lang="en-US" sz="2400">
              <a:cs typeface="Nazanin" panose="00000400000000000000" pitchFamily="2" charset="-78"/>
            </a:endParaRP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sz="2400">
              <a:cs typeface="Nazanin" panose="00000400000000000000" pitchFamily="2" charset="-78"/>
            </a:endParaRP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sz="2400">
                <a:cs typeface="Nazanin" panose="00000400000000000000" pitchFamily="2" charset="-78"/>
              </a:rPr>
              <a:t>300 مدير ايراني از 60 شركت فعال در زمينه هاي صنايع مواد غذايي، بانكي، و ارتباطات نيز در اين مطالعه مشاركت كردند. </a:t>
            </a: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sz="2400">
              <a:cs typeface="Nazanin" panose="00000400000000000000" pitchFamily="2" charset="-78"/>
            </a:endParaRP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sz="2400">
                <a:cs typeface="Nazanin" panose="00000400000000000000" pitchFamily="2" charset="-78"/>
              </a:rPr>
              <a:t>در اين مطالعه داده هايي درباره برخي از ابعاد فرهنگي در سطح سازماني جمع آوري شده و سپس در سطح ملي براي مقايسه كشور ها استفاده شده است.</a:t>
            </a: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sz="2400">
              <a:cs typeface="Nazanin" panose="00000400000000000000" pitchFamily="2" charset="-78"/>
            </a:endParaRP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sz="2400">
                <a:cs typeface="Nazanin" panose="00000400000000000000" pitchFamily="2" charset="-78"/>
              </a:rPr>
              <a:t>در اين تحقيق، مديران وضعيت موجود و وضعيت مطلوب را از بابت هر كدام از ابعاد مورد مطالعه گزارش دادند.  </a:t>
            </a: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4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>
                <a:cs typeface="Nazanin" panose="00000400000000000000" pitchFamily="2" charset="-78"/>
              </a:rPr>
              <a:t>برخي از ابعاد فرهنگي مورد مطالعه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2671763"/>
          </a:xfrm>
        </p:spPr>
        <p:txBody>
          <a:bodyPr/>
          <a:lstStyle/>
          <a:p>
            <a:r>
              <a:rPr lang="en-US"/>
              <a:t>Power distance                       </a:t>
            </a:r>
            <a:r>
              <a:rPr lang="fa-IR">
                <a:cs typeface="Nazanin" panose="00000400000000000000" pitchFamily="2" charset="-78"/>
              </a:rPr>
              <a:t>فاصله قدرت</a:t>
            </a:r>
            <a:endParaRPr lang="en-US"/>
          </a:p>
          <a:p>
            <a:r>
              <a:rPr lang="en-US"/>
              <a:t>In-group collectivism      </a:t>
            </a:r>
            <a:r>
              <a:rPr lang="fa-IR">
                <a:cs typeface="Nazanin" panose="00000400000000000000" pitchFamily="2" charset="-78"/>
              </a:rPr>
              <a:t>جمع گرايي درون گروهي</a:t>
            </a:r>
            <a:endParaRPr lang="en-US"/>
          </a:p>
          <a:p>
            <a:r>
              <a:rPr lang="en-US"/>
              <a:t>Societal collectivism          </a:t>
            </a:r>
            <a:r>
              <a:rPr lang="fa-IR">
                <a:cs typeface="Nazanin" panose="00000400000000000000" pitchFamily="2" charset="-78"/>
              </a:rPr>
              <a:t>جمع گرايي اجتماعي</a:t>
            </a:r>
            <a:endParaRPr lang="en-US"/>
          </a:p>
          <a:p>
            <a:r>
              <a:rPr lang="en-US"/>
              <a:t>Future orientation                 </a:t>
            </a:r>
            <a:r>
              <a:rPr lang="fa-IR">
                <a:cs typeface="Nazanin" panose="00000400000000000000" pitchFamily="2" charset="-78"/>
              </a:rPr>
              <a:t>آينده گرايي 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>
                <a:cs typeface="Nazanin" panose="00000400000000000000" pitchFamily="2" charset="-78"/>
              </a:rPr>
              <a:t>وضعيت شركتهاي ايراني در مقايسه با شركتهاي مشابه در كشورهاي ديگر</a:t>
            </a:r>
            <a:endParaRPr lang="en-US" sz="4000">
              <a:cs typeface="Nazanin" panose="00000400000000000000" pitchFamily="2" charset="-78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291512" cy="4184650"/>
          </a:xfrm>
        </p:spPr>
        <p:txBody>
          <a:bodyPr/>
          <a:lstStyle/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مديران ايراني شركت كننده در تحقيق گلوب سطوح بسيار بالايي از فاصله قدرت و جمع گرايي درون گروهي و سطوح پاييني از جمع گرايي اجتماعي و آينده گرايي را در شركتهاي خود گزارش نمودند.</a:t>
            </a:r>
          </a:p>
          <a:p>
            <a:pPr algn="r"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فاصله قدرت: رتبه 14 از 61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جمع گرايي درون گروهي: رتبه 3 از 61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جمع گرايي اجتماعي: رتبه 48 از 61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آينده گرايي: رتبه  41  از 61</a:t>
            </a: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>
                <a:cs typeface="Nazanin" panose="00000400000000000000" pitchFamily="2" charset="-78"/>
              </a:rPr>
              <a:t>وضعيت شركتهاي ايراني در مقايسه با شركتهاي مشابه در كشورهاي ديگر (ادامه)</a:t>
            </a:r>
            <a:endParaRPr lang="en-US" sz="4000">
              <a:cs typeface="Nazanin" panose="00000400000000000000" pitchFamily="2" charset="-78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11450"/>
            <a:ext cx="8229600" cy="3886200"/>
          </a:xfrm>
        </p:spPr>
        <p:txBody>
          <a:bodyPr/>
          <a:lstStyle/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وضعيت مطلوب از نظر مديران ايراني: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تمايل بسيار زياد به كاهش فاصله قدرت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تمايل بسيار زياد به افزايش جمع گرايي اجتماعي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عدم تمايل به تغيير جمع گرايي درون گروهي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>
                <a:cs typeface="Nazanin" panose="00000400000000000000" pitchFamily="2" charset="-78"/>
              </a:rPr>
              <a:t>تمايل به افزايش آينده گرايي</a:t>
            </a:r>
            <a:endParaRPr lang="en-US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>
                <a:cs typeface="Nazanin" panose="00000400000000000000" pitchFamily="2" charset="-78"/>
              </a:rPr>
              <a:t>چالش نظري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291512" cy="4256088"/>
          </a:xfrm>
        </p:spPr>
        <p:txBody>
          <a:bodyPr/>
          <a:lstStyle/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تاكيد اصلي الگو سازمانهاي يادگيرنده بر توسعه و بازنگري ابعاد شناختي فردي، گروهي، و سازماني است و توجه كمتري بر نقش علل محيطي در توسعه رفتارهاي فردي، گروهي، و سازماني گرديده است.</a:t>
            </a: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در فرهنگهايي با سطوح بالا از جمع گرايي درون گروهي نظير فرهنگ سازماني شركتهاي ايراني، نيازمند سيستمهايي هستيم كه علاوه بر توجه به فرايندهاي توسعه الگوهاي ذهني فردي و گروهي، به مديريت تاثير عوامل زمينه اي (محيطي) مانند هنجارهاي گروهي و سازماني، رفتارهاي مديران ارشد، تقويت كننده هاي رفتارهاي سازماني نيز توجه ويژه اي نمايند.</a:t>
            </a: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>
                <a:cs typeface="Nazanin" panose="00000400000000000000" pitchFamily="2" charset="-78"/>
              </a:rPr>
              <a:t>برخي از چالشهاي توسعه يادگيري در شركتهاي ايراني با توجه به مطالعه گلوب</a:t>
            </a:r>
            <a:endParaRPr lang="en-US" sz="4000">
              <a:cs typeface="Nazanin" panose="00000400000000000000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توسعه چشم انداز در فرهنگهاي سازماني با فاصله قدرت زياد و آينده گرايي كم</a:t>
            </a:r>
          </a:p>
          <a:p>
            <a:pPr algn="r"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توسعه يادگيري گروهي و گفتگو و الگوهاي ذهني مشترك در فرهنگهاي سازماني با فاصله قدرت زياد و و جمع گرايي اجتماعي كم</a:t>
            </a:r>
          </a:p>
          <a:p>
            <a:pPr algn="r"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توسعه رويكرد سيستمي در فرهنگهاي سازماني با فاصله قدرت و جمع گرايي درون گروهي زياد</a:t>
            </a: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>
                <a:cs typeface="Nazanin" panose="00000400000000000000" pitchFamily="2" charset="-78"/>
              </a:rPr>
              <a:t>برخي از ظرفيتهاي موجود براي توسعه يادگيري در شركتهاي ايراني با توجه به مطالعه گلوب </a:t>
            </a:r>
            <a:endParaRPr lang="en-US" sz="4000">
              <a:cs typeface="Nazanin" panose="00000400000000000000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11450"/>
            <a:ext cx="8229600" cy="3597275"/>
          </a:xfrm>
        </p:spPr>
        <p:txBody>
          <a:bodyPr/>
          <a:lstStyle/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تمايل زياد مديران براي كاهش فاصله قدرت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استفاده از سطح بالاي جمع گرايي درون گروهي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تمايل مديران براي افزايش جمع گرايي اجتماعي</a:t>
            </a:r>
            <a:endParaRPr lang="en-US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 </a:t>
            </a: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>
                <a:cs typeface="Nazanin" panose="00000400000000000000" pitchFamily="2" charset="-78"/>
              </a:rPr>
              <a:t>تعارض خرده فرهنگهاي سازماني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4608512"/>
          </a:xfrm>
        </p:spPr>
        <p:txBody>
          <a:bodyPr/>
          <a:lstStyle/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بر اساس تجربيات ادگار شين، تعارض سه خرده فرهنگ مهندسي، عملياتي، و مديريت ارشد سازمانها از موانع اصلي توسعه يادگيري سازماني است.</a:t>
            </a:r>
          </a:p>
          <a:p>
            <a:pPr algn="r"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buFont typeface="Wingdings" panose="05000000000000000000" pitchFamily="2" charset="2"/>
              <a:buNone/>
            </a:pPr>
            <a:r>
              <a:rPr lang="fa-IR" sz="2800" b="1">
                <a:cs typeface="Nazanin" panose="00000400000000000000" pitchFamily="2" charset="-78"/>
              </a:rPr>
              <a:t>فرهنگ عملياتي:</a:t>
            </a:r>
            <a:r>
              <a:rPr lang="fa-IR" sz="2800">
                <a:cs typeface="Nazanin" panose="00000400000000000000" pitchFamily="2" charset="-78"/>
              </a:rPr>
              <a:t> تاكيد بر استفاده مؤثر از منابع از جمله منابع انساني براي توليد و ارايه كالا و خدمات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 b="1">
                <a:cs typeface="Nazanin" panose="00000400000000000000" pitchFamily="2" charset="-78"/>
              </a:rPr>
              <a:t>فرهنگ مهندسي:</a:t>
            </a:r>
            <a:r>
              <a:rPr lang="fa-IR" sz="2800">
                <a:cs typeface="Nazanin" panose="00000400000000000000" pitchFamily="2" charset="-78"/>
              </a:rPr>
              <a:t> تاكيد بر طراحي مؤثر فرايندها، سيستمها و تكنولوژي با هدف افزايش دقت و كارايي، توجه كمتر به منابع انساني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 b="1">
                <a:cs typeface="Nazanin" panose="00000400000000000000" pitchFamily="2" charset="-78"/>
              </a:rPr>
              <a:t>فرهنگ مديريت ارشد:</a:t>
            </a:r>
            <a:r>
              <a:rPr lang="fa-IR" sz="2800">
                <a:cs typeface="Nazanin" panose="00000400000000000000" pitchFamily="2" charset="-78"/>
              </a:rPr>
              <a:t> تاكيد بر سود آوري، نظرات ذي نفعان و روابط سياسي، نظارت بر كليت و هماهنگي سازمان</a:t>
            </a: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1371600"/>
          </a:xfrm>
        </p:spPr>
        <p:txBody>
          <a:bodyPr/>
          <a:lstStyle/>
          <a:p>
            <a:pPr algn="r"/>
            <a:r>
              <a:rPr lang="fa-IR" sz="4000">
                <a:cs typeface="Nazanin" panose="00000400000000000000" pitchFamily="2" charset="-78"/>
              </a:rPr>
              <a:t>جمع گرايي درون گروهي و خرده فرهنگهاي سازماني</a:t>
            </a:r>
            <a:endParaRPr lang="en-US" sz="4000">
              <a:cs typeface="Nazanin" panose="00000400000000000000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291512" cy="4040188"/>
          </a:xfrm>
        </p:spPr>
        <p:txBody>
          <a:bodyPr/>
          <a:lstStyle/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خرده فرهنگهاي سازماني نظير فرهنگهاي مديريتي (مديريت ارشد، مهندسي، و عملياتي)، خرده فرهنگهاي قومي، و نظامهاي ارزشي ممكن است از علل عمده تشكيل گروههاي خودي در سازمانهاي ايراني باشند.</a:t>
            </a:r>
            <a:endParaRPr lang="en-US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وجود خرده فرهنگهاي متنوع در يك سازمان با سطوح بالايي از جمع گرايي درون گروهي مي تواند زمينه ساز تضعيف يادگيري سازماني باشد.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يكي از نقش هاي مهم مديريت منابع انساني براي تقويت يادگيري سازماني، تسهيل گفتگو و ايجاد اعتماد بين خرده فرهنگهاي سازماني است. اين امر زمينه ساز انتقال تجارب از سطح گروهي به سطح سازماني مي باشد.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>
                <a:cs typeface="Nazanin" panose="00000400000000000000" pitchFamily="2" charset="-78"/>
              </a:rPr>
              <a:t>گفتگو و مهارتهاي آن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هدف اصلي گفتگو تواناسازي يك گروه براي رسيدن به سطح بالاتري از خود آگاهي و خلاقيت از طريق خلق تدريجي مجموعه مشتركي از معاني و فرايند هاي تفكر مشترك است.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فراهم آوردن شرايطي براي پرورش مهارتهاي گوش دادن مؤثر و شناخت پيش فرضهاي ذهني درباره خود و ديگران و مطابقت دادن آن با حقايق از نقشهاي مهم توسعه منابع انساني براي تقويت يادگيري سازماني است.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sz="2800">
              <a:cs typeface="Nazanin" panose="00000400000000000000" pitchFamily="2" charset="-78"/>
            </a:endParaRP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شناخت متقابل افراد و گروهها از ديدگاهها و احساسات يكديگر يكي از عوامل مهم زمينه ساز براي تقويت اعتماد بين فردي و بين گروهي است. </a:t>
            </a: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57200"/>
            <a:ext cx="8640763" cy="1371600"/>
          </a:xfrm>
        </p:spPr>
        <p:txBody>
          <a:bodyPr/>
          <a:lstStyle/>
          <a:p>
            <a:pPr algn="r"/>
            <a:r>
              <a:rPr lang="fa-IR" sz="3600">
                <a:cs typeface="Nazanin" panose="00000400000000000000" pitchFamily="2" charset="-78"/>
              </a:rPr>
              <a:t>برخي از راهبرد هاي پيشنهادي تقويت يادگيري سازماني براي مديريت منابع انساني</a:t>
            </a:r>
            <a:endParaRPr lang="en-US" sz="3600">
              <a:cs typeface="Nazanin" panose="00000400000000000000" pitchFamily="2" charset="-78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291512" cy="4111625"/>
          </a:xfrm>
        </p:spPr>
        <p:txBody>
          <a:bodyPr/>
          <a:lstStyle/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تقويت اعتماد و انسجام بين خرده فرهنگهاي سازماني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تقويت هويت سازماني و استفاده از سطح بالاي جمع گرايي درون گروهي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توجه به فعاليتهاي كليدي در يادگيري گروهي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تشويق رفتارهاي مطلوب در طي فرايندهاي يادگيري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توسعه دانش و مهارتهاي كار گروهي كاركنان و مديران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گسترش مشاركت كاركنان در توسعه چشم انداز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fa-IR" sz="2800">
                <a:cs typeface="Nazanin" panose="00000400000000000000" pitchFamily="2" charset="-78"/>
              </a:rPr>
              <a:t>جلب مشاركت مديران ارشد در فرايندهاي يادگيري</a:t>
            </a:r>
          </a:p>
          <a:p>
            <a:pPr algn="r">
              <a:buFont typeface="Wingdings" panose="05000000000000000000" pitchFamily="2" charset="2"/>
              <a:buNone/>
            </a:pPr>
            <a:endParaRPr lang="en-US" sz="2800">
              <a:cs typeface="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>
                <a:cs typeface="Nazanin" panose="00000400000000000000" pitchFamily="2" charset="-78"/>
              </a:rPr>
              <a:t>منابعي براي مطالعه بيشتر</a:t>
            </a:r>
            <a:endParaRPr lang="en-US">
              <a:cs typeface="Nazanin" panose="00000400000000000000" pitchFamily="2" charset="-78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sz="1600"/>
              <a:t>Alavi, S. B.</a:t>
            </a:r>
            <a:r>
              <a:rPr lang="fa-IR" sz="1600"/>
              <a:t> &amp; </a:t>
            </a:r>
            <a:r>
              <a:rPr lang="en-US" sz="1600"/>
              <a:t>McCormick, J. (2003). </a:t>
            </a:r>
            <a:r>
              <a:rPr lang="en-US" sz="1600" i="1"/>
              <a:t>Some cultural consideration for applying the learning organization model to Iranian organizations.</a:t>
            </a:r>
            <a:r>
              <a:rPr lang="en-US" sz="1600"/>
              <a:t> Paper presented at the 2003 Tehran International Management Conference, Tehran.</a:t>
            </a:r>
            <a:endParaRPr lang="fa-IR" sz="1600"/>
          </a:p>
          <a:p>
            <a:pPr>
              <a:buFont typeface="Wingdings" panose="05000000000000000000" pitchFamily="2" charset="2"/>
              <a:buNone/>
            </a:pPr>
            <a:r>
              <a:rPr lang="en-US" sz="1600"/>
              <a:t>Dastmalchian, A., Javidan, M., &amp; Alam, K. (2001). Effective leadership and culture in Iran: An empirical study. </a:t>
            </a:r>
            <a:r>
              <a:rPr lang="en-US" sz="1600" i="1"/>
              <a:t>Applied Psychology-an International Review-Psychologie Appliquee-Revue Internationale, 50</a:t>
            </a:r>
            <a:r>
              <a:rPr lang="en-US" sz="1600"/>
              <a:t>(4), 532-558.</a:t>
            </a:r>
            <a:endParaRPr lang="fa-IR" sz="1600"/>
          </a:p>
          <a:p>
            <a:pPr>
              <a:buFont typeface="Wingdings" panose="05000000000000000000" pitchFamily="2" charset="2"/>
              <a:buNone/>
            </a:pPr>
            <a:r>
              <a:rPr lang="en-US" sz="1600"/>
              <a:t>Schein, E. H. (1993). On Dialog, Culture, and Organizational Learning. </a:t>
            </a:r>
            <a:r>
              <a:rPr lang="en-US" sz="1600" i="1"/>
              <a:t>Organizational Dynamics, 22</a:t>
            </a:r>
            <a:r>
              <a:rPr lang="en-US" sz="1600"/>
              <a:t>(2), 40-51.</a:t>
            </a:r>
            <a:endParaRPr lang="fa-IR" sz="1600"/>
          </a:p>
          <a:p>
            <a:pPr>
              <a:buFont typeface="Wingdings" panose="05000000000000000000" pitchFamily="2" charset="2"/>
              <a:buNone/>
            </a:pPr>
            <a:r>
              <a:rPr lang="en-US" sz="1600"/>
              <a:t>Schein, E. H. (1996). Three cultures of management: The key to organizational learning. </a:t>
            </a:r>
            <a:r>
              <a:rPr lang="en-US" sz="1600" i="1"/>
              <a:t>Sloan Management Review, 38</a:t>
            </a:r>
            <a:r>
              <a:rPr lang="en-US" sz="1600"/>
              <a:t>(1), 9-20.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38862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endParaRPr lang="fa-IR"/>
          </a:p>
          <a:p>
            <a:pPr algn="ctr">
              <a:buFont typeface="Wingdings" panose="05000000000000000000" pitchFamily="2" charset="2"/>
              <a:buNone/>
            </a:pPr>
            <a:endParaRPr lang="en-US"/>
          </a:p>
          <a:p>
            <a:pPr algn="ctr">
              <a:buFont typeface="Wingdings" panose="05000000000000000000" pitchFamily="2" charset="2"/>
              <a:buNone/>
            </a:pPr>
            <a:r>
              <a:rPr lang="fa-IR"/>
              <a:t>با تشكر از حضار محترم</a:t>
            </a:r>
          </a:p>
          <a:p>
            <a:pPr algn="ctr">
              <a:buFont typeface="Wingdings" panose="05000000000000000000" pitchFamily="2" charset="2"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287</TotalTime>
  <Words>1016</Words>
  <Application>Microsoft Office PowerPoint</Application>
  <PresentationFormat>On-screen Show (4:3)</PresentationFormat>
  <Paragraphs>89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B Titr</vt:lpstr>
      <vt:lpstr>Nazanin</vt:lpstr>
      <vt:lpstr>Tahoma</vt:lpstr>
      <vt:lpstr>Times New Roman</vt:lpstr>
      <vt:lpstr>Wingdings</vt:lpstr>
      <vt:lpstr>Pixel</vt:lpstr>
      <vt:lpstr>PowerPoint Presentation</vt:lpstr>
      <vt:lpstr>فرهنگ سازماني و توسعه يادگيري:  چالشها و ظرفيتها</vt:lpstr>
      <vt:lpstr>هدف</vt:lpstr>
      <vt:lpstr>برخي از فعاليتهاي كليدي در يادگيري سازماني</vt:lpstr>
      <vt:lpstr>GLOBE مطالعه </vt:lpstr>
      <vt:lpstr>برخي از ابعاد فرهنگي مورد مطالعه</vt:lpstr>
      <vt:lpstr>وضعيت شركتهاي ايراني در مقايسه با شركتهاي مشابه در كشورهاي ديگر</vt:lpstr>
      <vt:lpstr>وضعيت شركتهاي ايراني در مقايسه با شركتهاي مشابه در كشورهاي ديگر (ادامه)</vt:lpstr>
      <vt:lpstr>چالش نظري</vt:lpstr>
      <vt:lpstr>برخي از چالشهاي توسعه يادگيري در شركتهاي ايراني با توجه به مطالعه گلوب</vt:lpstr>
      <vt:lpstr>برخي از ظرفيتهاي موجود براي توسعه يادگيري در شركتهاي ايراني با توجه به مطالعه گلوب </vt:lpstr>
      <vt:lpstr>تعارض خرده فرهنگهاي سازماني</vt:lpstr>
      <vt:lpstr>جمع گرايي درون گروهي و خرده فرهنگهاي سازماني</vt:lpstr>
      <vt:lpstr>گفتگو و مهارتهاي آن</vt:lpstr>
      <vt:lpstr>برخي از راهبرد هاي پيشنهادي تقويت يادگيري سازماني براي مديريت منابع انساني</vt:lpstr>
      <vt:lpstr>منابعي براي مطالعه بيشتر</vt:lpstr>
      <vt:lpstr>PowerPoint Presentation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فرهنگ سازماني و توسعه يادگيري:  چالشها و ظرفيتها</dc:title>
  <dc:creator>babak</dc:creator>
  <cp:lastModifiedBy>DadeFam-43262657</cp:lastModifiedBy>
  <cp:revision>95</cp:revision>
  <dcterms:created xsi:type="dcterms:W3CDTF">2005-11-11T14:10:08Z</dcterms:created>
  <dcterms:modified xsi:type="dcterms:W3CDTF">2023-07-31T01:59:44Z</dcterms:modified>
</cp:coreProperties>
</file>