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4F3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3" d="100"/>
          <a:sy n="7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a-IR" smtClean="0"/>
              <a:t>برای ویرایش سبک زیرعنوان اسلاید اصلی، کلیک نمایید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a-IR" smtClean="0"/>
              <a:t>برای اضافه کردن تصویر نماد را کلیک نمایید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عنوان و زیرنوی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نقل قول با زیرنوی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کارت نا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کارت نام نقل قو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حیح یا اشتبا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a-IR" smtClean="0"/>
              <a:t>برای ویرایش سبک عنوان اسلاید اصلی، کلیک نمایید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186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321199" y="197069"/>
            <a:ext cx="8915399" cy="2262781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6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فرمت پانل</a:t>
            </a:r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>
          <a:xfrm>
            <a:off x="2636510" y="3973338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بعد از سال ها تجربه با انواع جلسات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H&amp;I </a:t>
            </a:r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 ما </a:t>
            </a: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>سیستم پانل را به عنوان مؤثرترین روش توصیه می کنیم . صفحه 51</a:t>
            </a:r>
          </a:p>
        </p:txBody>
      </p:sp>
    </p:spTree>
    <p:extLst>
      <p:ext uri="{BB962C8B-B14F-4D97-AF65-F5344CB8AC3E}">
        <p14:creationId xmlns:p14="http://schemas.microsoft.com/office/powerpoint/2010/main" val="1575967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4" y="1166648"/>
            <a:ext cx="8911687" cy="5328744"/>
          </a:xfrm>
        </p:spPr>
        <p:txBody>
          <a:bodyPr>
            <a:noAutofit/>
          </a:bodyPr>
          <a:lstStyle/>
          <a:p>
            <a:pPr algn="r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/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</a:b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anose="02020602080505020303" pitchFamily="18" charset="0"/>
                <a:cs typeface="Arial" panose="020B0604020202020204" pitchFamily="34" charset="0"/>
              </a:rPr>
            </a:br>
            <a:endParaRPr lang="fa-IR" sz="2400" b="1" dirty="0">
              <a:solidFill>
                <a:schemeClr val="tx1">
                  <a:lumMod val="95000"/>
                  <a:lumOff val="5000"/>
                </a:schemeClr>
              </a:solidFill>
              <a:latin typeface="Baskerville Old Face" panose="02020602080505020303" pitchFamily="18" charset="0"/>
              <a:cs typeface="Arial" panose="020B0604020202020204" pitchFamily="34" charset="0"/>
            </a:endParaRPr>
          </a:p>
        </p:txBody>
      </p:sp>
      <p:sp>
        <p:nvSpPr>
          <p:cNvPr id="7" name="مستطیل 6"/>
          <p:cNvSpPr/>
          <p:nvPr/>
        </p:nvSpPr>
        <p:spPr>
          <a:xfrm>
            <a:off x="1734207" y="1166648"/>
            <a:ext cx="10326413" cy="55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دستورالعمل ها به صورت پیشنهادی می باشد ، چون هر مرکز قوانین خاص خود را دارد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در انتخاب دستور جلسه مهمترین نکته رعایت سنت پنجم می باشد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آنچه همگی در جلسات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مد نظر است بسته بودن جلسات می باشد ، مگر در موارد خاص که مسئول پانل صلاح بداند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 باید شرایطی را فراهم آورد تا پیام بهبودی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به راحتی رسانده شود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میانگین اقامت اعضاء هنگام انتخاب فرمت باید مدنظر قرار گیرد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 را میتوان به صورت هفتگی تغییر داد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در انتخاب فرمت مسئله مهم این است که آیا افراد ، در حال مصرف دارو هستند یا خیر ؟ ( در مورد افراد تحت درمان دارویی فرمت سخنرانی و پانل مناسب تر است )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اگر جلسات به صورت ماهانه می باشد و امکان جلسات هفتگی نیست ، اعزام پانل مناسب تر است 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ستطیل 7"/>
          <p:cNvSpPr/>
          <p:nvPr/>
        </p:nvSpPr>
        <p:spPr>
          <a:xfrm>
            <a:off x="3597471" y="328959"/>
            <a:ext cx="5960286" cy="655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6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نکات مهم برای انتخاب فرمت برگزاری</a:t>
            </a:r>
            <a:endParaRPr lang="en-US" sz="32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249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79021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چرا از فرمت مشارکت آزاد در کمیته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استفاده </a:t>
            </a:r>
            <a:r>
              <a:rPr lang="fa-IR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نمی</a:t>
            </a:r>
            <a:r>
              <a:rPr lang="fa-IR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گردد ؟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623848" y="1905000"/>
            <a:ext cx="10326414" cy="495300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باید کنترل جلسه در دست اعضای پانل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باشد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اعضای پانل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باید پیام بهبودی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برسانند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مسئولیت اعضای پانل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حفظ فضای بهبودی است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ممکن است فضایی که </a:t>
            </a:r>
            <a:r>
              <a:rPr lang="fa-I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بوجود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می آید برای یک جلسه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مناسب نباشد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بیشتر اوقات باعث می شود که جلسات دچار هرج و </a:t>
            </a:r>
            <a:r>
              <a:rPr lang="fa-I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مرج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شده و هدایت آن با مشکل مواجه گردد.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5741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57353" y="545282"/>
            <a:ext cx="8911687" cy="128089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6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 های ویژه 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573446" y="1826172"/>
            <a:ext cx="8095594" cy="477958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سخنرانی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پانل پیام رسانی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موضوع دار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نشریه </a:t>
            </a: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خوانی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سئوال و جواب 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 2" panose="05020102010507070707" pitchFamily="18" charset="2"/>
              <a:buChar char=""/>
            </a:pPr>
            <a:r>
              <a:rPr lang="fa-IR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مطالعه قدم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1173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394138"/>
            <a:ext cx="8911687" cy="1510862"/>
          </a:xfrm>
        </p:spPr>
        <p:txBody>
          <a:bodyPr>
            <a:normAutofit fontScale="90000"/>
          </a:bodyPr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سخنرانی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31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مناسب برای مراکز بلند و کوتاه مدت)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560786" y="2102068"/>
            <a:ext cx="10259136" cy="4046483"/>
          </a:xfrm>
        </p:spPr>
        <p:txBody>
          <a:bodyPr/>
          <a:lstStyle/>
          <a:p>
            <a:pPr lvl="0">
              <a:lnSpc>
                <a:spcPct val="200000"/>
              </a:lnSpc>
              <a:buFont typeface="Wingdings" panose="05000000000000000000" pitchFamily="2" charset="2"/>
              <a:buChar char=""/>
            </a:pP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یک یا چند عضو تجربه ، نیرو و امید خود را به مشارکت می گذارند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200000"/>
              </a:lnSpc>
              <a:buFont typeface="Wingdings" panose="05000000000000000000" pitchFamily="2" charset="2"/>
              <a:buChar char=""/>
            </a:pP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برخی ویژگی ها و نشانه های بیماری و همین طور بهبودی در 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بیان می کنند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fa-IR" sz="2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مشارکت صادقانه احساسات ، تصویری از خود ، مراحل تحول (نقطه عطف در زندگی) ، آگاهی جدید و ... پیام بهبودی را بیان می دارند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77163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پانل پیام رسانی</a:t>
            </a:r>
            <a:r>
              <a:rPr lang="en-US" sz="4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27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(مناسب برای مراکز نگاه دارنده ، کوتاه مدت و بلند مدت 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589212" y="2622331"/>
            <a:ext cx="8915400" cy="3777622"/>
          </a:xfrm>
        </p:spPr>
        <p:txBody>
          <a:bodyPr/>
          <a:lstStyle/>
          <a:p>
            <a:pPr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a-IR" sz="32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فرمت شبیه فرمت سخنرانی است با این تفاوت که هر یک از اعضای پانل به یک جنبه از بهبودی در 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 </a:t>
            </a:r>
            <a:r>
              <a:rPr lang="fa-IR" sz="3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صحبت </a:t>
            </a:r>
            <a:r>
              <a:rPr lang="fa-IR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می کنند . (بدین ترتیب عناوین و موضوعات از قبیل انتخاب می شود )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82592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220718"/>
            <a:ext cx="8911687" cy="1182414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جلسات موضوع دار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27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(فقط برای مراکز نگهداری بلند مدت مناسب است)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907628" y="1403132"/>
            <a:ext cx="9869213" cy="5155323"/>
          </a:xfrm>
        </p:spPr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ین نوع فرمت اجازه می دهد که </a:t>
            </a:r>
            <a:r>
              <a:rPr lang="fa-IR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حاظران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در بحث شرکت کنند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فرمت با مشارکت آزاد تفاوت دارد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یک یا دو عضو پانل اول مشارکت می کنند تا فضای بهبودی در جلسه فراهم گردد و یک عضو دیگر برای ورود به بحث در زمانی که گفتگوها از مسیر بهبودی از اعتیاد فاصله گرفته ، آماده نگه داریم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باید با دقت با در نظر گرفتن 12 قدم و 12 سنت </a:t>
            </a:r>
            <a:r>
              <a:rPr lang="fa-IR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اتنخاب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شود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"/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در نظر داشته باشیم ما در جلسات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H&amp;I </a:t>
            </a:r>
            <a:r>
              <a:rPr lang="fa-I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با </a:t>
            </a:r>
            <a:r>
              <a:rPr lang="fa-IR" sz="24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معتادانی سروکار داریم که معمولاً هیچ تجربه ای از بهبودی ندارند و موضوعات انتخابی باید بنابر نیاز این اعضاء باشد.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45958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</a:t>
            </a:r>
            <a:r>
              <a:rPr lang="fa-IR" sz="4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نشریه خوانی </a:t>
            </a:r>
            <a:r>
              <a:rPr lang="en-US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برای مراکز بلند مدت و کوتاه مدت مناسب است )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spcAft>
                <a:spcPts val="800"/>
              </a:spcAft>
              <a:buNone/>
            </a:pP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قسمتی از کتاب پایه یا نشریات تأیید شده خوانده می شود ، دست به دست کردن کتاب در صورت تمایل هر عضو راه مناسبی برای فعال کردن افراد در گفتگو است 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92230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52442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4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پرسش و پاسخ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sz="4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718441" y="2112580"/>
            <a:ext cx="10110951" cy="4524702"/>
          </a:xfrm>
        </p:spPr>
        <p:txBody>
          <a:bodyPr/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این فرمت طرح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سئوالات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 یا موضوعات را به کسانی می دهد که در مورد آن احساس ترس یا شرم دارند ( به ویژه در مراکز نوجوانان ) مورد استقبال است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حاضرین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سئوالات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نوشته و در سبد می اندازند و اعضای پانل به آن پاسخ می دهند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اگر موضوع متناسب با جلسه نباشد ،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گرداننده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به سئوال بعدی می پردازد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628851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92925" y="624109"/>
            <a:ext cx="8911687" cy="1882607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6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جلسه مطالعه قدم</a:t>
            </a:r>
            <a:r>
              <a:rPr lang="en-US" sz="4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مناسب </a:t>
            </a:r>
            <a:r>
              <a:rPr lang="fa-I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مراکز بلند مدت )</a:t>
            </a:r>
            <a:r>
              <a:rPr lang="en-US" sz="2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2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sz="2700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86000" y="2622332"/>
            <a:ext cx="9218612" cy="3777622"/>
          </a:xfrm>
        </p:spPr>
        <p:txBody>
          <a:bodyPr/>
          <a:lstStyle/>
          <a:p>
            <a:pPr marL="0" indent="0">
              <a:lnSpc>
                <a:spcPct val="200000"/>
              </a:lnSpc>
              <a:spcAft>
                <a:spcPts val="800"/>
              </a:spcAft>
              <a:buNone/>
            </a:pP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کتاب پایه و یا نشریات تأیید شده انجمن در رابطه با قدم ها را خوانده و سپس درباره آن گفتگو صورت می گیرد 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200000"/>
              </a:lnSpc>
              <a:spcAft>
                <a:spcPts val="800"/>
              </a:spcAft>
              <a:buNone/>
            </a:pP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مهم است که اعضای پانل با قدم ها آشنایی داشته باشد .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46741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b="1" dirty="0">
                <a:solidFill>
                  <a:srgbClr val="4F3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چند رهنمود کلی در مورد فرمت جلسات پیام رسانی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1608085" y="1905000"/>
            <a:ext cx="10389476" cy="4209393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علی رقم هر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فرمتی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می توان زمانی را در انتهای جلسه پرسش و پاسخ اختصاص داد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هنگام پاسخ گویی ، سنت دهم باید مد نظر باشد و در مورد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از بکار بردن جمله "متاسفم تجربه ای در این مورد ندارم " تردیدی به خود راه ندهیم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علی رقم اینکه ما پاسخ همه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سئوالات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را نداریم ولی همواره باید پذیرش و علاقه خود را به شخصی که سئوال را می پرسد ، انتقال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دهعیم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 این از پاسخ های ما </a:t>
            </a:r>
            <a:r>
              <a:rPr lang="fa-IR" sz="2800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کارسازتر</a:t>
            </a: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خواهد بود 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وقتی داخل مرکز هستید سعی کنید از برگشت به رفتارهای دوران مصرف اجتناب کنید .</a:t>
            </a:r>
            <a:endParaRPr lang="en-US" sz="24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111869"/>
      </p:ext>
    </p:extLst>
  </p:cSld>
  <p:clrMapOvr>
    <a:masterClrMapping/>
  </p:clrMapOvr>
</p:sld>
</file>

<file path=ppt/theme/theme1.xml><?xml version="1.0" encoding="utf-8"?>
<a:theme xmlns:a="http://schemas.openxmlformats.org/drawingml/2006/main" name="باریک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70</TotalTime>
  <Words>804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Baskerville Old Face</vt:lpstr>
      <vt:lpstr>Calibri</vt:lpstr>
      <vt:lpstr>Century Gothic</vt:lpstr>
      <vt:lpstr>Symbol</vt:lpstr>
      <vt:lpstr>Tahoma</vt:lpstr>
      <vt:lpstr>Times New Roman</vt:lpstr>
      <vt:lpstr>Wingdings</vt:lpstr>
      <vt:lpstr>Wingdings 2</vt:lpstr>
      <vt:lpstr>Wingdings 3</vt:lpstr>
      <vt:lpstr>باریک</vt:lpstr>
      <vt:lpstr>بنام خدا</vt:lpstr>
      <vt:lpstr>فرمت پانل</vt:lpstr>
      <vt:lpstr>  </vt:lpstr>
      <vt:lpstr>چرا از فرمت مشارکت آزاد در کمیته H&amp;I استفاده نمی گردد ؟ </vt:lpstr>
      <vt:lpstr>فرمت های ویژه  </vt:lpstr>
      <vt:lpstr>جلسه سخنرانی ( مناسب برای مراکز بلند و کوتاه مدت) </vt:lpstr>
      <vt:lpstr>پانل پیام رسانی (مناسب برای مراکز نگاه دارنده ، کوتاه مدت و بلند مدت ) </vt:lpstr>
      <vt:lpstr>جلسات موضوع دار  (فقط برای مراکز نگهداری بلند مدت مناسب است) </vt:lpstr>
      <vt:lpstr>جلسه نشریه خوانی  ( برای مراکز بلند مدت و کوتاه مدت مناسب است ) </vt:lpstr>
      <vt:lpstr>جلسه پرسش و پاسخ </vt:lpstr>
      <vt:lpstr>جلسه مطالعه قدم ( مناسب مراکز بلند مدت ) </vt:lpstr>
      <vt:lpstr>چند رهنمود کلی در مورد فرمت جلسات پیام رسانی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فرمت پانل</dc:title>
  <dc:creator>MOKA</dc:creator>
  <cp:lastModifiedBy>Windows User</cp:lastModifiedBy>
  <cp:revision>6</cp:revision>
  <dcterms:created xsi:type="dcterms:W3CDTF">2017-05-20T12:32:57Z</dcterms:created>
  <dcterms:modified xsi:type="dcterms:W3CDTF">2020-02-21T14:13:28Z</dcterms:modified>
</cp:coreProperties>
</file>