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2" r:id="rId2"/>
    <p:sldId id="256" r:id="rId3"/>
    <p:sldId id="257" r:id="rId4"/>
    <p:sldId id="272" r:id="rId5"/>
    <p:sldId id="273" r:id="rId6"/>
    <p:sldId id="281" r:id="rId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14048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72400" cy="1470025"/>
          </a:xfrm>
        </p:spPr>
        <p:txBody>
          <a:bodyPr>
            <a:normAutofit/>
          </a:bodyPr>
          <a:lstStyle/>
          <a:p>
            <a:r>
              <a:rPr lang="fa-IR" sz="3200" dirty="0" smtClean="0">
                <a:cs typeface="B Titr" pitchFamily="2" charset="-78"/>
              </a:rPr>
              <a:t>فرم های غیر استاندارد برنامه ریزی خطی</a:t>
            </a:r>
            <a:endParaRPr lang="fa-IR" sz="3200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740252" cy="1752600"/>
          </a:xfrm>
        </p:spPr>
        <p:txBody>
          <a:bodyPr>
            <a:normAutofit/>
          </a:bodyPr>
          <a:lstStyle/>
          <a:p>
            <a:r>
              <a:rPr lang="fa-I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روش 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a-I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 بزرگ</a:t>
            </a:r>
          </a:p>
          <a:p>
            <a:r>
              <a:rPr lang="fa-I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 </a:t>
            </a:r>
            <a:r>
              <a:rPr lang="fa-IR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(روش متغیرهای مصنوعی)</a:t>
            </a:r>
            <a:endParaRPr lang="fa-IR" sz="4000" dirty="0">
              <a:solidFill>
                <a:schemeClr val="tx1">
                  <a:lumMod val="85000"/>
                  <a:lumOff val="1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52"/>
            <a:ext cx="9144000" cy="6572296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800" dirty="0" smtClean="0">
                <a:cs typeface="B Mitra" pitchFamily="2" charset="-78"/>
              </a:rPr>
              <a:t>مسئلة فرم </a:t>
            </a:r>
            <a:r>
              <a:rPr lang="fa-IR" sz="2800" b="1" dirty="0" smtClean="0">
                <a:cs typeface="B Mitra" pitchFamily="2" charset="-78"/>
              </a:rPr>
              <a:t>غیر استاندارد</a:t>
            </a:r>
            <a:r>
              <a:rPr lang="fa-IR" sz="2800" dirty="0" smtClean="0">
                <a:cs typeface="B Mitra" pitchFamily="2" charset="-78"/>
              </a:rPr>
              <a:t> زیر را در نظر میگیریم</a:t>
            </a:r>
          </a:p>
          <a:p>
            <a:pPr algn="l" rtl="0">
              <a:lnSpc>
                <a:spcPct val="150000"/>
              </a:lnSpc>
            </a:pPr>
            <a:r>
              <a:rPr lang="en-US" sz="2400" dirty="0" smtClean="0">
                <a:cs typeface="B Mitra" pitchFamily="2" charset="-78"/>
              </a:rPr>
              <a:t>Max Z = 3x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+ 2x</a:t>
            </a:r>
            <a:r>
              <a:rPr lang="en-US" sz="1900" dirty="0" smtClean="0">
                <a:cs typeface="B Mitra" pitchFamily="2" charset="-78"/>
              </a:rPr>
              <a:t>2</a:t>
            </a:r>
            <a:endParaRPr lang="fa-IR" sz="1900" dirty="0" smtClean="0">
              <a:cs typeface="B Mitra" pitchFamily="2" charset="-78"/>
            </a:endParaRPr>
          </a:p>
          <a:p>
            <a:pPr algn="l" rtl="0">
              <a:lnSpc>
                <a:spcPct val="150000"/>
              </a:lnSpc>
            </a:pPr>
            <a:r>
              <a:rPr lang="en-US" sz="2400" dirty="0" err="1" smtClean="0">
                <a:cs typeface="B Mitra" pitchFamily="2" charset="-78"/>
              </a:rPr>
              <a:t>S.t</a:t>
            </a:r>
            <a:r>
              <a:rPr lang="en-US" sz="2400" dirty="0" smtClean="0">
                <a:cs typeface="B Mitra" pitchFamily="2" charset="-78"/>
              </a:rPr>
              <a:t>          2x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 +  x</a:t>
            </a:r>
            <a:r>
              <a:rPr lang="en-US" sz="1900" dirty="0" smtClean="0">
                <a:cs typeface="B Mitra" pitchFamily="2" charset="-78"/>
              </a:rPr>
              <a:t>2 </a:t>
            </a:r>
            <a:r>
              <a:rPr lang="en-US" sz="2400" dirty="0" smtClean="0">
                <a:cs typeface="B Mitra" pitchFamily="2" charset="-78"/>
              </a:rPr>
              <a:t> ≤  4</a:t>
            </a:r>
          </a:p>
          <a:p>
            <a:pPr algn="l" rtl="0">
              <a:lnSpc>
                <a:spcPct val="150000"/>
              </a:lnSpc>
            </a:pPr>
            <a:r>
              <a:rPr lang="en-US" sz="2400" dirty="0" smtClean="0">
                <a:cs typeface="B Mitra" pitchFamily="2" charset="-78"/>
              </a:rPr>
              <a:t>                  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+ 2x</a:t>
            </a:r>
            <a:r>
              <a:rPr lang="en-US" sz="1900" dirty="0" smtClean="0">
                <a:cs typeface="B Mitra" pitchFamily="2" charset="-78"/>
              </a:rPr>
              <a:t>2</a:t>
            </a:r>
            <a:r>
              <a:rPr lang="en-US" sz="2400" dirty="0" smtClean="0">
                <a:cs typeface="B Mitra" pitchFamily="2" charset="-78"/>
              </a:rPr>
              <a:t> ≥ 6</a:t>
            </a:r>
          </a:p>
          <a:p>
            <a:endParaRPr lang="fa-IR" sz="2400" dirty="0" smtClean="0">
              <a:cs typeface="B Mitra" pitchFamily="2" charset="-78"/>
            </a:endParaRPr>
          </a:p>
          <a:p>
            <a:r>
              <a:rPr lang="fa-IR" sz="2400" dirty="0" smtClean="0">
                <a:cs typeface="B Mitra" pitchFamily="2" charset="-78"/>
              </a:rPr>
              <a:t>برای آماده سازی مسئلة فوق جهت ورود به جدول سیمپلکس به روش زیر عمل میکنیم:</a:t>
            </a:r>
          </a:p>
          <a:p>
            <a:pPr>
              <a:buNone/>
            </a:pPr>
            <a:r>
              <a:rPr lang="fa-IR" sz="2400" dirty="0" smtClean="0">
                <a:cs typeface="B Mitra" pitchFamily="2" charset="-78"/>
              </a:rPr>
              <a:t>1- </a:t>
            </a:r>
            <a:r>
              <a:rPr lang="fa-IR" sz="2000" dirty="0" smtClean="0">
                <a:cs typeface="B Mitra" pitchFamily="2" charset="-78"/>
              </a:rPr>
              <a:t>برای محدودیتهایی که بصورت کوچکتر مساوی است، همانند آنچه قبلاً گفته شد، یک متغیر کمکی </a:t>
            </a:r>
            <a:r>
              <a:rPr lang="en-US" sz="2800" dirty="0" err="1" smtClean="0">
                <a:cs typeface="B Mitra" pitchFamily="2" charset="-78"/>
              </a:rPr>
              <a:t>s</a:t>
            </a:r>
            <a:r>
              <a:rPr lang="en-US" sz="1600" dirty="0" err="1" smtClean="0">
                <a:cs typeface="B Mitra" pitchFamily="2" charset="-78"/>
              </a:rPr>
              <a:t>i</a:t>
            </a:r>
            <a:r>
              <a:rPr lang="fa-IR" sz="2000" dirty="0" smtClean="0">
                <a:cs typeface="B Mitra" pitchFamily="2" charset="-78"/>
              </a:rPr>
              <a:t> را با علامت مثبت بکار میبریم و همین متغیر کمکی نقش متغیر اساسی محدودیت مربوطه را در جدول ابتدایی مسئله به عهده خواهد داشت.</a:t>
            </a:r>
          </a:p>
          <a:p>
            <a:pPr>
              <a:buNone/>
            </a:pPr>
            <a:r>
              <a:rPr lang="fa-IR" sz="2000" dirty="0" smtClean="0">
                <a:cs typeface="B Mitra" pitchFamily="2" charset="-78"/>
              </a:rPr>
              <a:t>2- برای محدودیتهایی که بصورت بزرگتر مساوی است، یک متغیر کمکی </a:t>
            </a:r>
            <a:r>
              <a:rPr lang="en-US" sz="2800" dirty="0" err="1" smtClean="0">
                <a:cs typeface="B Mitra" pitchFamily="2" charset="-78"/>
              </a:rPr>
              <a:t>s</a:t>
            </a:r>
            <a:r>
              <a:rPr lang="en-US" sz="1600" dirty="0" err="1" smtClean="0">
                <a:cs typeface="B Mitra" pitchFamily="2" charset="-78"/>
              </a:rPr>
              <a:t>i</a:t>
            </a:r>
            <a:r>
              <a:rPr lang="fa-IR" sz="2000" dirty="0" smtClean="0">
                <a:cs typeface="B Mitra" pitchFamily="2" charset="-78"/>
              </a:rPr>
              <a:t> را با علامت منفی بکار میبریم. از آنجا که متغیر منفی </a:t>
            </a:r>
            <a:r>
              <a:rPr lang="en-US" sz="2800" dirty="0" err="1" smtClean="0">
                <a:cs typeface="B Mitra" pitchFamily="2" charset="-78"/>
              </a:rPr>
              <a:t>s</a:t>
            </a:r>
            <a:r>
              <a:rPr lang="en-US" sz="1600" dirty="0" err="1" smtClean="0">
                <a:cs typeface="B Mitra" pitchFamily="2" charset="-78"/>
              </a:rPr>
              <a:t>i</a:t>
            </a:r>
            <a:r>
              <a:rPr lang="fa-IR" sz="2000" dirty="0" smtClean="0">
                <a:cs typeface="B Mitra" pitchFamily="2" charset="-78"/>
              </a:rPr>
              <a:t> قادر نیست بعنوان متغیر اساسی بکار رود، باید یک متغیر مصنوعی بصورت مثبت </a:t>
            </a:r>
            <a:r>
              <a:rPr lang="en-US" sz="2800" dirty="0" err="1" smtClean="0">
                <a:cs typeface="B Mitra" pitchFamily="2" charset="-78"/>
              </a:rPr>
              <a:t>R</a:t>
            </a:r>
            <a:r>
              <a:rPr lang="en-US" sz="1600" dirty="0" err="1" smtClean="0">
                <a:cs typeface="B Mitra" pitchFamily="2" charset="-78"/>
              </a:rPr>
              <a:t>i</a:t>
            </a:r>
            <a:r>
              <a:rPr lang="fa-IR" sz="2000" dirty="0" smtClean="0">
                <a:cs typeface="B Mitra" pitchFamily="2" charset="-78"/>
              </a:rPr>
              <a:t> را نیز به چپ محدودیت اضافه کنیم. باید توجه داشت که همین متغیر مصنوعی نقش متغیر اساسی محدودیت مربوطه را در جدول ابتدایی مسئله به عهده خواهد داشت.</a:t>
            </a:r>
          </a:p>
          <a:p>
            <a:pPr>
              <a:buNone/>
            </a:pPr>
            <a:r>
              <a:rPr lang="fa-IR" sz="2000" dirty="0" smtClean="0">
                <a:cs typeface="B Mitra" pitchFamily="2" charset="-78"/>
              </a:rPr>
              <a:t>3- متغیرهای </a:t>
            </a:r>
            <a:r>
              <a:rPr lang="en-US" sz="3000" dirty="0" err="1" smtClean="0">
                <a:cs typeface="B Mitra" pitchFamily="2" charset="-78"/>
              </a:rPr>
              <a:t>R</a:t>
            </a:r>
            <a:r>
              <a:rPr lang="en-US" sz="2000" dirty="0" err="1" smtClean="0">
                <a:cs typeface="B Mitra" pitchFamily="2" charset="-78"/>
              </a:rPr>
              <a:t>i</a:t>
            </a:r>
            <a:r>
              <a:rPr lang="fa-IR" sz="2000" dirty="0" smtClean="0">
                <a:cs typeface="B Mitra" pitchFamily="2" charset="-78"/>
              </a:rPr>
              <a:t> اضافه شده در محدودیتها را با ضریب </a:t>
            </a:r>
            <a:r>
              <a:rPr lang="en-US" sz="2000" dirty="0" smtClean="0">
                <a:cs typeface="B Mitra" pitchFamily="2" charset="-78"/>
              </a:rPr>
              <a:t>M</a:t>
            </a:r>
            <a:r>
              <a:rPr lang="fa-IR" sz="2000" dirty="0" smtClean="0">
                <a:cs typeface="B Mitra" pitchFamily="2" charset="-78"/>
              </a:rPr>
              <a:t> بزرگ از سمت راست تابع هدف </a:t>
            </a:r>
            <a:r>
              <a:rPr lang="en-US" sz="2000" dirty="0" smtClean="0">
                <a:cs typeface="B Mitra" pitchFamily="2" charset="-78"/>
              </a:rPr>
              <a:t>Max</a:t>
            </a:r>
            <a:r>
              <a:rPr lang="fa-IR" sz="2000" dirty="0" smtClean="0">
                <a:cs typeface="B Mitra" pitchFamily="2" charset="-78"/>
              </a:rPr>
              <a:t> کم و به سمت راست تابع هدف </a:t>
            </a:r>
            <a:r>
              <a:rPr lang="en-US" sz="2000" dirty="0" smtClean="0">
                <a:cs typeface="B Mitra" pitchFamily="2" charset="-78"/>
              </a:rPr>
              <a:t>Min</a:t>
            </a:r>
            <a:r>
              <a:rPr lang="fa-IR" sz="2000" dirty="0" smtClean="0">
                <a:cs typeface="B Mitra" pitchFamily="2" charset="-78"/>
              </a:rPr>
              <a:t> اضافه میکنیم.</a:t>
            </a:r>
          </a:p>
          <a:p>
            <a:pPr>
              <a:buNone/>
            </a:pPr>
            <a:r>
              <a:rPr lang="fa-IR" sz="2000" dirty="0" smtClean="0">
                <a:cs typeface="B Mitra" pitchFamily="2" charset="-78"/>
              </a:rPr>
              <a:t>4- برای ایجاد هماهنگی میان تابع هدف و محدودیتها، متغیرهای موجود در تابع هدف را به سمت چپ تساوی منتقل و عبارت را برابر صفر قرار میدهیم.</a:t>
            </a:r>
            <a:endParaRPr lang="en-US" sz="2000" dirty="0" smtClean="0">
              <a:cs typeface="B Mitra" pitchFamily="2" charset="-78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3071802" y="1500174"/>
            <a:ext cx="3071834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3071802" y="2071678"/>
            <a:ext cx="642942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572132" y="1428736"/>
            <a:ext cx="271464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2x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+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+ </a:t>
            </a:r>
            <a:r>
              <a:rPr lang="en-US" sz="2200" dirty="0" smtClean="0">
                <a:solidFill>
                  <a:srgbClr val="FF0000"/>
                </a:solidFill>
                <a:cs typeface="B Mitra" pitchFamily="2" charset="-78"/>
              </a:rPr>
              <a:t>s</a:t>
            </a:r>
            <a:r>
              <a:rPr lang="en-US" dirty="0" smtClean="0">
                <a:solidFill>
                  <a:srgbClr val="FF0000"/>
                </a:solidFill>
                <a:cs typeface="B Mitra" pitchFamily="2" charset="-78"/>
              </a:rPr>
              <a:t>1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= 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86116" y="2000240"/>
            <a:ext cx="271464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+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2x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– </a:t>
            </a:r>
            <a:r>
              <a:rPr lang="en-US" sz="2200" dirty="0" smtClean="0">
                <a:solidFill>
                  <a:srgbClr val="FF0000"/>
                </a:solidFill>
                <a:cs typeface="B Mitra" pitchFamily="2" charset="-78"/>
              </a:rPr>
              <a:t>s</a:t>
            </a:r>
            <a:r>
              <a:rPr lang="en-US" dirty="0" smtClean="0">
                <a:solidFill>
                  <a:srgbClr val="FF0000"/>
                </a:solidFill>
                <a:cs typeface="B Mitra" pitchFamily="2" charset="-78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= 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6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428860" y="928670"/>
            <a:ext cx="571504" cy="42862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714612" y="857232"/>
            <a:ext cx="314327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Max Z </a:t>
            </a:r>
            <a:r>
              <a:rPr lang="fa-IR" sz="2200" dirty="0" smtClean="0">
                <a:solidFill>
                  <a:schemeClr val="tx1"/>
                </a:solidFill>
                <a:cs typeface="B Mitra" pitchFamily="2" charset="-78"/>
              </a:rPr>
              <a:t>=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 3x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 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+ 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2x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 –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5500694" y="2071678"/>
            <a:ext cx="642942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7884" y="2000240"/>
            <a:ext cx="271464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+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2x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– </a:t>
            </a:r>
            <a:r>
              <a:rPr lang="en-US" sz="2200" dirty="0" smtClean="0">
                <a:solidFill>
                  <a:srgbClr val="FF0000"/>
                </a:solidFill>
                <a:cs typeface="B Mitra" pitchFamily="2" charset="-78"/>
              </a:rPr>
              <a:t>s</a:t>
            </a:r>
            <a:r>
              <a:rPr lang="en-US" dirty="0" smtClean="0">
                <a:solidFill>
                  <a:srgbClr val="FF0000"/>
                </a:solidFill>
                <a:cs typeface="B Mitra" pitchFamily="2" charset="-78"/>
              </a:rPr>
              <a:t>2 + </a:t>
            </a:r>
            <a:r>
              <a:rPr lang="en-US" sz="2200" dirty="0" smtClean="0">
                <a:solidFill>
                  <a:srgbClr val="FF0000"/>
                </a:solidFill>
                <a:cs typeface="B Mitra" pitchFamily="2" charset="-78"/>
              </a:rPr>
              <a:t>R</a:t>
            </a:r>
            <a:r>
              <a:rPr lang="en-US" dirty="0" smtClean="0">
                <a:solidFill>
                  <a:srgbClr val="FF0000"/>
                </a:solidFill>
                <a:cs typeface="B Mitra" pitchFamily="2" charset="-78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 = 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6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5643570" y="928670"/>
            <a:ext cx="500066" cy="42862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072198" y="857232"/>
            <a:ext cx="314327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Max Z - 3x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 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- 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2x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 + 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 = 0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/>
      <p:bldP spid="11" grpId="0"/>
      <p:bldP spid="12" grpId="0" animBg="1"/>
      <p:bldP spid="13" grpId="0"/>
      <p:bldP spid="9" grpId="0" animBg="1"/>
      <p:bldP spid="14" grpId="0"/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572272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Mitra" pitchFamily="2" charset="-78"/>
              </a:rPr>
              <a:t>ورود مدل برنامه ریزی خطی به جدول سیمپلکس</a:t>
            </a:r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r>
              <a:rPr lang="fa-IR" sz="2400" b="1" dirty="0" smtClean="0">
                <a:cs typeface="B Mitra" pitchFamily="2" charset="-78"/>
              </a:rPr>
              <a:t>نکته</a:t>
            </a:r>
            <a:r>
              <a:rPr lang="fa-IR" sz="2400" dirty="0" smtClean="0">
                <a:cs typeface="B Mitra" pitchFamily="2" charset="-78"/>
              </a:rPr>
              <a:t> </a:t>
            </a:r>
            <a:r>
              <a:rPr lang="fa-IR" sz="2200" dirty="0" smtClean="0">
                <a:cs typeface="B Mitra" pitchFamily="2" charset="-78"/>
              </a:rPr>
              <a:t>: تنها زمانی مجاز به انتخاب متغیر ورودی هستیم که </a:t>
            </a:r>
            <a:r>
              <a:rPr lang="fa-IR" sz="2200" u="sng" dirty="0" smtClean="0">
                <a:cs typeface="B Mitra" pitchFamily="2" charset="-78"/>
              </a:rPr>
              <a:t>ماتریس ضرایب متغیرهای اساسی یکه باشد</a:t>
            </a:r>
            <a:r>
              <a:rPr lang="fa-IR" sz="2200" dirty="0" smtClean="0">
                <a:cs typeface="B Mitra" pitchFamily="2" charset="-78"/>
              </a:rPr>
              <a:t> .</a:t>
            </a:r>
          </a:p>
          <a:p>
            <a:pPr algn="r"/>
            <a:r>
              <a:rPr lang="fa-IR" sz="2200" dirty="0" smtClean="0">
                <a:cs typeface="B Mitra" pitchFamily="2" charset="-78"/>
              </a:rPr>
              <a:t>از آنجا که ضریب متغیر </a:t>
            </a:r>
            <a:r>
              <a:rPr lang="en-US" sz="2200" b="1" dirty="0" smtClean="0">
                <a:cs typeface="B Mitra" pitchFamily="2" charset="-78"/>
              </a:rPr>
              <a:t>R</a:t>
            </a:r>
            <a:r>
              <a:rPr lang="en-US" sz="1800" b="1" dirty="0" smtClean="0">
                <a:cs typeface="B Mitra" pitchFamily="2" charset="-78"/>
              </a:rPr>
              <a:t>2</a:t>
            </a:r>
            <a:r>
              <a:rPr lang="fa-IR" sz="2200" dirty="0" smtClean="0">
                <a:cs typeface="B Mitra" pitchFamily="2" charset="-78"/>
              </a:rPr>
              <a:t> در سطر تابع هدف صفر نیست، پیش از اقدام به انتخاب متغیر ورودی و ادامة حل مسئله باید با استفاده از عملیات سطری، ضریب </a:t>
            </a:r>
            <a:r>
              <a:rPr lang="en-US" sz="2200" b="1" dirty="0" smtClean="0">
                <a:cs typeface="B Mitra" pitchFamily="2" charset="-78"/>
              </a:rPr>
              <a:t>R</a:t>
            </a:r>
            <a:r>
              <a:rPr lang="en-US" sz="1600" b="1" dirty="0" smtClean="0">
                <a:cs typeface="B Mitra" pitchFamily="2" charset="-78"/>
              </a:rPr>
              <a:t>2</a:t>
            </a:r>
            <a:r>
              <a:rPr lang="fa-IR" sz="2200" dirty="0" smtClean="0">
                <a:cs typeface="B Mitra" pitchFamily="2" charset="-78"/>
              </a:rPr>
              <a:t> را در سطر تابع هدف تبدیل به صفر نماییم.</a:t>
            </a:r>
          </a:p>
          <a:p>
            <a:pPr algn="r"/>
            <a:r>
              <a:rPr lang="fa-IR" sz="2200" dirty="0" smtClean="0">
                <a:cs typeface="B Mitra" pitchFamily="2" charset="-78"/>
              </a:rPr>
              <a:t>بدین منظور عناصر سطر دوم را در </a:t>
            </a:r>
            <a:r>
              <a:rPr lang="en-US" sz="2200" dirty="0" smtClean="0">
                <a:cs typeface="B Mitra" pitchFamily="2" charset="-78"/>
              </a:rPr>
              <a:t>–M</a:t>
            </a:r>
            <a:r>
              <a:rPr lang="fa-IR" sz="2200" dirty="0" smtClean="0">
                <a:cs typeface="B Mitra" pitchFamily="2" charset="-78"/>
              </a:rPr>
              <a:t> ضرب نموده و مقادیر بدست آمده را نظیر به نظیر با عناصر سطر اول جمع مینماییم (پس از انجام این عملیات سطرهای اول و دوم بدون تغییر </a:t>
            </a:r>
            <a:r>
              <a:rPr lang="fa-IR" sz="2200" smtClean="0">
                <a:cs typeface="B Mitra" pitchFamily="2" charset="-78"/>
              </a:rPr>
              <a:t>باقی خواهند </a:t>
            </a:r>
            <a:r>
              <a:rPr lang="fa-IR" sz="2200" dirty="0" smtClean="0">
                <a:cs typeface="B Mitra" pitchFamily="2" charset="-78"/>
              </a:rPr>
              <a:t>ماند.)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85720" y="500042"/>
          <a:ext cx="8572570" cy="208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</a:tblGrid>
              <a:tr h="47343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-3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-2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M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4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-1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 smtClean="0"/>
                        <a:t>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053327"/>
              </p:ext>
            </p:extLst>
          </p:nvPr>
        </p:nvGraphicFramePr>
        <p:xfrm>
          <a:off x="285720" y="4572008"/>
          <a:ext cx="8572570" cy="208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  <a:gridCol w="857257"/>
              </a:tblGrid>
              <a:tr h="47343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-3-M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-2-2M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-6M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6357982"/>
          </a:xfrm>
        </p:spPr>
        <p:txBody>
          <a:bodyPr>
            <a:normAutofit/>
          </a:bodyPr>
          <a:lstStyle/>
          <a:p>
            <a:pPr algn="r"/>
            <a:endParaRPr lang="fa-IR" sz="2800" b="1" dirty="0" smtClean="0">
              <a:cs typeface="B Mitra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85710" y="285728"/>
          <a:ext cx="8572570" cy="208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7"/>
                <a:gridCol w="857257"/>
                <a:gridCol w="1000140"/>
                <a:gridCol w="857256"/>
                <a:gridCol w="928694"/>
                <a:gridCol w="714380"/>
                <a:gridCol w="928694"/>
                <a:gridCol w="928694"/>
                <a:gridCol w="857256"/>
                <a:gridCol w="642942"/>
              </a:tblGrid>
              <a:tr h="47343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-3-M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-2-2m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-6M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3929058" y="785794"/>
            <a:ext cx="78581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5400000">
            <a:off x="4106871" y="177789"/>
            <a:ext cx="35716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71934" y="1357298"/>
            <a:ext cx="500066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2357422" y="1928802"/>
            <a:ext cx="5572164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rot="10800000">
            <a:off x="0" y="2071678"/>
            <a:ext cx="50003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85720" y="2428868"/>
          <a:ext cx="8572561" cy="2143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442"/>
                <a:gridCol w="897442"/>
                <a:gridCol w="897442"/>
                <a:gridCol w="897442"/>
                <a:gridCol w="897442"/>
                <a:gridCol w="727764"/>
                <a:gridCol w="928694"/>
                <a:gridCol w="928694"/>
                <a:gridCol w="857256"/>
                <a:gridCol w="642943"/>
              </a:tblGrid>
              <a:tr h="487077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M+1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2/3</a:t>
                      </a:r>
                      <a:endParaRPr lang="en-US" dirty="0"/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1/2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-1/2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1/2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u="none" dirty="0" smtClean="0"/>
                        <a:t>6</a:t>
                      </a:r>
                      <a:endParaRPr lang="en-US" u="non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3071802" y="2928934"/>
            <a:ext cx="642942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143240" y="3500438"/>
            <a:ext cx="500066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2357422" y="3500438"/>
            <a:ext cx="5572164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rot="10800000">
            <a:off x="0" y="3714752"/>
            <a:ext cx="50003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>
            <a:off x="3285322" y="2428074"/>
            <a:ext cx="28575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285721" y="4703467"/>
          <a:ext cx="8501121" cy="1901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963"/>
                <a:gridCol w="889963"/>
                <a:gridCol w="889963"/>
                <a:gridCol w="889963"/>
                <a:gridCol w="889963"/>
                <a:gridCol w="721699"/>
                <a:gridCol w="920955"/>
                <a:gridCol w="920955"/>
                <a:gridCol w="850112"/>
                <a:gridCol w="637585"/>
              </a:tblGrid>
              <a:tr h="424728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481359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-1/3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M+1/3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81359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2/3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-1/3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2/3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481359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0</a:t>
                      </a:r>
                      <a:endParaRPr lang="en-US" sz="200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0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1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-1/3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-2/3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2/3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8/3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u="none" dirty="0" smtClean="0"/>
                        <a:t>-</a:t>
                      </a:r>
                      <a:endParaRPr lang="en-US" u="non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Oval 28"/>
          <p:cNvSpPr/>
          <p:nvPr/>
        </p:nvSpPr>
        <p:spPr>
          <a:xfrm>
            <a:off x="5572132" y="5143512"/>
            <a:ext cx="642942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rot="5400000">
            <a:off x="5787240" y="4642652"/>
            <a:ext cx="28575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5643570" y="5643578"/>
            <a:ext cx="500066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2357422" y="5643578"/>
            <a:ext cx="5572164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 rot="10800000">
            <a:off x="-32" y="5927742"/>
            <a:ext cx="50003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9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6357982"/>
          </a:xfrm>
        </p:spPr>
        <p:txBody>
          <a:bodyPr>
            <a:normAutofit/>
          </a:bodyPr>
          <a:lstStyle/>
          <a:p>
            <a:pPr algn="r"/>
            <a:endParaRPr lang="fa-IR" sz="2800" b="1" dirty="0" smtClean="0">
              <a:cs typeface="B Mitra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85710" y="285728"/>
          <a:ext cx="8572570" cy="208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7"/>
                <a:gridCol w="857257"/>
                <a:gridCol w="1000140"/>
                <a:gridCol w="857256"/>
                <a:gridCol w="928694"/>
                <a:gridCol w="714380"/>
                <a:gridCol w="928694"/>
                <a:gridCol w="928694"/>
                <a:gridCol w="857256"/>
                <a:gridCol w="642942"/>
              </a:tblGrid>
              <a:tr h="47343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-1/3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M+1/3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22/3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2/3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2/3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dirty="0"/>
                    </a:p>
                  </a:txBody>
                  <a:tcPr/>
                </a:tc>
              </a:tr>
              <a:tr h="5365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-1/3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-2/3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2/3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8/3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5643570" y="785794"/>
            <a:ext cx="78581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5400000">
            <a:off x="5822971" y="249227"/>
            <a:ext cx="35716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715008" y="1357298"/>
            <a:ext cx="500066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2285984" y="1357298"/>
            <a:ext cx="5715040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rot="10800000">
            <a:off x="0" y="1571612"/>
            <a:ext cx="50003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85720" y="2643182"/>
          <a:ext cx="8572561" cy="2143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442"/>
                <a:gridCol w="897442"/>
                <a:gridCol w="897442"/>
                <a:gridCol w="897442"/>
                <a:gridCol w="897442"/>
                <a:gridCol w="727764"/>
                <a:gridCol w="928694"/>
                <a:gridCol w="928694"/>
                <a:gridCol w="857256"/>
                <a:gridCol w="642943"/>
              </a:tblGrid>
              <a:tr h="487077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B.V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R. No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R</a:t>
                      </a:r>
                      <a:r>
                        <a:rPr lang="en-US" sz="1800" dirty="0" smtClean="0"/>
                        <a:t>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R.H.S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000" dirty="0" smtClean="0"/>
                        <a:t>θ</a:t>
                      </a:r>
                      <a:endParaRPr lang="en-US" sz="2000" dirty="0"/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sz="2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dirty="0" smtClean="0"/>
                        <a:t>2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3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0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2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1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-1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sng" dirty="0" smtClean="0"/>
                        <a:t>2</a:t>
                      </a:r>
                      <a:endParaRPr lang="en-US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dirty="0"/>
                    </a:p>
                  </a:txBody>
                  <a:tcPr/>
                </a:tc>
              </a:tr>
              <a:tr h="55202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0</a:t>
                      </a:r>
                      <a:endParaRPr lang="en-US" sz="200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2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1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1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0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0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u="none" dirty="0" smtClean="0"/>
                        <a:t>4</a:t>
                      </a:r>
                      <a:endParaRPr lang="en-US" sz="20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u="non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285720" y="5000636"/>
            <a:ext cx="8358246" cy="1500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>
              <a:buNone/>
            </a:pP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4   , 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  , 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2   , 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R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.</a:t>
            </a:r>
          </a:p>
          <a:p>
            <a:pPr algn="l" rtl="0">
              <a:buNone/>
            </a:pP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Z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 = 8</a:t>
            </a:r>
            <a:endParaRPr lang="fa-IR" sz="2400" dirty="0" smtClean="0">
              <a:solidFill>
                <a:schemeClr val="tx1"/>
              </a:solidFill>
              <a:cs typeface="B Mitra" pitchFamily="2" charset="-78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712</Words>
  <Application>Microsoft Office PowerPoint</Application>
  <PresentationFormat>On-screen Show (4:3)</PresentationFormat>
  <Paragraphs>295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بنام خدا</vt:lpstr>
      <vt:lpstr>فرم های غیر استاندارد برنامه ریزی خطی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تحليل شبكه</dc:title>
  <dc:creator>aaa</dc:creator>
  <cp:lastModifiedBy>Windows User</cp:lastModifiedBy>
  <cp:revision>94</cp:revision>
  <dcterms:created xsi:type="dcterms:W3CDTF">2015-05-18T03:49:48Z</dcterms:created>
  <dcterms:modified xsi:type="dcterms:W3CDTF">2020-05-23T04:47:08Z</dcterms:modified>
</cp:coreProperties>
</file>