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524329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3331570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68731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D2502C-7A03-4D0A-A0B1-29646756CB02}" type="datetimeFigureOut">
              <a:rPr lang="fa-IR" smtClean="0"/>
              <a:t>22/10/1441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2978847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D2502C-7A03-4D0A-A0B1-29646756CB02}" type="datetimeFigureOut">
              <a:rPr lang="fa-IR" smtClean="0"/>
              <a:t>22/10/1441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744776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D2502C-7A03-4D0A-A0B1-29646756CB02}" type="datetimeFigureOut">
              <a:rPr lang="fa-IR" smtClean="0"/>
              <a:t>22/10/1441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2008881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D2502C-7A03-4D0A-A0B1-29646756CB02}" type="datetimeFigureOut">
              <a:rPr lang="fa-IR" smtClean="0"/>
              <a:t>22/10/1441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017020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D2502C-7A03-4D0A-A0B1-29646756CB02}" type="datetimeFigureOut">
              <a:rPr lang="fa-IR" smtClean="0"/>
              <a:t>22/10/1441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136751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7D2502C-7A03-4D0A-A0B1-29646756CB02}" type="datetimeFigureOut">
              <a:rPr lang="fa-IR" smtClean="0"/>
              <a:t>22/10/1441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135265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9100203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456074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3368151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053588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1221818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21296554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D2502C-7A03-4D0A-A0B1-29646756CB02}" type="datetimeFigureOut">
              <a:rPr lang="fa-IR" smtClean="0"/>
              <a:t>22/10/1441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4FE821C-FA98-47E6-8F37-D14E0A54EB12}" type="slidenum">
              <a:rPr lang="fa-IR" smtClean="0"/>
              <a:t>‹#›</a:t>
            </a:fld>
            <a:endParaRPr lang="fa-IR"/>
          </a:p>
        </p:txBody>
      </p:sp>
    </p:spTree>
    <p:extLst>
      <p:ext uri="{BB962C8B-B14F-4D97-AF65-F5344CB8AC3E}">
        <p14:creationId xmlns:p14="http://schemas.microsoft.com/office/powerpoint/2010/main" val="83863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7D2502C-7A03-4D0A-A0B1-29646756CB02}" type="datetimeFigureOut">
              <a:rPr lang="fa-IR" smtClean="0"/>
              <a:t>22/10/1441</a:t>
            </a:fld>
            <a:endParaRPr lang="fa-I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4FE821C-FA98-47E6-8F37-D14E0A54EB12}" type="slidenum">
              <a:rPr lang="fa-IR" smtClean="0"/>
              <a:t>‹#›</a:t>
            </a:fld>
            <a:endParaRPr lang="fa-IR"/>
          </a:p>
        </p:txBody>
      </p:sp>
    </p:spTree>
    <p:extLst>
      <p:ext uri="{BB962C8B-B14F-4D97-AF65-F5344CB8AC3E}">
        <p14:creationId xmlns:p14="http://schemas.microsoft.com/office/powerpoint/2010/main" val="18496986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45810" y="0"/>
            <a:ext cx="7766936" cy="1254034"/>
          </a:xfrm>
        </p:spPr>
        <p:txBody>
          <a:bodyPr/>
          <a:lstStyle/>
          <a:p>
            <a:pPr algn="ctr"/>
            <a:r>
              <a:rPr lang="fa-IR" dirty="0"/>
              <a:t>به نام خدا</a:t>
            </a:r>
          </a:p>
        </p:txBody>
      </p:sp>
      <p:sp>
        <p:nvSpPr>
          <p:cNvPr id="3" name="Subtitle 2"/>
          <p:cNvSpPr>
            <a:spLocks noGrp="1"/>
          </p:cNvSpPr>
          <p:nvPr>
            <p:ph type="subTitle" idx="1"/>
          </p:nvPr>
        </p:nvSpPr>
        <p:spPr/>
        <p:txBody>
          <a:bodyPr>
            <a:normAutofit/>
          </a:bodyPr>
          <a:lstStyle/>
          <a:p>
            <a:r>
              <a:rPr lang="fa-IR" dirty="0"/>
              <a:t>زنگ علوم  پایه پنجم                      فرفره </a:t>
            </a:r>
            <a:r>
              <a:rPr lang="fa-IR" dirty="0" smtClean="0"/>
              <a:t>ها</a:t>
            </a:r>
            <a:endParaRPr lang="fa-IR" dirty="0"/>
          </a:p>
        </p:txBody>
      </p:sp>
    </p:spTree>
    <p:extLst>
      <p:ext uri="{BB962C8B-B14F-4D97-AF65-F5344CB8AC3E}">
        <p14:creationId xmlns:p14="http://schemas.microsoft.com/office/powerpoint/2010/main" val="3914103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کاوشگری علمی:</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قوهي كاوش و جستوجو به دنبال كشف حقايق، از نعمتهايي است كه خداوند به انسان عطا فرمـوده اسـت.</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مهمترين رهنمود كاوشگري در انسانها كه به كشف علوم مختلف منجر ميشـود، شـيوهي خـاص مشـاهدهي</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انسان است. مشاهده، يعني استفاده از حواس پنجگانه براي شناخت محـيط اطـراف. پـس از مشـاهدهي دقيـق،</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انسان به پرسشهايي ميرسد كه زمينهساز اكتشافات مهم او بوده است. ميتوان يك روش تحقيق علمـي را بـه</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ترتيب در شش مرحله بيان كرد.</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1 -مشاهده 2 -طرح پرسش 3 -پيشنهاد راه حل «فرضيه سازي» 4 -انجام آزمايشهاي تكرارپذير</a:t>
            </a:r>
            <a:endParaRPr lang="en-US" dirty="0">
              <a:latin typeface="Calibri" panose="020F0502020204030204" pitchFamily="34" charset="0"/>
              <a:ea typeface="Calibri" panose="020F0502020204030204" pitchFamily="34" charset="0"/>
              <a:cs typeface="Arial" panose="020B0604020202020204" pitchFamily="34" charset="0"/>
            </a:endParaRP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5 -تفسير نتايج آزمايش 6 -نتيجهگيري و نظريهپردازي</a:t>
            </a:r>
          </a:p>
          <a:p>
            <a:pPr marL="0">
              <a:lnSpc>
                <a:spcPct val="107000"/>
              </a:lnSpc>
              <a:spcBef>
                <a:spcPts val="0"/>
              </a:spcBef>
              <a:spcAft>
                <a:spcPts val="800"/>
              </a:spcAft>
            </a:pPr>
            <a:r>
              <a:rPr lang="fa-IR" dirty="0">
                <a:latin typeface="Calibri" panose="020F0502020204030204" pitchFamily="34" charset="0"/>
                <a:ea typeface="Calibri" panose="020F0502020204030204" pitchFamily="34" charset="0"/>
                <a:cs typeface="Arial" panose="020B0604020202020204" pitchFamily="34" charset="0"/>
              </a:rPr>
              <a:t>مهارت لازم:1.یادداشت برداری   2.اندازه گیری  3.کار با ابزار  4.جمع آوری اطلاعات</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50488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a:t>انجام آزمايشهاي علمي و مقايسهاي است. اين آزمايشها چگونهاند؟</a:t>
            </a:r>
          </a:p>
          <a:p>
            <a:r>
              <a:rPr lang="fa-IR" dirty="0"/>
              <a:t>1 -تا جاي ممكن بايد بهطور دقيق انجام شوند، مثلاً اندازهگيري زمان در آنها با دقت صورت بگيرد.</a:t>
            </a:r>
          </a:p>
          <a:p>
            <a:r>
              <a:rPr lang="fa-IR" dirty="0"/>
              <a:t>2 -آزمايشها تكرارپذير باشند.</a:t>
            </a:r>
          </a:p>
          <a:p>
            <a:r>
              <a:rPr lang="fa-IR" dirty="0"/>
              <a:t>3 -آزمايشها مقايسهاي باشند.</a:t>
            </a:r>
          </a:p>
          <a:p>
            <a:r>
              <a:rPr lang="fa-IR" dirty="0"/>
              <a:t>در چنين آزمايشهايي بايد تمامي عوامل آزمايش حداقل در دو گروه آزمايش ثابت بماند و يك عامل كه همان</a:t>
            </a:r>
          </a:p>
          <a:p>
            <a:r>
              <a:rPr lang="fa-IR" dirty="0"/>
              <a:t>موضوع فرضيه است، تغيير كند.</a:t>
            </a:r>
          </a:p>
        </p:txBody>
      </p:sp>
    </p:spTree>
    <p:extLst>
      <p:ext uri="{BB962C8B-B14F-4D97-AF65-F5344CB8AC3E}">
        <p14:creationId xmlns:p14="http://schemas.microsoft.com/office/powerpoint/2010/main" val="2589364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1754777"/>
          </a:xfrm>
          <a:ln>
            <a:solidFill>
              <a:schemeClr val="tx1"/>
            </a:solidFill>
          </a:ln>
        </p:spPr>
        <p:txBody>
          <a:bodyPr>
            <a:normAutofit fontScale="90000"/>
          </a:bodyPr>
          <a:lstStyle/>
          <a:p>
            <a:pPr algn="r"/>
            <a:r>
              <a:rPr lang="fa-IR" sz="2000" dirty="0">
                <a:solidFill>
                  <a:schemeClr val="tx1"/>
                </a:solidFill>
              </a:rPr>
              <a:t>در کاوش با سه سوال اساسی روبرو می شویم.</a:t>
            </a:r>
            <a:br>
              <a:rPr lang="fa-IR" sz="2000" dirty="0">
                <a:solidFill>
                  <a:schemeClr val="tx1"/>
                </a:solidFill>
              </a:rPr>
            </a:br>
            <a:r>
              <a:rPr lang="fa-IR" sz="2000" dirty="0">
                <a:solidFill>
                  <a:schemeClr val="tx1"/>
                </a:solidFill>
              </a:rPr>
              <a:t>1. چه چیزی را باید تغییر داد؟</a:t>
            </a:r>
            <a:br>
              <a:rPr lang="fa-IR" sz="2000" dirty="0">
                <a:solidFill>
                  <a:schemeClr val="tx1"/>
                </a:solidFill>
              </a:rPr>
            </a:br>
            <a:r>
              <a:rPr lang="fa-IR" sz="2000" dirty="0">
                <a:solidFill>
                  <a:schemeClr val="tx1"/>
                </a:solidFill>
              </a:rPr>
              <a:t>2. چه چیزی را باید اندازه گرفت؟</a:t>
            </a:r>
            <a:br>
              <a:rPr lang="fa-IR" sz="2000" dirty="0">
                <a:solidFill>
                  <a:schemeClr val="tx1"/>
                </a:solidFill>
              </a:rPr>
            </a:br>
            <a:r>
              <a:rPr lang="fa-IR" sz="2000" dirty="0">
                <a:solidFill>
                  <a:schemeClr val="tx1"/>
                </a:solidFill>
              </a:rPr>
              <a:t>3. چه چیزی را نباید تغییر داد؟</a:t>
            </a:r>
            <a:br>
              <a:rPr lang="fa-IR" sz="2000" dirty="0">
                <a:solidFill>
                  <a:schemeClr val="tx1"/>
                </a:solidFill>
              </a:rPr>
            </a:br>
            <a:r>
              <a:rPr lang="fa-IR" sz="2000" dirty="0">
                <a:solidFill>
                  <a:schemeClr val="tx1"/>
                </a:solidFill>
              </a:rPr>
              <a:t>در واقع در هر آزمایش با توجه به نتیجه ای که به دنبالش هستیم متفاوت است و درواقع جواب سه سوال بالا نیز با تغییر اهداف ،تغییر می کند.</a:t>
            </a:r>
            <a:br>
              <a:rPr lang="fa-IR" sz="2000" dirty="0">
                <a:solidFill>
                  <a:schemeClr val="tx1"/>
                </a:solidFill>
              </a:rPr>
            </a:br>
            <a:endParaRPr lang="fa-IR" sz="2000" dirty="0">
              <a:solidFill>
                <a:schemeClr val="tx1"/>
              </a:solidFill>
            </a:endParaRPr>
          </a:p>
        </p:txBody>
      </p:sp>
      <p:sp>
        <p:nvSpPr>
          <p:cNvPr id="3" name="Content Placeholder 2"/>
          <p:cNvSpPr>
            <a:spLocks noGrp="1"/>
          </p:cNvSpPr>
          <p:nvPr>
            <p:ph idx="1"/>
          </p:nvPr>
        </p:nvSpPr>
        <p:spPr>
          <a:xfrm>
            <a:off x="677334" y="3370217"/>
            <a:ext cx="8596668" cy="2671145"/>
          </a:xfrm>
        </p:spPr>
        <p:txBody>
          <a:bodyPr/>
          <a:lstStyle/>
          <a:p>
            <a:r>
              <a:rPr lang="fa-IR" dirty="0"/>
              <a:t>مثال:</a:t>
            </a:r>
          </a:p>
          <a:p>
            <a:r>
              <a:rPr lang="fa-IR" dirty="0"/>
              <a:t>اگر بخواهیم تاثیر پهنای بال فرفره  بر زمان رسیدن آن به زمین را بفهمیم ، پاسخ ها به صورت زیر خواهد بود.</a:t>
            </a:r>
          </a:p>
          <a:p>
            <a:r>
              <a:rPr lang="fa-IR" dirty="0"/>
              <a:t>پاسخ سوال اول: پهنای بال فرفره </a:t>
            </a:r>
          </a:p>
          <a:p>
            <a:r>
              <a:rPr lang="fa-IR" dirty="0"/>
              <a:t>پاسخ سوال دوم: زمان رسید فرفره به زمین</a:t>
            </a:r>
          </a:p>
          <a:p>
            <a:r>
              <a:rPr lang="fa-IR" dirty="0"/>
              <a:t>پاسخ سوال سوم: طول بال فرفره /جنس کاغذ / تعداد گیره های متصل به دم فرفره /ارتفاع رهاسازی فرفره /... به طور کلی هر عاملی جز پاسخ سوال اول !</a:t>
            </a:r>
          </a:p>
          <a:p>
            <a:endParaRPr lang="fa-IR" dirty="0"/>
          </a:p>
        </p:txBody>
      </p:sp>
    </p:spTree>
    <p:extLst>
      <p:ext uri="{BB962C8B-B14F-4D97-AF65-F5344CB8AC3E}">
        <p14:creationId xmlns:p14="http://schemas.microsoft.com/office/powerpoint/2010/main" val="244248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a:t>به طور کلی برای فرفره می توانید به این جمله بسنده کرد.« کوتاه تر شدن طول و عرض فرفره ، افزایش تعداد گیره ها ،کاهش ارتفاع رها سازی و... باعث می شود که زمان رسیدن فرفره ها به زمین کوتاه تر بشود.»</a:t>
            </a:r>
          </a:p>
          <a:p>
            <a:r>
              <a:rPr lang="fa-IR" dirty="0"/>
              <a:t>نتایج حاصل از کاوشگری فرفره چرخان را می توانید در دانه های درختان مشاهده کرد.</a:t>
            </a:r>
          </a:p>
        </p:txBody>
      </p:sp>
    </p:spTree>
    <p:extLst>
      <p:ext uri="{BB962C8B-B14F-4D97-AF65-F5344CB8AC3E}">
        <p14:creationId xmlns:p14="http://schemas.microsoft.com/office/powerpoint/2010/main" val="764844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a:t>در سقوط اجسام در کره ی زمین جاذبه و هوا تاثیر دارد</a:t>
            </a:r>
          </a:p>
          <a:p>
            <a:r>
              <a:rPr lang="fa-IR" dirty="0"/>
              <a:t>به طوری که هرچه جسم سنگین تر باشد زود تر به زمین می رسد </a:t>
            </a:r>
          </a:p>
          <a:p>
            <a:r>
              <a:rPr lang="fa-IR" dirty="0"/>
              <a:t>و هرچه سطح تماس جسم با هوا بیشتر باشد دیر تر به زمین می رسد</a:t>
            </a:r>
          </a:p>
          <a:p>
            <a:r>
              <a:rPr lang="fa-IR" dirty="0"/>
              <a:t>علاوه بر نیرویی که اجسام را به پایین میکشد (جاذبه) نیرویی نیز مخالف آن عمل می کند(هوا)</a:t>
            </a:r>
          </a:p>
          <a:p>
            <a:pPr marL="0" indent="0">
              <a:buNone/>
            </a:pPr>
            <a:r>
              <a:rPr lang="fa-IR" dirty="0"/>
              <a:t>اینها دانه های درخت افرا هستند.</a:t>
            </a:r>
          </a:p>
          <a:p>
            <a:pPr marL="0" indent="0">
              <a:buNone/>
            </a:pPr>
            <a:r>
              <a:rPr lang="fa-IR" dirty="0"/>
              <a:t>اگر آنها را از ارتفاع یکسانی</a:t>
            </a:r>
          </a:p>
          <a:p>
            <a:pPr marL="0" indent="0">
              <a:buNone/>
            </a:pPr>
            <a:r>
              <a:rPr lang="fa-IR" dirty="0"/>
              <a:t> رها کنیم،کدام یک زود تر به زمین</a:t>
            </a:r>
          </a:p>
          <a:p>
            <a:pPr marL="0" indent="0">
              <a:buNone/>
            </a:pPr>
            <a:r>
              <a:rPr lang="fa-IR" dirty="0"/>
              <a:t>می رسد؟ چرا؟</a:t>
            </a:r>
          </a:p>
          <a:p>
            <a:endParaRPr lang="fa-IR" dirty="0"/>
          </a:p>
        </p:txBody>
      </p:sp>
      <p:pic>
        <p:nvPicPr>
          <p:cNvPr id="4" name="Picture 3"/>
          <p:cNvPicPr>
            <a:picLocks noChangeAspect="1"/>
          </p:cNvPicPr>
          <p:nvPr/>
        </p:nvPicPr>
        <p:blipFill>
          <a:blip r:embed="rId2"/>
          <a:stretch>
            <a:fillRect/>
          </a:stretch>
        </p:blipFill>
        <p:spPr>
          <a:xfrm>
            <a:off x="1" y="3840480"/>
            <a:ext cx="6013174" cy="3017520"/>
          </a:xfrm>
          <a:prstGeom prst="rect">
            <a:avLst/>
          </a:prstGeom>
        </p:spPr>
      </p:pic>
    </p:spTree>
    <p:extLst>
      <p:ext uri="{BB962C8B-B14F-4D97-AF65-F5344CB8AC3E}">
        <p14:creationId xmlns:p14="http://schemas.microsoft.com/office/powerpoint/2010/main" val="1695328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02078" y="609600"/>
            <a:ext cx="3799122" cy="5974080"/>
          </a:xfrm>
          <a:ln>
            <a:solidFill>
              <a:schemeClr val="tx1"/>
            </a:solidFill>
          </a:ln>
        </p:spPr>
        <p:txBody>
          <a:bodyPr>
            <a:normAutofit fontScale="90000"/>
          </a:bodyPr>
          <a:lstStyle/>
          <a:p>
            <a:pPr algn="r"/>
            <a:r>
              <a:rPr lang="fa-IR" sz="1600" dirty="0">
                <a:solidFill>
                  <a:srgbClr val="000080"/>
                </a:solidFill>
                <a:latin typeface="tahoma" panose="020B0604030504040204" pitchFamily="34" charset="0"/>
              </a:rPr>
              <a:t>1- جرم کمیتی است عددی و وزن کمیتی است برداری.</a:t>
            </a:r>
            <a:r>
              <a:rPr lang="fa-IR" sz="1600" dirty="0"/>
              <a:t/>
            </a:r>
            <a:br>
              <a:rPr lang="fa-IR" sz="1600" dirty="0"/>
            </a:br>
            <a:r>
              <a:rPr lang="fa-IR" sz="1600" dirty="0">
                <a:solidFill>
                  <a:srgbClr val="000080"/>
                </a:solidFill>
                <a:latin typeface="tahoma" panose="020B0604030504040204" pitchFamily="34" charset="0"/>
              </a:rPr>
              <a:t>2- یکای جرم در </a:t>
            </a:r>
            <a:r>
              <a:rPr lang="en-US" sz="1600" dirty="0">
                <a:solidFill>
                  <a:srgbClr val="000080"/>
                </a:solidFill>
                <a:latin typeface="tahoma" panose="020B0604030504040204" pitchFamily="34" charset="0"/>
              </a:rPr>
              <a:t>SI ، </a:t>
            </a:r>
            <a:r>
              <a:rPr lang="fa-IR" sz="1600" dirty="0">
                <a:solidFill>
                  <a:srgbClr val="000080"/>
                </a:solidFill>
                <a:latin typeface="tahoma" panose="020B0604030504040204" pitchFamily="34" charset="0"/>
              </a:rPr>
              <a:t>کیلوگرم و یکای وزن نیوتن است.</a:t>
            </a:r>
            <a:r>
              <a:rPr lang="fa-IR" sz="1600" dirty="0"/>
              <a:t/>
            </a:r>
            <a:br>
              <a:rPr lang="fa-IR" sz="1600" dirty="0"/>
            </a:br>
            <a:r>
              <a:rPr lang="fa-IR" sz="1600" dirty="0">
                <a:solidFill>
                  <a:srgbClr val="000080"/>
                </a:solidFill>
                <a:latin typeface="tahoma" panose="020B0604030504040204" pitchFamily="34" charset="0"/>
              </a:rPr>
              <a:t>3- جرم هر جسم از خواص ذاتی آن جسم است، ولی وزن جسم به جرم جسم و میدان گرانش بستگی دارد.</a:t>
            </a:r>
            <a:r>
              <a:rPr lang="fa-IR" sz="1600" dirty="0"/>
              <a:t/>
            </a:r>
            <a:br>
              <a:rPr lang="fa-IR" sz="1600" dirty="0"/>
            </a:br>
            <a:r>
              <a:rPr lang="fa-IR" sz="1600" dirty="0">
                <a:solidFill>
                  <a:srgbClr val="000080"/>
                </a:solidFill>
                <a:latin typeface="tahoma" panose="020B0604030504040204" pitchFamily="34" charset="0"/>
              </a:rPr>
              <a:t>4- جرم جسم ثابت است ، ولی وزن تغییر می کند.</a:t>
            </a:r>
            <a:r>
              <a:rPr lang="fa-IR" sz="1600" dirty="0"/>
              <a:t/>
            </a:r>
            <a:br>
              <a:rPr lang="fa-IR" sz="1600" dirty="0"/>
            </a:br>
            <a:r>
              <a:rPr lang="fa-IR" sz="1600" dirty="0">
                <a:solidFill>
                  <a:srgbClr val="000080"/>
                </a:solidFill>
                <a:latin typeface="tahoma" panose="020B0604030504040204" pitchFamily="34" charset="0"/>
              </a:rPr>
              <a:t>مثلا جرم جسمی ثابت و تقریبا 10 کیلوگرم است، ولی وزن آن که در سطح زمین </a:t>
            </a:r>
            <a:r>
              <a:rPr lang="en-US" sz="1600" dirty="0">
                <a:solidFill>
                  <a:srgbClr val="000080"/>
                </a:solidFill>
                <a:latin typeface="tahoma" panose="020B0604030504040204" pitchFamily="34" charset="0"/>
              </a:rPr>
              <a:t>N 100 </a:t>
            </a:r>
            <a:r>
              <a:rPr lang="fa-IR" sz="1600" dirty="0">
                <a:solidFill>
                  <a:srgbClr val="000080"/>
                </a:solidFill>
                <a:latin typeface="tahoma" panose="020B0604030504040204" pitchFamily="34" charset="0"/>
              </a:rPr>
              <a:t>است، در ارتفاع 1000 کیلومتری زمین ، </a:t>
            </a:r>
            <a:r>
              <a:rPr lang="en-US" sz="1600" dirty="0">
                <a:solidFill>
                  <a:srgbClr val="000080"/>
                </a:solidFill>
                <a:latin typeface="tahoma" panose="020B0604030504040204" pitchFamily="34" charset="0"/>
              </a:rPr>
              <a:t>N75 </a:t>
            </a:r>
            <a:r>
              <a:rPr lang="fa-IR" sz="1600" dirty="0">
                <a:solidFill>
                  <a:srgbClr val="000080"/>
                </a:solidFill>
                <a:latin typeface="tahoma" panose="020B0604030504040204" pitchFamily="34" charset="0"/>
              </a:rPr>
              <a:t>و در ارتفاع 5000 کیلومتری </a:t>
            </a:r>
            <a:r>
              <a:rPr lang="en-US" sz="1600" dirty="0">
                <a:solidFill>
                  <a:srgbClr val="000080"/>
                </a:solidFill>
                <a:latin typeface="tahoma" panose="020B0604030504040204" pitchFamily="34" charset="0"/>
              </a:rPr>
              <a:t>N31 </a:t>
            </a:r>
            <a:r>
              <a:rPr lang="fa-IR" sz="1600" dirty="0">
                <a:solidFill>
                  <a:srgbClr val="000080"/>
                </a:solidFill>
                <a:latin typeface="tahoma" panose="020B0604030504040204" pitchFamily="34" charset="0"/>
              </a:rPr>
              <a:t>است. هر چه از سطح زمین دورتر شویم ، اثر جاذبه زمین کمتر و وزن جسم به همان نسبت کمتر می شود.</a:t>
            </a:r>
            <a:r>
              <a:rPr lang="fa-IR" sz="1600" dirty="0"/>
              <a:t/>
            </a:r>
            <a:br>
              <a:rPr lang="fa-IR" sz="1600" dirty="0"/>
            </a:br>
            <a:r>
              <a:rPr lang="fa-IR" sz="1600" dirty="0">
                <a:solidFill>
                  <a:srgbClr val="000080"/>
                </a:solidFill>
                <a:latin typeface="tahoma" panose="020B0604030504040204" pitchFamily="34" charset="0"/>
              </a:rPr>
              <a:t>تعريف جرم:</a:t>
            </a:r>
            <a:r>
              <a:rPr lang="fa-IR" sz="1600" dirty="0"/>
              <a:t/>
            </a:r>
            <a:br>
              <a:rPr lang="fa-IR" sz="1600" dirty="0"/>
            </a:br>
            <a:r>
              <a:rPr lang="fa-IR" sz="1600" dirty="0">
                <a:solidFill>
                  <a:srgbClr val="000080"/>
                </a:solidFill>
                <a:latin typeface="tahoma" panose="020B0604030504040204" pitchFamily="34" charset="0"/>
              </a:rPr>
              <a:t>جرم مقدار ماده تشكيل دهنده يك جسم است.</a:t>
            </a:r>
            <a:r>
              <a:rPr lang="fa-IR" sz="1600" dirty="0"/>
              <a:t/>
            </a:r>
            <a:br>
              <a:rPr lang="fa-IR" sz="1600" dirty="0"/>
            </a:br>
            <a:r>
              <a:rPr lang="fa-IR" sz="1600" dirty="0">
                <a:solidFill>
                  <a:srgbClr val="000080"/>
                </a:solidFill>
                <a:latin typeface="tahoma" panose="020B0604030504040204" pitchFamily="34" charset="0"/>
              </a:rPr>
              <a:t>جرم يك جسم به دو عامل بستگي دارد:</a:t>
            </a:r>
            <a:r>
              <a:rPr lang="fa-IR" sz="1600" dirty="0"/>
              <a:t/>
            </a:r>
            <a:br>
              <a:rPr lang="fa-IR" sz="1600" dirty="0"/>
            </a:br>
            <a:r>
              <a:rPr lang="fa-IR" sz="1600" dirty="0">
                <a:solidFill>
                  <a:srgbClr val="000080"/>
                </a:solidFill>
                <a:latin typeface="tahoma" panose="020B0604030504040204" pitchFamily="34" charset="0"/>
              </a:rPr>
              <a:t>1) تعداد ذره هاي سازنده آن ماده</a:t>
            </a:r>
            <a:r>
              <a:rPr lang="fa-IR" sz="1600" dirty="0"/>
              <a:t/>
            </a:r>
            <a:br>
              <a:rPr lang="fa-IR" sz="1600" dirty="0"/>
            </a:br>
            <a:r>
              <a:rPr lang="fa-IR" sz="1600" dirty="0">
                <a:solidFill>
                  <a:srgbClr val="000080"/>
                </a:solidFill>
                <a:latin typeface="tahoma" panose="020B0604030504040204" pitchFamily="34" charset="0"/>
              </a:rPr>
              <a:t>هر چه تعداد ذره هاي سازنده ماده بيش تر باشد، جرم نيز بيش تري است.</a:t>
            </a:r>
            <a:r>
              <a:rPr lang="fa-IR" sz="1600" dirty="0"/>
              <a:t/>
            </a:r>
            <a:br>
              <a:rPr lang="fa-IR" sz="1600" dirty="0"/>
            </a:br>
            <a:r>
              <a:rPr lang="fa-IR" sz="1600" dirty="0">
                <a:solidFill>
                  <a:srgbClr val="000080"/>
                </a:solidFill>
                <a:latin typeface="tahoma" panose="020B0604030504040204" pitchFamily="34" charset="0"/>
              </a:rPr>
              <a:t>2) جرم هر ذره</a:t>
            </a:r>
            <a:r>
              <a:rPr lang="fa-IR" sz="1600" dirty="0"/>
              <a:t/>
            </a:r>
            <a:br>
              <a:rPr lang="fa-IR" sz="1600" dirty="0"/>
            </a:br>
            <a:r>
              <a:rPr lang="fa-IR" sz="1600" dirty="0">
                <a:solidFill>
                  <a:srgbClr val="000080"/>
                </a:solidFill>
                <a:latin typeface="tahoma" panose="020B0604030504040204" pitchFamily="34" charset="0"/>
              </a:rPr>
              <a:t>هر چه جرم هر ذره سازنده بيشتر باشد، جرم نيز بيشتر مي شود.</a:t>
            </a:r>
            <a:r>
              <a:rPr lang="fa-IR" sz="1600" dirty="0"/>
              <a:t/>
            </a:r>
            <a:br>
              <a:rPr lang="fa-IR" sz="1600" dirty="0"/>
            </a:br>
            <a:r>
              <a:rPr lang="fa-IR" sz="1600" dirty="0"/>
              <a:t/>
            </a:r>
            <a:br>
              <a:rPr lang="fa-IR" sz="1600" dirty="0"/>
            </a:br>
            <a:r>
              <a:rPr lang="fa-IR" sz="1600" dirty="0">
                <a:solidFill>
                  <a:srgbClr val="000080"/>
                </a:solidFill>
                <a:latin typeface="tahoma" panose="020B0604030504040204" pitchFamily="34" charset="0"/>
              </a:rPr>
              <a:t>وسيله اندازه گيري جرم:</a:t>
            </a:r>
            <a:r>
              <a:rPr lang="fa-IR" sz="1600" dirty="0"/>
              <a:t/>
            </a:r>
            <a:br>
              <a:rPr lang="fa-IR" sz="1600" dirty="0"/>
            </a:br>
            <a:r>
              <a:rPr lang="fa-IR" sz="1600" dirty="0">
                <a:solidFill>
                  <a:srgbClr val="000080"/>
                </a:solidFill>
                <a:latin typeface="tahoma" panose="020B0604030504040204" pitchFamily="34" charset="0"/>
              </a:rPr>
              <a:t>ترازو</a:t>
            </a:r>
            <a:r>
              <a:rPr lang="fa-IR" sz="2000" dirty="0"/>
              <a:t/>
            </a:r>
            <a:br>
              <a:rPr lang="fa-IR" sz="2000" dirty="0"/>
            </a:br>
            <a:endParaRPr lang="fa-IR" sz="2000" dirty="0"/>
          </a:p>
        </p:txBody>
      </p:sp>
      <p:pic>
        <p:nvPicPr>
          <p:cNvPr id="4" name="Content Placeholder 3"/>
          <p:cNvPicPr>
            <a:picLocks noGrp="1" noChangeAspect="1"/>
          </p:cNvPicPr>
          <p:nvPr>
            <p:ph idx="1"/>
          </p:nvPr>
        </p:nvPicPr>
        <p:blipFill>
          <a:blip r:embed="rId2"/>
          <a:stretch>
            <a:fillRect/>
          </a:stretch>
        </p:blipFill>
        <p:spPr>
          <a:xfrm>
            <a:off x="309479" y="609600"/>
            <a:ext cx="5492599" cy="3881437"/>
          </a:xfrm>
          <a:prstGeom prst="rect">
            <a:avLst/>
          </a:prstGeom>
        </p:spPr>
      </p:pic>
      <p:sp>
        <p:nvSpPr>
          <p:cNvPr id="5" name="TextBox 4"/>
          <p:cNvSpPr txBox="1"/>
          <p:nvPr/>
        </p:nvSpPr>
        <p:spPr>
          <a:xfrm>
            <a:off x="561703" y="4676503"/>
            <a:ext cx="4767943" cy="646331"/>
          </a:xfrm>
          <a:prstGeom prst="rect">
            <a:avLst/>
          </a:prstGeom>
          <a:noFill/>
        </p:spPr>
        <p:txBody>
          <a:bodyPr wrap="square" rtlCol="1">
            <a:spAutoFit/>
          </a:bodyPr>
          <a:lstStyle/>
          <a:p>
            <a:pPr algn="r"/>
            <a:r>
              <a:rPr lang="fa-IR" dirty="0"/>
              <a:t>دو جسم با وزن متفاوت بدون در نظر گرتن تاثیر هوا با یک سرعت به زمین می رسد</a:t>
            </a:r>
          </a:p>
        </p:txBody>
      </p:sp>
    </p:spTree>
    <p:extLst>
      <p:ext uri="{BB962C8B-B14F-4D97-AF65-F5344CB8AC3E}">
        <p14:creationId xmlns:p14="http://schemas.microsoft.com/office/powerpoint/2010/main" val="3682989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3143" y="4489269"/>
            <a:ext cx="9025341" cy="1741714"/>
          </a:xfrm>
        </p:spPr>
        <p:txBody>
          <a:bodyPr>
            <a:normAutofit fontScale="90000"/>
          </a:bodyPr>
          <a:lstStyle/>
          <a:p>
            <a:pPr algn="r"/>
            <a:r>
              <a:rPr lang="fa-IR" sz="2000" dirty="0">
                <a:solidFill>
                  <a:schemeClr val="tx1"/>
                </a:solidFill>
              </a:rPr>
              <a:t> اگر يك فضاپيما به فضاهاي دور دست سفر كند. ممكن است به جايي برسد كه ديگر تقريباً بر آن هيچ نيروي جاذبه اي واد نشود، يعني در حالت بي وزني قرار بگيرد. اما در چنين حالتي اين فضاپيما همچنان جرم دارد و ذرات سازنده آن پابرجا هستند.</a:t>
            </a:r>
            <a:br>
              <a:rPr lang="fa-IR" sz="2000" dirty="0">
                <a:solidFill>
                  <a:schemeClr val="tx1"/>
                </a:solidFill>
              </a:rPr>
            </a:br>
            <a:r>
              <a:rPr lang="fa-IR" sz="2000" dirty="0">
                <a:solidFill>
                  <a:schemeClr val="tx1"/>
                </a:solidFill>
              </a:rPr>
              <a:t>جرم يك جسم تا زماني كه ذرات سازنده آن كم يا زياد نشده اند، ثابت مي ماند در حاليكه وقتي جسمي از زمين دور شود وزن آن كم و كمتر مي شود تا جايي كه در فضاهاي دور دست وزن آن تقريبا صفر است يعني در حالت بي وزني قرار دارد.</a:t>
            </a:r>
          </a:p>
        </p:txBody>
      </p:sp>
      <p:pic>
        <p:nvPicPr>
          <p:cNvPr id="4" name="Content Placeholder 3"/>
          <p:cNvPicPr>
            <a:picLocks noGrp="1" noChangeAspect="1"/>
          </p:cNvPicPr>
          <p:nvPr>
            <p:ph idx="1"/>
          </p:nvPr>
        </p:nvPicPr>
        <p:blipFill>
          <a:blip r:embed="rId2"/>
          <a:stretch>
            <a:fillRect/>
          </a:stretch>
        </p:blipFill>
        <p:spPr>
          <a:xfrm>
            <a:off x="1644173" y="238034"/>
            <a:ext cx="7471954" cy="4151086"/>
          </a:xfrm>
          <a:prstGeom prst="rect">
            <a:avLst/>
          </a:prstGeom>
        </p:spPr>
      </p:pic>
    </p:spTree>
    <p:extLst>
      <p:ext uri="{BB962C8B-B14F-4D97-AF65-F5344CB8AC3E}">
        <p14:creationId xmlns:p14="http://schemas.microsoft.com/office/powerpoint/2010/main" val="336133388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68</TotalTime>
  <Words>520</Words>
  <Application>Microsoft Office PowerPoint</Application>
  <PresentationFormat>Custom</PresentationFormat>
  <Paragraphs>36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Facet</vt:lpstr>
      <vt:lpstr>به نام خدا</vt:lpstr>
      <vt:lpstr>PowerPoint Presentation</vt:lpstr>
      <vt:lpstr>PowerPoint Presentation</vt:lpstr>
      <vt:lpstr>در کاوش با سه سوال اساسی روبرو می شویم. 1. چه چیزی را باید تغییر داد؟ 2. چه چیزی را باید اندازه گرفت؟ 3. چه چیزی را نباید تغییر داد؟ در واقع در هر آزمایش با توجه به نتیجه ای که به دنبالش هستیم متفاوت است و درواقع جواب سه سوال بالا نیز با تغییر اهداف ،تغییر می کند. </vt:lpstr>
      <vt:lpstr>PowerPoint Presentation</vt:lpstr>
      <vt:lpstr>PowerPoint Presentation</vt:lpstr>
      <vt:lpstr>1- جرم کمیتی است عددی و وزن کمیتی است برداری. 2- یکای جرم در SI ، کیلوگرم و یکای وزن نیوتن است. 3- جرم هر جسم از خواص ذاتی آن جسم است، ولی وزن جسم به جرم جسم و میدان گرانش بستگی دارد. 4- جرم جسم ثابت است ، ولی وزن تغییر می کند. مثلا جرم جسمی ثابت و تقریبا 10 کیلوگرم است، ولی وزن آن که در سطح زمین N 100 است، در ارتفاع 1000 کیلومتری زمین ، N75 و در ارتفاع 5000 کیلومتری N31 است. هر چه از سطح زمین دورتر شویم ، اثر جاذبه زمین کمتر و وزن جسم به همان نسبت کمتر می شود. تعريف جرم: جرم مقدار ماده تشكيل دهنده يك جسم است. جرم يك جسم به دو عامل بستگي دارد: 1) تعداد ذره هاي سازنده آن ماده هر چه تعداد ذره هاي سازنده ماده بيش تر باشد، جرم نيز بيش تري است. 2) جرم هر ذره هر چه جرم هر ذره سازنده بيشتر باشد، جرم نيز بيشتر مي شود.  وسيله اندازه گيري جرم: ترازو </vt:lpstr>
      <vt:lpstr> اگر يك فضاپيما به فضاهاي دور دست سفر كند. ممكن است به جايي برسد كه ديگر تقريباً بر آن هيچ نيروي جاذبه اي واد نشود، يعني در حالت بي وزني قرار بگيرد. اما در چنين حالتي اين فضاپيما همچنان جرم دارد و ذرات سازنده آن پابرجا هستند. جرم يك جسم تا زماني كه ذرات سازنده آن كم يا زياد نشده اند، ثابت مي ماند در حاليكه وقتي جسمي از زمين دور شود وزن آن كم و كمتر مي شود تا جايي كه در فضاهاي دور دست وزن آن تقريبا صفر است يعني در حالت بي وزني قرار دارد.</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WwW.P30HeX.Com</dc:creator>
  <cp:lastModifiedBy>Windows User</cp:lastModifiedBy>
  <cp:revision>9</cp:revision>
  <dcterms:created xsi:type="dcterms:W3CDTF">2020-02-07T08:21:14Z</dcterms:created>
  <dcterms:modified xsi:type="dcterms:W3CDTF">2020-06-13T08:03:57Z</dcterms:modified>
</cp:coreProperties>
</file>