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7"/>
  </p:notesMasterIdLst>
  <p:sldIdLst>
    <p:sldId id="28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80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E4F014-0789-4F5B-98E3-49029799AF91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826289-9D1C-4226-B36B-E08E1675DA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773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826289-9D1C-4226-B36B-E08E1675DA2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826289-9D1C-4226-B36B-E08E1675DA2E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8FD97-646A-4F1B-8757-06074F0FD66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D8FD97-646A-4F1B-8757-06074F0FD669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E0FC410-670A-4E62-942A-F0B52DE157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4876364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85795"/>
            <a:ext cx="7772400" cy="3071833"/>
          </a:xfrm>
        </p:spPr>
        <p:txBody>
          <a:bodyPr>
            <a:normAutofit fontScale="90000"/>
          </a:bodyPr>
          <a:lstStyle/>
          <a:p>
            <a:pPr algn="ctr"/>
            <a:r>
              <a:rPr lang="fa-IR" sz="67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فرصت‌ها و تهدیدهای والدین</a:t>
            </a:r>
            <a:br>
              <a:rPr lang="fa-IR" sz="67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</a:br>
            <a:r>
              <a:rPr lang="fa-IR" sz="67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در</a:t>
            </a:r>
            <a:r>
              <a:rPr lang="fa-IR" dirty="0" smtClean="0">
                <a:latin typeface="IRANSans" panose="02040503050201020203" pitchFamily="18" charset="-78"/>
                <a:cs typeface="IRANSans" panose="02040503050201020203" pitchFamily="18" charset="-78"/>
              </a:rPr>
              <a:t/>
            </a:r>
            <a:br>
              <a:rPr lang="fa-IR" dirty="0" smtClean="0">
                <a:latin typeface="IRANSans" panose="02040503050201020203" pitchFamily="18" charset="-78"/>
                <a:cs typeface="IRANSans" panose="02040503050201020203" pitchFamily="18" charset="-78"/>
              </a:rPr>
            </a:br>
            <a:endParaRPr lang="en-US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2656" y="4221088"/>
            <a:ext cx="8278688" cy="1995486"/>
          </a:xfrm>
        </p:spPr>
        <p:txBody>
          <a:bodyPr>
            <a:normAutofit/>
          </a:bodyPr>
          <a:lstStyle/>
          <a:p>
            <a:pPr algn="ctr"/>
            <a:r>
              <a:rPr lang="fa-IR" sz="70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پیشرفت تحصیلی فرزندان</a:t>
            </a:r>
            <a:endParaRPr lang="en-US" sz="7000" b="1" i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500042"/>
            <a:ext cx="8435280" cy="609731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1" algn="r" rtl="1">
              <a:buNone/>
            </a:pPr>
            <a:r>
              <a:rPr lang="fa-I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بدون شک از دغدغه های اصلی خانوده ها تامین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</a:t>
            </a:r>
            <a:r>
              <a:rPr lang="fa-I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آینده تحصیلی و علمی فرزندان است.</a:t>
            </a:r>
            <a:br>
              <a:rPr lang="fa-I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</a:br>
            <a:r>
              <a:rPr lang="fa-I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 </a:t>
            </a:r>
            <a:endParaRPr lang="en-U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lvl="1" algn="r" rtl="1">
              <a:buNone/>
            </a:pPr>
            <a:r>
              <a:rPr lang="fa-I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 * شاهد این مدعا آنکه خانواده‌ها در این زمینه متحمل هزینه های مادی ومعنوی فراوان می شوند </a:t>
            </a:r>
          </a:p>
          <a:p>
            <a:pPr lvl="1" algn="r" rtl="1">
              <a:buNone/>
            </a:pPr>
            <a:endParaRPr lang="fa-IR" sz="2400" b="1" dirty="0" smtClean="0">
              <a:ln w="9000" cmpd="sng">
                <a:solidFill>
                  <a:schemeClr val="accent2"/>
                </a:solidFill>
                <a:prstDash val="solid"/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lvl="1" algn="r" rtl="1">
              <a:buNone/>
            </a:pPr>
            <a:r>
              <a:rPr lang="fa-I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پدران و مادران بر این باورند که بسیاری ازموفقیت‌ها و فرصت‌های بعدی زندگی در گرو تحصیلات وکسب مدارج علمی است.</a:t>
            </a:r>
          </a:p>
          <a:p>
            <a:pPr lvl="1" algn="ctr" rtl="1">
              <a:buNone/>
            </a:pPr>
            <a:r>
              <a:rPr lang="fa-IR" b="1" dirty="0" smtClean="0">
                <a:ln w="24500" cmpd="dbl">
                  <a:solidFill>
                    <a:srgbClr val="0070C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اما چند سوال اساسی : </a:t>
            </a:r>
          </a:p>
          <a:p>
            <a:pPr lvl="1" algn="r" rtl="1">
              <a:buNone/>
            </a:pPr>
            <a:r>
              <a:rPr lang="fa-I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</a:t>
            </a:r>
            <a:r>
              <a:rPr lang="fa-I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</a:t>
            </a:r>
            <a:endParaRPr lang="en-US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642918"/>
            <a:ext cx="8363272" cy="581041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 rtl="1">
              <a:buNone/>
            </a:pPr>
            <a:endParaRPr lang="fa-IR" sz="36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r" rtl="1">
              <a:buNone/>
            </a:pPr>
            <a:r>
              <a:rPr lang="fa-I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1.چرا </a:t>
            </a:r>
            <a:r>
              <a:rPr lang="fa-IR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در بعضی ازمواقع علی </a:t>
            </a:r>
            <a:r>
              <a:rPr lang="fa-I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رغم </a:t>
            </a:r>
            <a:r>
              <a:rPr lang="fa-IR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اینکه </a:t>
            </a:r>
            <a:r>
              <a:rPr lang="fa-I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والدین </a:t>
            </a:r>
            <a:r>
              <a:rPr lang="fa-IR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همه امکانات خوب </a:t>
            </a:r>
            <a:r>
              <a:rPr lang="fa-I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آموزشی و رفاهی </a:t>
            </a:r>
            <a:r>
              <a:rPr lang="fa-IR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را برای فرزندان </a:t>
            </a:r>
            <a:r>
              <a:rPr lang="fa-I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فراهم می </a:t>
            </a:r>
            <a:r>
              <a:rPr lang="fa-IR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کنند </a:t>
            </a:r>
            <a:r>
              <a:rPr lang="fa-I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آن‌ها </a:t>
            </a:r>
            <a:r>
              <a:rPr lang="fa-IR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خوب </a:t>
            </a:r>
            <a:r>
              <a:rPr lang="fa-I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درس نمی </a:t>
            </a:r>
            <a:r>
              <a:rPr lang="fa-IR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خوانند؟</a:t>
            </a:r>
            <a:endParaRPr lang="en-US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r" rtl="1">
              <a:buNone/>
            </a:pPr>
            <a:endParaRPr lang="en-US" sz="3600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99698"/>
            <a:ext cx="8229600" cy="5483245"/>
          </a:xfrm>
          <a:ln>
            <a:solidFill>
              <a:srgbClr val="FFFF00"/>
            </a:solidFill>
          </a:ln>
        </p:spPr>
        <p:txBody>
          <a:bodyPr>
            <a:normAutofit fontScale="325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rtl="1">
              <a:buNone/>
            </a:pPr>
            <a:r>
              <a:rPr lang="fa-IR" sz="4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                      </a:t>
            </a:r>
            <a:r>
              <a:rPr lang="fa-IR" sz="123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2 .آیا توصیه‌ها و نصیحت‌های </a:t>
            </a:r>
          </a:p>
          <a:p>
            <a:pPr algn="r" rtl="1">
              <a:buNone/>
            </a:pPr>
            <a:endParaRPr lang="fa-IR" sz="123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r" rtl="1">
              <a:buNone/>
            </a:pPr>
            <a:r>
              <a:rPr lang="fa-IR" sz="123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         مستقیم، مکرر و خیرخواهانه </a:t>
            </a:r>
          </a:p>
          <a:p>
            <a:pPr algn="r" rtl="1">
              <a:buNone/>
            </a:pPr>
            <a:endParaRPr lang="fa-IR" sz="123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r" rtl="1">
              <a:buNone/>
            </a:pPr>
            <a:r>
              <a:rPr lang="fa-IR" sz="123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    والدین باعث پیشرفت تحصیلی </a:t>
            </a:r>
          </a:p>
          <a:p>
            <a:pPr algn="r" rtl="1">
              <a:buNone/>
            </a:pPr>
            <a:endParaRPr lang="fa-IR" sz="123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r" rtl="1">
              <a:buNone/>
            </a:pPr>
            <a:r>
              <a:rPr lang="fa-IR" sz="123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                 فرزندان می‌شود؟</a:t>
            </a:r>
          </a:p>
          <a:p>
            <a:pPr algn="r" rtl="1">
              <a:buNone/>
            </a:pPr>
            <a:endParaRPr lang="fa-IR" sz="123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r" rtl="1">
              <a:buNone/>
            </a:pPr>
            <a:r>
              <a:rPr lang="fa-IR" sz="123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                         چرا؟</a:t>
            </a:r>
            <a:endParaRPr lang="en-US" sz="123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endParaRPr lang="en-U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fa-IR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3.آیا پیشرفت های تحصیلی به تنهایی</a:t>
            </a:r>
          </a:p>
          <a:p>
            <a:pPr algn="ctr" rtl="1">
              <a:buNone/>
            </a:pPr>
            <a:r>
              <a:rPr lang="fa-IR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می تواند آینده زندگی فرزندان </a:t>
            </a:r>
            <a:r>
              <a:rPr lang="fa-IR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در</a:t>
            </a:r>
            <a:endParaRPr lang="fa-IR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</a:t>
            </a:r>
          </a:p>
          <a:p>
            <a:pPr algn="ctr" rtl="1">
              <a:buNone/>
            </a:pPr>
            <a:r>
              <a:rPr lang="fa-IR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ابعاد مختلف </a:t>
            </a:r>
            <a:r>
              <a:rPr lang="fa-IR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شغلی، خانوادگی، اجتماعی </a:t>
            </a:r>
            <a:r>
              <a:rPr lang="fa-IR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و تعامل سازنده با </a:t>
            </a:r>
            <a:r>
              <a:rPr lang="fa-IR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دیگران را تضمین </a:t>
            </a:r>
            <a:r>
              <a:rPr lang="fa-IR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کند؟</a:t>
            </a:r>
            <a:endParaRPr lang="en-US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endParaRPr lang="en-US" dirty="0">
              <a:solidFill>
                <a:srgbClr val="FF0000"/>
              </a:solidFill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med">
    <p:cover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algn="r" rtl="1">
              <a:buNone/>
            </a:pP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حمایت </a:t>
            </a:r>
            <a:r>
              <a:rPr lang="fa-IR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تحصیلی و کمک به پیشرفت تحصیلی فرزندان نیازمند اصول و قواعد و دانش </a:t>
            </a: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و مهارت‌هایی </a:t>
            </a:r>
            <a:r>
              <a:rPr lang="fa-IR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است که اگر درست انجام نشود نتیجه مطلوب حاصل نخواهد شد</a:t>
            </a: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</a:t>
            </a:r>
          </a:p>
          <a:p>
            <a:pPr algn="r" rtl="1">
              <a:buNone/>
            </a:pPr>
            <a:r>
              <a:rPr lang="fa-IR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از </a:t>
            </a:r>
            <a:r>
              <a:rPr lang="fa-IR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این رو به تهدیدهای والدین در پیشرفت تحصیلی  فرزندان اشاره می نماییم.</a:t>
            </a:r>
            <a:endParaRPr lang="en-US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r"/>
            <a:endParaRPr lang="en-US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None/>
            </a:pPr>
            <a:endParaRPr lang="en-US" sz="48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>
              <a:buNone/>
            </a:pPr>
            <a:r>
              <a:rPr lang="fa-IR" sz="5400" b="1" i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دلایل عدم رسیدگی والدین به وضعیت</a:t>
            </a:r>
            <a:br>
              <a:rPr lang="fa-IR" sz="5400" b="1" i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</a:br>
            <a:r>
              <a:rPr lang="fa-IR" sz="5400" b="1" i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درسی فرزندان:</a:t>
            </a:r>
            <a:endParaRPr lang="en-US" sz="5400" b="1" i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endParaRPr lang="en-US" sz="2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85784" y="928670"/>
            <a:ext cx="8229600" cy="5197493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perspectiveHeroicExtremeLeftFacing"/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pPr algn="ctr" rtl="1">
              <a:buNone/>
            </a:pPr>
            <a:r>
              <a:rPr lang="fa-IR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.نداشتن وقت،انرژی وبرنامه .</a:t>
            </a:r>
            <a:endParaRPr lang="en-US" sz="36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endParaRPr lang="en-US" sz="3600" b="1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en-US" sz="3600" b="1" dirty="0" smtClean="0">
                <a:latin typeface="IRANSans" panose="02040503050201020203" pitchFamily="18" charset="-78"/>
                <a:cs typeface="IRANSans" panose="02040503050201020203" pitchFamily="18" charset="-78"/>
              </a:rPr>
              <a:t> </a:t>
            </a:r>
            <a:r>
              <a:rPr lang="fa-IR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.باور به اینکه تعلیم وتربیت منحصرا کار متخصصان است نه کار ما.</a:t>
            </a:r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      </a:t>
            </a:r>
            <a:endParaRPr lang="en-US" sz="3600" b="1" dirty="0" smtClean="0">
              <a:solidFill>
                <a:srgbClr val="002060"/>
              </a:solidFill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>
              <a:buNone/>
            </a:pPr>
            <a:endParaRPr lang="en-US" sz="3600" b="1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en-US" sz="3600" b="1" dirty="0" smtClean="0">
                <a:solidFill>
                  <a:srgbClr val="FF0000"/>
                </a:solidFill>
                <a:latin typeface="IRANSans" panose="02040503050201020203" pitchFamily="18" charset="-78"/>
                <a:cs typeface="IRANSans" panose="02040503050201020203" pitchFamily="18" charset="-78"/>
              </a:rPr>
              <a:t> </a:t>
            </a:r>
            <a:r>
              <a:rPr lang="fa-IR" sz="3600" b="1" spc="50" dirty="0" smtClean="0">
                <a:ln w="12700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.باور به اینکه با تقدیر و سرنوشت        نمی توان مبارزه کرد.</a:t>
            </a:r>
            <a:r>
              <a:rPr lang="en-US" sz="3600" b="1" spc="50" dirty="0" smtClean="0">
                <a:ln w="12700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   </a:t>
            </a:r>
            <a:endParaRPr lang="en-US" sz="3600" b="1" dirty="0" smtClean="0">
              <a:ln w="12700" cmpd="sng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endParaRPr lang="en-US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pPr algn="ctr" rtl="1">
              <a:buNone/>
            </a:pPr>
            <a:endParaRPr lang="fa-IR" sz="4000" b="1" dirty="0" smtClean="0">
              <a:cs typeface="2  Shadi" pitchFamily="2" charset="-78"/>
            </a:endParaRPr>
          </a:p>
          <a:p>
            <a:pPr algn="ctr" rtl="1">
              <a:buNone/>
            </a:pPr>
            <a:r>
              <a:rPr lang="fa-IR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2  Shadi" pitchFamily="2" charset="-78"/>
              </a:rPr>
              <a:t>.فرزند من به کمک من نیازی ندارد ونمی توانم کاری برایش انجام دهم.</a:t>
            </a:r>
            <a:endParaRPr lang="en-US" sz="4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cs typeface="2  Shadi" pitchFamily="2" charset="-78"/>
            </a:endParaRPr>
          </a:p>
          <a:p>
            <a:pPr algn="ctr" rtl="1">
              <a:buNone/>
            </a:pPr>
            <a:endParaRPr lang="fa-IR" sz="4000" b="1" dirty="0" smtClean="0">
              <a:cs typeface="2  Shadi" pitchFamily="2" charset="-78"/>
            </a:endParaRPr>
          </a:p>
          <a:p>
            <a:pPr algn="ctr" rtl="1">
              <a:buNone/>
            </a:pPr>
            <a:r>
              <a:rPr lang="fa-IR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cs typeface="2  Shadi" pitchFamily="2" charset="-78"/>
              </a:rPr>
              <a:t>.فرزند من استعداد کافی ندارد یا کم هوش است.</a:t>
            </a:r>
            <a:endParaRPr lang="en-US" sz="40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0099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cs typeface="2  Shadi" pitchFamily="2" charset="-78"/>
            </a:endParaRPr>
          </a:p>
          <a:p>
            <a:endParaRPr lang="en-US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/>
          </a:bodyPr>
          <a:lstStyle/>
          <a:p>
            <a:pPr algn="ctr" rtl="1">
              <a:buNone/>
            </a:pPr>
            <a:endParaRPr lang="fa-IR" sz="2800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4000" b="1" dirty="0" smtClean="0">
                <a:ln>
                  <a:solidFill>
                    <a:srgbClr val="FF0000"/>
                  </a:solidFill>
                </a:ln>
                <a:latin typeface="IRANSans" panose="02040503050201020203" pitchFamily="18" charset="-78"/>
                <a:cs typeface="IRANSans" panose="02040503050201020203" pitchFamily="18" charset="-78"/>
              </a:rPr>
              <a:t>.نمی خواهم برای معلمین ایجاد مزاحمت کنم.</a:t>
            </a:r>
            <a:endParaRPr lang="en-US" sz="4000" b="1" dirty="0" smtClean="0">
              <a:ln>
                <a:solidFill>
                  <a:srgbClr val="FF0000"/>
                </a:solidFill>
              </a:ln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endParaRPr lang="fa-IR" sz="4000" b="1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.هنگام ملاقات با مسئولین </a:t>
            </a:r>
          </a:p>
          <a:p>
            <a:pPr algn="ctr" rtl="1">
              <a:buNone/>
            </a:pPr>
            <a:r>
              <a:rPr lang="fa-IR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مدرسه احساس می کنم در کارشان دخالت می کنم</a:t>
            </a:r>
            <a:endParaRPr lang="en-US" sz="4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endParaRPr lang="en-US" sz="2800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786478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fa-IR" dirty="0" smtClean="0">
                <a:latin typeface="2  Davat"/>
                <a:cs typeface="B Davat" panose="00000400000000000000" pitchFamily="2" charset="-78"/>
              </a:rPr>
              <a:t> </a:t>
            </a:r>
          </a:p>
          <a:p>
            <a:pPr>
              <a:buNone/>
            </a:pPr>
            <a:endParaRPr lang="en-US" dirty="0" smtClean="0">
              <a:latin typeface="2  Davat"/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12200" b="1" dirty="0" smtClean="0">
                <a:ln w="3155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2  Davat"/>
                <a:cs typeface="B Davat" panose="00000400000000000000" pitchFamily="2" charset="-78"/>
              </a:rPr>
              <a:t>تهدید های والدین</a:t>
            </a:r>
          </a:p>
          <a:p>
            <a:pPr algn="ctr" rtl="1">
              <a:buNone/>
            </a:pPr>
            <a:endParaRPr lang="fa-IR" sz="12200" b="1" dirty="0" smtClean="0">
              <a:ln w="31550" cmpd="sng">
                <a:solidFill>
                  <a:srgbClr val="00B050"/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2  Davat"/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12200" b="1" dirty="0" smtClean="0">
                <a:ln w="3155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2  Davat"/>
                <a:cs typeface="B Davat" panose="00000400000000000000" pitchFamily="2" charset="-78"/>
              </a:rPr>
              <a:t> در پیشرفت تحصیلی</a:t>
            </a:r>
          </a:p>
          <a:p>
            <a:pPr algn="ctr" rtl="1">
              <a:buNone/>
            </a:pPr>
            <a:endParaRPr lang="fa-IR" sz="12200" b="1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2  Davat"/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12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2  Davat"/>
                <a:cs typeface="B Davat" panose="00000400000000000000" pitchFamily="2" charset="-78"/>
              </a:rPr>
              <a:t> </a:t>
            </a:r>
            <a:r>
              <a:rPr lang="fa-IR" sz="12200" b="1" dirty="0" smtClean="0">
                <a:ln w="10541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reflection blurRad="6350" stA="55000" endA="50" endPos="85000" dist="60007" dir="5400000" sy="-100000" algn="bl" rotWithShape="0"/>
                </a:effectLst>
                <a:latin typeface="2  Davat"/>
                <a:cs typeface="B Davat" panose="00000400000000000000" pitchFamily="2" charset="-78"/>
              </a:rPr>
              <a:t>فرزندان</a:t>
            </a:r>
            <a:endParaRPr lang="fa-IR" sz="12200" b="1" dirty="0" smtClean="0">
              <a:ln w="10541" cmpd="sng">
                <a:solidFill>
                  <a:srgbClr val="C00000"/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reflection blurRad="6350" stA="55000" endA="50" endPos="85000" dist="60007" dir="5400000" sy="-100000" algn="bl" rotWithShape="0"/>
              </a:effectLst>
              <a:latin typeface="2  Davat"/>
              <a:cs typeface="B Davat" panose="00000400000000000000" pitchFamily="2" charset="-78"/>
            </a:endParaRPr>
          </a:p>
          <a:p>
            <a:pPr algn="ctr" rtl="1">
              <a:buNone/>
            </a:pPr>
            <a:endParaRPr lang="fa-IR" b="1" dirty="0" smtClean="0">
              <a:latin typeface="2  Davat"/>
              <a:cs typeface="B Davat" panose="00000400000000000000" pitchFamily="2" charset="-78"/>
            </a:endParaRPr>
          </a:p>
          <a:p>
            <a:pPr algn="ctr" rtl="1">
              <a:buNone/>
            </a:pPr>
            <a:endParaRPr lang="fa-IR" b="1" dirty="0" smtClean="0">
              <a:latin typeface="2  Davat"/>
              <a:cs typeface="B Davat" panose="00000400000000000000" pitchFamily="2" charset="-78"/>
            </a:endParaRPr>
          </a:p>
          <a:p>
            <a:pPr algn="just" rtl="1">
              <a:buNone/>
            </a:pPr>
            <a:r>
              <a:rPr lang="fa-IR" b="1" dirty="0" smtClean="0">
                <a:latin typeface="2  Davat"/>
                <a:cs typeface="B Davat" panose="00000400000000000000" pitchFamily="2" charset="-78"/>
              </a:rPr>
              <a:t>       </a:t>
            </a:r>
            <a:endParaRPr lang="en-US" dirty="0">
              <a:latin typeface="2  Davat"/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857916"/>
          </a:xfrm>
        </p:spPr>
        <p:txBody>
          <a:bodyPr/>
          <a:lstStyle/>
          <a:p>
            <a:pPr algn="ctr" rtl="1">
              <a:buNone/>
            </a:pP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Davat" panose="00000400000000000000" pitchFamily="2" charset="-78"/>
              </a:rPr>
              <a:t>   </a:t>
            </a: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Davat" panose="00000400000000000000" pitchFamily="2" charset="-78"/>
              </a:rPr>
              <a:t>گاهی والدین به علت خیرخواهی, دلسوزی ومهربانی </a:t>
            </a:r>
            <a:endParaRPr lang="en-U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endParaRPr lang="en-U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Davat" panose="00000400000000000000" pitchFamily="2" charset="-78"/>
              </a:rPr>
              <a:t>      ودر عین حال عدم </a:t>
            </a:r>
            <a:r>
              <a:rPr lang="fa-IR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Davat" panose="00000400000000000000" pitchFamily="2" charset="-78"/>
              </a:rPr>
              <a:t>آ</a:t>
            </a: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Davat" panose="00000400000000000000" pitchFamily="2" charset="-78"/>
              </a:rPr>
              <a:t>گاهی خود از فرآیند تعلیم وتربیت </a:t>
            </a:r>
          </a:p>
          <a:p>
            <a:pPr algn="ctr" rtl="1">
              <a:buNone/>
            </a:pPr>
            <a:endParaRPr lang="fa-IR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Davat" panose="00000400000000000000" pitchFamily="2" charset="-78"/>
              </a:rPr>
              <a:t>  آسیب های جدی را ناخواسته به فرزند خود وارد می نماید.</a:t>
            </a:r>
            <a:endParaRPr lang="en-U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endParaRPr lang="fa-IR" dirty="0" smtClean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cs typeface="B Davat" panose="00000400000000000000" pitchFamily="2" charset="-78"/>
              </a:rPr>
              <a:t> </a:t>
            </a:r>
            <a:r>
              <a:rPr lang="fa-I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Davat" panose="00000400000000000000" pitchFamily="2" charset="-78"/>
              </a:rPr>
              <a:t>به برخی از موارد که در پیشرفت تحصیلی فرزندان نه تنها</a:t>
            </a:r>
          </a:p>
          <a:p>
            <a:pPr algn="ctr" rtl="1">
              <a:buNone/>
            </a:pPr>
            <a:endParaRPr lang="fa-IR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Davat" panose="00000400000000000000" pitchFamily="2" charset="-78"/>
              </a:rPr>
              <a:t> موثر نیست بلکه آسیب رسان است اشاره می نماییم:</a:t>
            </a:r>
            <a:endParaRPr lang="en-US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B Davat" panose="00000400000000000000" pitchFamily="2" charset="-78"/>
            </a:endParaRPr>
          </a:p>
          <a:p>
            <a:pPr>
              <a:buNone/>
            </a:pPr>
            <a:endParaRPr lang="en-US" dirty="0"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 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 lnSpcReduction="10000"/>
          </a:bodyPr>
          <a:lstStyle/>
          <a:p>
            <a:pPr algn="ctr" rtl="1">
              <a:buNone/>
            </a:pPr>
            <a:endParaRPr lang="fa-IR" sz="3600" dirty="0" smtClean="0">
              <a:solidFill>
                <a:srgbClr val="C00000"/>
              </a:solidFill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36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.کمک افراطی والدین.</a:t>
            </a:r>
          </a:p>
          <a:p>
            <a:pPr algn="ctr" rtl="1">
              <a:buNone/>
            </a:pPr>
            <a:endParaRPr lang="en-US" sz="3600" b="1" spc="100" dirty="0" smtClean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36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.تذکر و نصیحت‌های افراطی.</a:t>
            </a:r>
          </a:p>
          <a:p>
            <a:pPr algn="ctr" rtl="1">
              <a:buNone/>
            </a:pPr>
            <a:endParaRPr lang="en-US" sz="3600" b="1" spc="100" dirty="0" smtClean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36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 آموزش تکنیک های مطالعه ویادگیری در شب امتحان.</a:t>
            </a:r>
          </a:p>
          <a:p>
            <a:pPr algn="ctr" rtl="1">
              <a:buNone/>
            </a:pPr>
            <a:endParaRPr lang="en-US" sz="3600" b="1" spc="100" dirty="0" smtClean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36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.برچسب زدن والدین.</a:t>
            </a:r>
            <a:endParaRPr lang="en-US" sz="3600" b="1" spc="100" dirty="0" smtClean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/>
            <a:endParaRPr lang="en-US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 rtl="1">
              <a:buNone/>
            </a:pPr>
            <a:endParaRPr lang="fa-IR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4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.تغذیه نامناسب</a:t>
            </a:r>
            <a:endParaRPr lang="en-US" sz="4800" b="1" spc="100" dirty="0" smtClean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endParaRPr lang="fa-IR" sz="4800" dirty="0" smtClean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.بازخواست کردن فرزندان</a:t>
            </a:r>
            <a:endParaRPr lang="en-US" sz="48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endParaRPr lang="fa-IR" sz="4800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.مقایسه فرزندان با دیگران </a:t>
            </a:r>
            <a:endParaRPr lang="en-US" sz="48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endParaRPr lang="en-US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ctr" rtl="1">
              <a:buNone/>
            </a:pPr>
            <a:endParaRPr lang="fa-IR" sz="3600" dirty="0" smtClean="0"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Davat" panose="00000400000000000000" pitchFamily="2" charset="-78"/>
              </a:rPr>
              <a:t>.حمله به علایق فرزندان</a:t>
            </a:r>
            <a:endParaRPr lang="en-US" sz="6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endParaRPr lang="fa-IR" sz="6000" dirty="0" smtClean="0"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B Davat" panose="00000400000000000000" pitchFamily="2" charset="-78"/>
              </a:rPr>
              <a:t>.مادران هراسان</a:t>
            </a:r>
            <a:endParaRPr lang="en-US" sz="6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cs typeface="B Davat" panose="00000400000000000000" pitchFamily="2" charset="-78"/>
            </a:endParaRPr>
          </a:p>
          <a:p>
            <a:pPr algn="r" rtl="1"/>
            <a:endParaRPr lang="en-US" sz="3600" dirty="0"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>
            <a:normAutofit/>
          </a:bodyPr>
          <a:lstStyle/>
          <a:p>
            <a:pPr algn="ctr" rtl="1">
              <a:buNone/>
            </a:pPr>
            <a:endParaRPr lang="fa-IR" sz="2800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.استرس های روانی</a:t>
            </a:r>
            <a:endParaRPr lang="en-US" sz="4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reflection blurRad="6350" stA="50000" endA="300" endPos="50000" dist="60007" dir="5400000" sy="-100000" algn="bl" rotWithShape="0"/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endParaRPr lang="fa-IR" sz="4000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.نظم وانضباط افراطی</a:t>
            </a:r>
            <a:endParaRPr lang="en-US" sz="4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endParaRPr lang="fa-IR" sz="4000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800000"/>
                </a:solidFill>
                <a:effectLst>
                  <a:reflection blurRad="6350" stA="55000" endA="50" endPos="85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.بی توجهی والدین به انگیزهای درونی فرزندان</a:t>
            </a:r>
            <a:endParaRPr lang="en-US" sz="4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800000"/>
              </a:solidFill>
              <a:effectLst>
                <a:reflection blurRad="6350" stA="55000" endA="50" endPos="85000" dir="5400000" sy="-100000" algn="bl" rotWithShape="0"/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endParaRPr lang="en-US" sz="2800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/>
          <a:lstStyle/>
          <a:p>
            <a:pPr>
              <a:buNone/>
            </a:pPr>
            <a:r>
              <a:rPr lang="fa-IR" dirty="0" smtClean="0">
                <a:cs typeface="B Davat" panose="00000400000000000000" pitchFamily="2" charset="-78"/>
              </a:rPr>
              <a:t> </a:t>
            </a:r>
            <a:endParaRPr lang="en-US" b="1" dirty="0" smtClean="0"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5400" b="1" dirty="0" smtClean="0">
                <a:solidFill>
                  <a:srgbClr val="C00000"/>
                </a:solidFill>
                <a:effectLst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فرصت های والدین در</a:t>
            </a:r>
          </a:p>
          <a:p>
            <a:pPr algn="ctr" rtl="1">
              <a:buNone/>
            </a:pPr>
            <a:endParaRPr lang="fa-IR" sz="5400" b="1" dirty="0" smtClean="0">
              <a:solidFill>
                <a:srgbClr val="C00000"/>
              </a:solidFill>
              <a:effectLst>
                <a:reflection blurRad="6350" stA="50000" endA="300" endPos="50000" dist="60007" dir="5400000" sy="-100000" algn="bl" rotWithShape="0"/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5400" b="1" dirty="0" smtClean="0">
                <a:solidFill>
                  <a:srgbClr val="C00000"/>
                </a:solidFill>
                <a:effectLst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 پیشرفت وموفقیت تحصیلی</a:t>
            </a:r>
          </a:p>
          <a:p>
            <a:pPr algn="ctr" rtl="1">
              <a:buNone/>
            </a:pPr>
            <a:endParaRPr lang="fa-IR" sz="5400" b="1" dirty="0" smtClean="0">
              <a:solidFill>
                <a:srgbClr val="C00000"/>
              </a:solidFill>
              <a:effectLst>
                <a:reflection blurRad="6350" stA="50000" endA="300" endPos="50000" dist="60007" dir="5400000" sy="-100000" algn="bl" rotWithShape="0"/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5400" b="1" dirty="0" smtClean="0">
                <a:solidFill>
                  <a:srgbClr val="C00000"/>
                </a:solidFill>
                <a:effectLst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 فرزندان</a:t>
            </a:r>
            <a:endParaRPr lang="en-US" sz="5400" b="1" dirty="0" smtClean="0">
              <a:solidFill>
                <a:srgbClr val="C00000"/>
              </a:solidFill>
              <a:effectLst>
                <a:reflection blurRad="6350" stA="50000" endA="300" endPos="50000" dist="60007" dir="5400000" sy="-100000" algn="bl" rotWithShape="0"/>
              </a:effectLst>
              <a:cs typeface="B Davat" panose="00000400000000000000" pitchFamily="2" charset="-78"/>
            </a:endParaRPr>
          </a:p>
          <a:p>
            <a:endParaRPr lang="en-US" dirty="0"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642918"/>
            <a:ext cx="8291264" cy="588242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 rtl="1">
              <a:buNone/>
            </a:pPr>
            <a:r>
              <a:rPr lang="fa-I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Davat" panose="00000400000000000000" pitchFamily="2" charset="-78"/>
              </a:rPr>
              <a:t>.ایجاد انگیزه تحصیلی در فرزندان</a:t>
            </a:r>
          </a:p>
          <a:p>
            <a:pPr algn="ctr" rtl="1">
              <a:buNone/>
            </a:pPr>
            <a:endParaRPr lang="en-US" sz="4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Davat" panose="00000400000000000000" pitchFamily="2" charset="-78"/>
              </a:rPr>
              <a:t>.ایجاد حس مسئولیت‌پذیری در فرزندان</a:t>
            </a:r>
          </a:p>
          <a:p>
            <a:pPr algn="ctr" rtl="1">
              <a:buNone/>
            </a:pPr>
            <a:endParaRPr lang="en-US" sz="4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Davat" panose="00000400000000000000" pitchFamily="2" charset="-78"/>
              </a:rPr>
              <a:t>.ارائه تصویری محکم و استوار از فرزند</a:t>
            </a:r>
          </a:p>
          <a:p>
            <a:pPr algn="ctr" rtl="1">
              <a:buNone/>
            </a:pPr>
            <a:endParaRPr lang="en-US" sz="4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Davat" panose="00000400000000000000" pitchFamily="2" charset="-78"/>
              </a:rPr>
              <a:t>.تقویت مهارت‌های تحصیلی فرزندان</a:t>
            </a:r>
            <a:endParaRPr lang="en-US" sz="4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B Davat" panose="00000400000000000000" pitchFamily="2" charset="-78"/>
            </a:endParaRPr>
          </a:p>
          <a:p>
            <a:endParaRPr lang="en-US" sz="2400" dirty="0">
              <a:solidFill>
                <a:srgbClr val="000099"/>
              </a:solidFill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fa-IR" dirty="0" smtClean="0">
                <a:solidFill>
                  <a:srgbClr val="000099"/>
                </a:solidFill>
                <a:cs typeface="B Davat" panose="00000400000000000000" pitchFamily="2" charset="-78"/>
              </a:rPr>
              <a:t> </a:t>
            </a:r>
            <a:endParaRPr lang="en-U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Davat" panose="00000400000000000000" pitchFamily="2" charset="-78"/>
              </a:rPr>
              <a:t>. مهمترین مهارت های دهگانه تحصیلی فرزندان عبارتند از</a:t>
            </a:r>
          </a:p>
          <a:p>
            <a:pPr algn="r" rtl="1">
              <a:buNone/>
            </a:pPr>
            <a:endParaRPr lang="en-US" b="1" dirty="0" smtClean="0">
              <a:solidFill>
                <a:srgbClr val="000099"/>
              </a:solidFill>
              <a:cs typeface="B Davat" panose="00000400000000000000" pitchFamily="2" charset="-78"/>
            </a:endParaRPr>
          </a:p>
          <a:p>
            <a:pPr algn="ctr">
              <a:buNone/>
            </a:pPr>
            <a:r>
              <a:rPr lang="fa-I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-هدف گذاری                     - برنامه ریزی</a:t>
            </a:r>
          </a:p>
          <a:p>
            <a:pPr algn="ctr">
              <a:buNone/>
            </a:pPr>
            <a:r>
              <a:rPr lang="fa-I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– روش صحیح مطالعه         – استفاده از حافظه </a:t>
            </a:r>
          </a:p>
          <a:p>
            <a:pPr algn="ctr">
              <a:buNone/>
            </a:pPr>
            <a:r>
              <a:rPr lang="fa-I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– تقویت تمرکز ودقت                 – امتحان دادن </a:t>
            </a:r>
          </a:p>
          <a:p>
            <a:pPr algn="ctr">
              <a:buNone/>
            </a:pPr>
            <a:r>
              <a:rPr lang="fa-I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– تغذیه واستراحت                – مدیریت زمان</a:t>
            </a:r>
          </a:p>
          <a:p>
            <a:pPr algn="ctr">
              <a:buNone/>
            </a:pPr>
            <a:r>
              <a:rPr lang="fa-I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– کسب آرامش   </a:t>
            </a:r>
          </a:p>
          <a:p>
            <a:pPr algn="ctr">
              <a:buNone/>
            </a:pPr>
            <a:r>
              <a:rPr lang="fa-I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0000" endA="300" endPos="50000" dist="60007" dir="5400000" sy="-100000" algn="bl" rotWithShape="0"/>
                </a:effectLst>
                <a:cs typeface="B Davat" panose="00000400000000000000" pitchFamily="2" charset="-78"/>
              </a:rPr>
              <a:t>– آمادگی برای آزمون های بسیار مهم (کنکور)</a:t>
            </a:r>
            <a:endParaRPr lang="en-US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  <a:reflection blurRad="6350" stA="50000" endA="300" endPos="50000" dist="60007" dir="5400000" sy="-100000" algn="bl" rotWithShape="0"/>
              </a:effectLst>
              <a:cs typeface="B Davat" panose="00000400000000000000" pitchFamily="2" charset="-78"/>
            </a:endParaRPr>
          </a:p>
          <a:p>
            <a:pPr algn="ctr" rtl="1"/>
            <a:endParaRPr lang="en-US" dirty="0">
              <a:solidFill>
                <a:srgbClr val="000099"/>
              </a:solidFill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00042"/>
            <a:ext cx="8363272" cy="6241326"/>
          </a:xfr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/>
            <a:scene3d>
              <a:camera prst="isometricOffAxis1Right"/>
              <a:lightRig rig="threePt" dir="t"/>
            </a:scene3d>
          </a:bodyPr>
          <a:lstStyle/>
          <a:p>
            <a:pPr algn="ctr" rtl="1">
              <a:buNone/>
            </a:pPr>
            <a:r>
              <a:rPr lang="fa-IR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B Davat" panose="00000400000000000000" pitchFamily="2" charset="-78"/>
              </a:rPr>
              <a:t>.کاهش عوامل مزاحم در یادگیری:</a:t>
            </a:r>
            <a:endParaRPr lang="en-US" sz="48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dirty="0" smtClean="0">
                <a:solidFill>
                  <a:srgbClr val="7030A0"/>
                </a:solidFill>
                <a:cs typeface="B Davat" panose="00000400000000000000" pitchFamily="2" charset="-78"/>
              </a:rPr>
              <a:t> </a:t>
            </a:r>
            <a:endParaRPr lang="en-US" dirty="0" smtClean="0">
              <a:solidFill>
                <a:srgbClr val="7030A0"/>
              </a:solidFill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B Davat" panose="00000400000000000000" pitchFamily="2" charset="-78"/>
              </a:rPr>
              <a:t>از جمله آن می توان به موارد زیر اشاره:</a:t>
            </a:r>
            <a:endParaRPr lang="en-US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B Davat" panose="00000400000000000000" pitchFamily="2" charset="-78"/>
              </a:rPr>
              <a:t>- پرهیز از مشاجره های خانوادگی</a:t>
            </a:r>
            <a:endParaRPr lang="en-US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B Davat" panose="00000400000000000000" pitchFamily="2" charset="-78"/>
              </a:rPr>
              <a:t>- پرهیز از آلودگی صوتی در منزل مانند سروصدای زیاد،تلویزیون،رادیو و....</a:t>
            </a:r>
            <a:endParaRPr lang="en-US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B Davat" panose="00000400000000000000" pitchFamily="2" charset="-78"/>
              </a:rPr>
              <a:t>- توجه به نور مناسب مکان مطالعه فرزند</a:t>
            </a:r>
            <a:endParaRPr lang="en-US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B Davat" panose="00000400000000000000" pitchFamily="2" charset="-78"/>
              </a:rPr>
              <a:t>- پرهیز از میهمانی رفتن ومیهمانی دادن در ایام امتحانات</a:t>
            </a:r>
            <a:endParaRPr lang="en-US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B Davat" panose="00000400000000000000" pitchFamily="2" charset="-78"/>
              </a:rPr>
              <a:t>- توجه به تغذیه واستراحت مناسب</a:t>
            </a:r>
            <a:endParaRPr lang="en-US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B Davat" panose="00000400000000000000" pitchFamily="2" charset="-78"/>
            </a:endParaRPr>
          </a:p>
          <a:p>
            <a:endParaRPr lang="en-US" dirty="0">
              <a:solidFill>
                <a:srgbClr val="7030A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571480"/>
            <a:ext cx="8229600" cy="5483245"/>
          </a:xfrm>
        </p:spPr>
        <p:txBody>
          <a:bodyPr>
            <a:noAutofit/>
          </a:bodyPr>
          <a:lstStyle/>
          <a:p>
            <a:pPr algn="ctr" rtl="1">
              <a:buNone/>
            </a:pPr>
            <a:r>
              <a:rPr lang="fa-IR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.تقویت اعتماد به نفس در فرزندان:</a:t>
            </a:r>
          </a:p>
          <a:p>
            <a:pPr algn="ctr" rtl="1">
              <a:buNone/>
            </a:pPr>
            <a:endParaRPr lang="en-US" sz="4800" b="1" dirty="0" smtClean="0"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به کارگیری جملات مثبت و تلقین آن‌ها به فرزندان نظیر </a:t>
            </a:r>
          </a:p>
          <a:p>
            <a:pPr algn="ctr" rtl="1">
              <a:buNone/>
            </a:pPr>
            <a:r>
              <a:rPr lang="fa-IR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*تو می‌تونی*</a:t>
            </a:r>
          </a:p>
          <a:p>
            <a:pPr algn="ctr" rtl="1">
              <a:buNone/>
            </a:pPr>
            <a:r>
              <a:rPr lang="fa-IR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*توانایی تو بیشتر از اینهاست*</a:t>
            </a:r>
          </a:p>
          <a:p>
            <a:pPr algn="ctr" rtl="1">
              <a:buNone/>
            </a:pPr>
            <a:r>
              <a:rPr lang="fa-IR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و...</a:t>
            </a:r>
            <a:endParaRPr lang="en-US" sz="2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pPr algn="ctr" rtl="1">
              <a:buNone/>
            </a:pPr>
            <a:r>
              <a:rPr lang="fa-IR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IRANSans" panose="02040503050201020203" pitchFamily="18" charset="-78"/>
                <a:cs typeface="IRANSans" panose="02040503050201020203" pitchFamily="18" charset="-78"/>
              </a:rPr>
              <a:t>نقش به سزایی در رشد و موفقیت آن ها خواهد داشت.</a:t>
            </a:r>
            <a:endParaRPr lang="en-US" sz="2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IRANSans" panose="02040503050201020203" pitchFamily="18" charset="-78"/>
              <a:cs typeface="IRANSans" panose="02040503050201020203" pitchFamily="18" charset="-78"/>
            </a:endParaRPr>
          </a:p>
          <a:p>
            <a:endParaRPr lang="en-US" sz="2400" dirty="0">
              <a:latin typeface="IRANSans" panose="02040503050201020203" pitchFamily="18" charset="-78"/>
              <a:cs typeface="IRANSans" panose="02040503050201020203" pitchFamily="18" charset="-78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algn="ctr" rtl="1">
              <a:buNone/>
            </a:pPr>
            <a:r>
              <a:rPr lang="fa-IR" sz="6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cs typeface="B Davat" panose="00000400000000000000" pitchFamily="2" charset="-78"/>
              </a:rPr>
              <a:t/>
            </a:r>
            <a:br>
              <a:rPr lang="fa-IR" sz="6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cs typeface="B Davat" panose="00000400000000000000" pitchFamily="2" charset="-78"/>
              </a:rPr>
            </a:br>
            <a:r>
              <a:rPr lang="fa-IR" sz="6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cs typeface="B Davat" panose="00000400000000000000" pitchFamily="2" charset="-78"/>
              </a:rPr>
              <a:t>.کاهش ترس از شکست</a:t>
            </a:r>
          </a:p>
          <a:p>
            <a:pPr algn="ctr" rtl="1">
              <a:buNone/>
            </a:pPr>
            <a:endParaRPr lang="en-US" sz="6000" b="1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7030A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cs typeface="B Davat" panose="00000400000000000000" pitchFamily="2" charset="-78"/>
              </a:rPr>
              <a:t>.تشویق استعدادهای ویژه فرزندان</a:t>
            </a:r>
          </a:p>
          <a:p>
            <a:pPr algn="ctr" rtl="1">
              <a:buNone/>
            </a:pPr>
            <a:endParaRPr lang="en-US" sz="6000" dirty="0" smtClean="0">
              <a:solidFill>
                <a:srgbClr val="7030A0"/>
              </a:solidFill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6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cs typeface="B Davat" panose="00000400000000000000" pitchFamily="2" charset="-78"/>
              </a:rPr>
              <a:t>.تشویق خلاقیت وکنجکاوی فرزندان</a:t>
            </a:r>
            <a:endParaRPr lang="en-US" sz="60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cs typeface="B Davat" panose="00000400000000000000" pitchFamily="2" charset="-78"/>
            </a:endParaRPr>
          </a:p>
          <a:p>
            <a:endParaRPr lang="en-US" dirty="0">
              <a:solidFill>
                <a:srgbClr val="7030A0"/>
              </a:solidFill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algn="ctr" rtl="1">
              <a:buNone/>
            </a:pPr>
            <a:endParaRPr lang="fa-IR" sz="5400" b="1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cs typeface="B Davat" panose="00000400000000000000" pitchFamily="2" charset="-78"/>
              </a:rPr>
              <a:t>.تقویت مهارت های ارتباطی</a:t>
            </a:r>
          </a:p>
          <a:p>
            <a:pPr algn="ctr" rtl="1">
              <a:buNone/>
            </a:pPr>
            <a:endParaRPr lang="en-US" sz="5400" b="1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cs typeface="B Davat" panose="00000400000000000000" pitchFamily="2" charset="-78"/>
              </a:rPr>
              <a:t>.صبر وحوصله در گوش دادن به فرزندان</a:t>
            </a:r>
          </a:p>
          <a:p>
            <a:pPr algn="ctr" rtl="1">
              <a:buNone/>
            </a:pPr>
            <a:endParaRPr lang="en-US" sz="5400" b="1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cs typeface="B Davat" panose="00000400000000000000" pitchFamily="2" charset="-78"/>
              </a:rPr>
              <a:t>.تشویق کردن به سوال پرسیدن</a:t>
            </a:r>
            <a:endParaRPr lang="en-US" sz="5400" b="1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cs typeface="B Davat" panose="00000400000000000000" pitchFamily="2" charset="-78"/>
            </a:endParaRPr>
          </a:p>
          <a:p>
            <a:endParaRPr lang="en-US" dirty="0">
              <a:solidFill>
                <a:srgbClr val="7030A0"/>
              </a:solidFill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24744"/>
            <a:ext cx="8856984" cy="5616624"/>
          </a:xfrm>
        </p:spPr>
        <p:txBody>
          <a:bodyPr>
            <a:noAutofit/>
          </a:bodyPr>
          <a:lstStyle/>
          <a:p>
            <a:pPr algn="ctr" rtl="1">
              <a:buNone/>
            </a:pPr>
            <a:r>
              <a:rPr lang="fa-IR" sz="4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IRANSans" panose="02040503050201020203" pitchFamily="18" charset="-78"/>
                <a:cs typeface="B Davat" panose="00000400000000000000" pitchFamily="2" charset="-78"/>
              </a:rPr>
              <a:t>.معرفی الگوهای موفق تحصیلی و علمی به فرزندان</a:t>
            </a:r>
            <a:endParaRPr lang="en-US" sz="4400" b="1" spc="100" dirty="0" smtClean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IRANSans" panose="02040503050201020203" pitchFamily="18" charset="-78"/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B Davat" panose="00000400000000000000" pitchFamily="2" charset="-78"/>
              </a:rPr>
              <a:t/>
            </a:r>
            <a:br>
              <a:rPr lang="fa-IR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B Davat" panose="00000400000000000000" pitchFamily="2" charset="-78"/>
              </a:rPr>
            </a:br>
            <a:r>
              <a:rPr lang="fa-IR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B Davat" panose="00000400000000000000" pitchFamily="2" charset="-78"/>
              </a:rPr>
              <a:t>.</a:t>
            </a:r>
            <a:r>
              <a:rPr lang="fa-IR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IRANSans" panose="02040503050201020203" pitchFamily="18" charset="-78"/>
                <a:cs typeface="B Davat" panose="00000400000000000000" pitchFamily="2" charset="-78"/>
              </a:rPr>
              <a:t>کنترل تکالیف ومیزان مطالعات  فرزندان</a:t>
            </a:r>
          </a:p>
          <a:p>
            <a:pPr algn="ctr" rtl="1">
              <a:buNone/>
            </a:pPr>
            <a:endParaRPr lang="en-US" sz="4400" b="1" dirty="0" smtClean="0">
              <a:latin typeface="IRANSans" panose="02040503050201020203" pitchFamily="18" charset="-78"/>
              <a:cs typeface="B Davat" panose="00000400000000000000" pitchFamily="2" charset="-78"/>
            </a:endParaRPr>
          </a:p>
          <a:p>
            <a:pPr algn="ctr" rtl="1">
              <a:buNone/>
            </a:pPr>
            <a:r>
              <a:rPr lang="fa-IR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IRANSans" panose="02040503050201020203" pitchFamily="18" charset="-78"/>
                <a:cs typeface="B Davat" panose="00000400000000000000" pitchFamily="2" charset="-78"/>
              </a:rPr>
              <a:t>.تشویق فرزندان به اندیشیدن</a:t>
            </a:r>
            <a:endParaRPr lang="en-US" sz="66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IRANSans" panose="02040503050201020203" pitchFamily="18" charset="-78"/>
              <a:cs typeface="B Davat" panose="00000400000000000000" pitchFamily="2" charset="-78"/>
            </a:endParaRPr>
          </a:p>
          <a:p>
            <a:endParaRPr lang="en-US" dirty="0">
              <a:latin typeface="IRANSans" panose="02040503050201020203" pitchFamily="18" charset="-78"/>
              <a:cs typeface="B Davat" panose="00000400000000000000" pitchFamily="2" charset="-78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476</TotalTime>
  <Words>462</Words>
  <Application>Microsoft Office PowerPoint</Application>
  <PresentationFormat>On-screen Show (4:3)</PresentationFormat>
  <Paragraphs>140</Paragraphs>
  <Slides>25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Trek</vt:lpstr>
      <vt:lpstr>بنام خدا</vt:lpstr>
      <vt:lpstr>فرصت‌ها و تهدیدهای والدین  در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فرصت ها وتهدید های والدین   در</dc:title>
  <dc:creator>H-Arshi</dc:creator>
  <cp:lastModifiedBy>Windows User</cp:lastModifiedBy>
  <cp:revision>61</cp:revision>
  <dcterms:created xsi:type="dcterms:W3CDTF">2011-10-04T09:38:13Z</dcterms:created>
  <dcterms:modified xsi:type="dcterms:W3CDTF">2020-05-21T15:03:00Z</dcterms:modified>
</cp:coreProperties>
</file>