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E4F014-0789-4F5B-98E3-49029799AF9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826289-9D1C-4226-B36B-E08E1675DA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666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826289-9D1C-4226-B36B-E08E1675DA2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826289-9D1C-4226-B36B-E08E1675DA2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D8FD97-646A-4F1B-8757-06074F0FD66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24074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3071833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فرصت‌ها و تهدیدهای والدین</a:t>
            </a:r>
            <a:br>
              <a:rPr lang="fa-IR" sz="6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</a:br>
            <a:r>
              <a:rPr lang="fa-IR" sz="6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در</a:t>
            </a:r>
            <a:r>
              <a:rPr lang="fa-IR" dirty="0" smtClean="0">
                <a:latin typeface="IRANSans" panose="02040503050201020203" pitchFamily="18" charset="-78"/>
                <a:cs typeface="IRANSans" panose="02040503050201020203" pitchFamily="18" charset="-78"/>
              </a:rPr>
              <a:t/>
            </a:r>
            <a:br>
              <a:rPr lang="fa-IR" dirty="0" smtClean="0">
                <a:latin typeface="IRANSans" panose="02040503050201020203" pitchFamily="18" charset="-78"/>
                <a:cs typeface="IRANSans" panose="02040503050201020203" pitchFamily="18" charset="-78"/>
              </a:rPr>
            </a:br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2656" y="4221088"/>
            <a:ext cx="8278688" cy="1995486"/>
          </a:xfrm>
        </p:spPr>
        <p:txBody>
          <a:bodyPr>
            <a:normAutofit/>
          </a:bodyPr>
          <a:lstStyle/>
          <a:p>
            <a:pPr algn="ctr"/>
            <a:r>
              <a:rPr lang="fa-IR" sz="70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پیشرفت تحصیلی فرزندان</a:t>
            </a:r>
            <a:endParaRPr lang="en-US" sz="70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500042"/>
            <a:ext cx="8435280" cy="609731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1" algn="r" rtl="1">
              <a:buNone/>
            </a:pP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بدون شک از دغدغه های اصلی خانوده ها تامین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آینده تحصیلی و علمی فرزندان است.</a:t>
            </a:r>
            <a:b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</a:b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</a:t>
            </a:r>
            <a:endParaRPr lang="en-U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lvl="1" algn="r" rtl="1">
              <a:buNone/>
            </a:pP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* شاهد این مدعا آنکه خانواده‌ها در این زمینه متحمل هزینه های مادی ومعنوی فراوان می شوند </a:t>
            </a:r>
          </a:p>
          <a:p>
            <a:pPr lvl="1" algn="r" rtl="1">
              <a:buNone/>
            </a:pPr>
            <a:endParaRPr lang="fa-IR" sz="2400" b="1" dirty="0" smtClean="0">
              <a:ln w="9000" cmpd="sng">
                <a:solidFill>
                  <a:schemeClr val="accent2"/>
                </a:solidFill>
                <a:prstDash val="solid"/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lvl="1" algn="r" rtl="1">
              <a:buNone/>
            </a:pPr>
            <a:r>
              <a:rPr lang="fa-I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پدران و مادران بر این باورند که بسیاری ازموفقیت‌ها و فرصت‌های بعدی زندگی در گرو تحصیلات وکسب مدارج علمی است.</a:t>
            </a:r>
          </a:p>
          <a:p>
            <a:pPr lvl="1" algn="ctr" rtl="1">
              <a:buNone/>
            </a:pPr>
            <a:r>
              <a:rPr lang="fa-IR" b="1" dirty="0" smtClean="0">
                <a:ln w="24500" cmpd="dbl">
                  <a:solidFill>
                    <a:srgbClr val="0070C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اما چند سوال اساسی : </a:t>
            </a:r>
          </a:p>
          <a:p>
            <a:pPr lvl="1" algn="r" rtl="1">
              <a:buNone/>
            </a:pPr>
            <a:r>
              <a:rPr lang="fa-I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</a:t>
            </a:r>
            <a:endParaRPr lang="en-U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42918"/>
            <a:ext cx="8363272" cy="581041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>
              <a:buNone/>
            </a:pPr>
            <a:endParaRPr lang="fa-IR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1.چرا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در بعضی ازمواقع علی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رغم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اینکه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والدین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همه امکانات خوب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آموزشی و رفاهی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را برای فرزندان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فراهم می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کنند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آن‌ها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خوب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درس نمی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خوانند؟</a:t>
            </a:r>
            <a:endParaRPr 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endParaRPr lang="en-US" sz="36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99698"/>
            <a:ext cx="8229600" cy="5483245"/>
          </a:xfrm>
          <a:ln>
            <a:solidFill>
              <a:srgbClr val="FFFF00"/>
            </a:solidFill>
          </a:ln>
        </p:spPr>
        <p:txBody>
          <a:bodyPr>
            <a:normAutofit fontScale="32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rtl="1">
              <a:buNone/>
            </a:pPr>
            <a:r>
              <a:rPr lang="fa-IR" sz="4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             </a:t>
            </a: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2 .آیا توصیه‌ها و نصیحت‌های 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مستقیم، مکرر و خیرخواهانه 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والدین باعث پیشرفت تحصیلی 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        فرزندان می‌شود؟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                چرا؟</a:t>
            </a:r>
            <a:endParaRPr lang="en-US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3.آیا پیشرفت های تحصیلی به تنهایی</a:t>
            </a:r>
          </a:p>
          <a:p>
            <a:pPr algn="ctr" rtl="1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می تواند آینده زندگی فرزندان </a:t>
            </a:r>
            <a:r>
              <a:rPr lang="fa-IR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در</a:t>
            </a:r>
            <a:endParaRPr lang="fa-IR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</a:p>
          <a:p>
            <a:pPr algn="ctr" rtl="1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ابعاد مختلف </a:t>
            </a:r>
            <a:r>
              <a:rPr lang="fa-IR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شغلی، خانوادگی، اجتماعی </a:t>
            </a: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 تعامل سازنده با </a:t>
            </a:r>
            <a:r>
              <a:rPr lang="fa-IR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دیگران را تضمین </a:t>
            </a: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کند؟</a:t>
            </a:r>
            <a:endParaRPr lang="en-US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dirty="0">
              <a:solidFill>
                <a:srgbClr val="FF000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حمایت </a:t>
            </a:r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تحصیلی و کمک به پیشرفت تحصیلی فرزندان نیازمند اصول و قواعد و دانش 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 مهارت‌هایی </a:t>
            </a:r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است که اگر درست انجام نشود نتیجه مطلوب حاصل نخواهد شد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</a:t>
            </a:r>
          </a:p>
          <a:p>
            <a:pPr algn="r" rtl="1">
              <a:buNone/>
            </a:pPr>
            <a:r>
              <a:rPr lang="fa-I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از </a:t>
            </a:r>
            <a:r>
              <a:rPr lang="fa-I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این رو به تهدیدهای والدین در پیشرفت تحصیلی  فرزندان اشاره می نماییم.</a:t>
            </a:r>
            <a:endParaRPr lang="en-US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/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endParaRPr lang="en-US" sz="48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>
              <a:buNone/>
            </a:pPr>
            <a:r>
              <a:rPr lang="fa-IR" sz="5400" b="1" i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دلایل عدم رسیدگی والدین به وضعیت</a:t>
            </a:r>
            <a:br>
              <a:rPr lang="fa-IR" sz="5400" b="1" i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</a:br>
            <a:r>
              <a:rPr lang="fa-IR" sz="5400" b="1" i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درسی فرزندان:</a:t>
            </a:r>
            <a:endParaRPr lang="en-US" sz="5400" b="1" i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5784" y="928670"/>
            <a:ext cx="8229600" cy="519749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HeroicExtremeLeftFacing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algn="ctr" rtl="1">
              <a:buNone/>
            </a:pPr>
            <a:r>
              <a:rPr lang="fa-I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.نداشتن وقت،انرژی وبرنامه .</a:t>
            </a:r>
            <a:endParaRPr lang="en-US" sz="3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en-US" sz="36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en-US" sz="3600" b="1" dirty="0" smtClean="0"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.باور به اینکه تعلیم وتربیت منحصرا کار متخصصان است نه کار ما.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</a:t>
            </a:r>
            <a:endParaRPr lang="en-US" sz="3600" b="1" dirty="0" smtClean="0">
              <a:solidFill>
                <a:srgbClr val="00206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>
              <a:buNone/>
            </a:pPr>
            <a:endParaRPr lang="en-US" sz="36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sz="3600" b="1" spc="50" dirty="0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.باور به اینکه با تقدیر و سرنوشت        نمی توان مبارزه کرد.</a:t>
            </a:r>
            <a:r>
              <a:rPr lang="en-US" sz="3600" b="1" spc="50" dirty="0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</a:t>
            </a:r>
            <a:endParaRPr lang="en-US" sz="3600" b="1" dirty="0" smtClean="0">
              <a:ln w="12700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4000" b="1" dirty="0" smtClean="0">
              <a:cs typeface="2  Shadi" pitchFamily="2" charset="-78"/>
            </a:endParaRPr>
          </a:p>
          <a:p>
            <a:pPr algn="ctr" rtl="1">
              <a:buNone/>
            </a:pPr>
            <a:r>
              <a:rPr lang="fa-IR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2  Shadi" pitchFamily="2" charset="-78"/>
              </a:rPr>
              <a:t>.فرزند من به کمک من نیازی ندارد ونمی توانم کاری برایش انجام دهم.</a:t>
            </a:r>
            <a:endParaRPr lang="en-US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2  Shadi" pitchFamily="2" charset="-78"/>
            </a:endParaRPr>
          </a:p>
          <a:p>
            <a:pPr algn="ctr" rtl="1">
              <a:buNone/>
            </a:pPr>
            <a:endParaRPr lang="fa-IR" sz="4000" b="1" dirty="0" smtClean="0">
              <a:cs typeface="2  Shadi" pitchFamily="2" charset="-78"/>
            </a:endParaRPr>
          </a:p>
          <a:p>
            <a:pPr algn="ctr" rtl="1">
              <a:buNone/>
            </a:pPr>
            <a:r>
              <a:rPr lang="fa-IR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cs typeface="2  Shadi" pitchFamily="2" charset="-78"/>
              </a:rPr>
              <a:t>.فرزند من استعداد کافی ندارد یا کم هوش است.</a:t>
            </a:r>
            <a:endParaRPr lang="en-US" sz="40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cs typeface="2  Shadi" pitchFamily="2" charset="-78"/>
            </a:endParaRPr>
          </a:p>
          <a:p>
            <a:endParaRPr lang="en-US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28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dirty="0" smtClean="0">
                <a:ln>
                  <a:solidFill>
                    <a:srgbClr val="FF0000"/>
                  </a:solidFill>
                </a:ln>
                <a:latin typeface="IRANSans" panose="02040503050201020203" pitchFamily="18" charset="-78"/>
                <a:cs typeface="IRANSans" panose="02040503050201020203" pitchFamily="18" charset="-78"/>
              </a:rPr>
              <a:t>.نمی خواهم برای معلمین ایجاد مزاحمت کنم.</a:t>
            </a:r>
            <a:endParaRPr lang="en-US" sz="4000" b="1" dirty="0" smtClean="0">
              <a:ln>
                <a:solidFill>
                  <a:srgbClr val="FF0000"/>
                </a:solidFill>
              </a:ln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0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.هنگام ملاقات با مسئولین </a:t>
            </a:r>
          </a:p>
          <a:p>
            <a:pPr algn="ctr" rtl="1">
              <a:buNone/>
            </a:pPr>
            <a:r>
              <a:rPr lang="fa-I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مدرسه احساس می کنم در کارشان دخالت می کنم</a:t>
            </a:r>
            <a:endParaRPr lang="en-US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8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8647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fa-IR" dirty="0" smtClean="0">
                <a:latin typeface="2  Davat"/>
                <a:cs typeface="B Davat" panose="00000400000000000000" pitchFamily="2" charset="-78"/>
              </a:rPr>
              <a:t> </a:t>
            </a:r>
          </a:p>
          <a:p>
            <a:pPr>
              <a:buNone/>
            </a:pPr>
            <a:endParaRPr lang="en-US" dirty="0" smtClean="0"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12200" b="1" dirty="0" smtClean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2  Davat"/>
                <a:cs typeface="B Davat" panose="00000400000000000000" pitchFamily="2" charset="-78"/>
              </a:rPr>
              <a:t>تهدید های والدین</a:t>
            </a:r>
          </a:p>
          <a:p>
            <a:pPr algn="ctr" rtl="1">
              <a:buNone/>
            </a:pPr>
            <a:endParaRPr lang="fa-IR" sz="12200" b="1" dirty="0" smtClean="0">
              <a:ln w="31550" cmpd="sng">
                <a:solidFill>
                  <a:srgbClr val="00B05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12200" b="1" dirty="0" smtClean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2  Davat"/>
                <a:cs typeface="B Davat" panose="00000400000000000000" pitchFamily="2" charset="-78"/>
              </a:rPr>
              <a:t> در پیشرفت تحصیلی</a:t>
            </a:r>
          </a:p>
          <a:p>
            <a:pPr algn="ctr" rtl="1">
              <a:buNone/>
            </a:pPr>
            <a:endParaRPr lang="fa-IR" sz="122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12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2  Davat"/>
                <a:cs typeface="B Davat" panose="00000400000000000000" pitchFamily="2" charset="-78"/>
              </a:rPr>
              <a:t> </a:t>
            </a:r>
            <a:r>
              <a:rPr lang="fa-IR" sz="12200" b="1" dirty="0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st="60007" dir="5400000" sy="-100000" algn="bl" rotWithShape="0"/>
                </a:effectLst>
                <a:latin typeface="2  Davat"/>
                <a:cs typeface="B Davat" panose="00000400000000000000" pitchFamily="2" charset="-78"/>
              </a:rPr>
              <a:t>فرزندان</a:t>
            </a:r>
            <a:endParaRPr lang="fa-IR" sz="12200" b="1" dirty="0" smtClean="0">
              <a:ln w="10541" cmpd="sng">
                <a:solidFill>
                  <a:srgbClr val="C0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reflection blurRad="6350" stA="55000" endA="50" endPos="85000" dist="60007" dir="5400000" sy="-100000" algn="bl" rotWithShape="0"/>
              </a:effectLst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b="1" dirty="0" smtClean="0"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b="1" dirty="0" smtClean="0">
              <a:latin typeface="2  Davat"/>
              <a:cs typeface="B Davat" panose="00000400000000000000" pitchFamily="2" charset="-78"/>
            </a:endParaRPr>
          </a:p>
          <a:p>
            <a:pPr algn="just" rtl="1">
              <a:buNone/>
            </a:pPr>
            <a:r>
              <a:rPr lang="fa-IR" b="1" dirty="0" smtClean="0">
                <a:latin typeface="2  Davat"/>
                <a:cs typeface="B Davat" panose="00000400000000000000" pitchFamily="2" charset="-78"/>
              </a:rPr>
              <a:t>       </a:t>
            </a:r>
            <a:endParaRPr lang="en-US" dirty="0">
              <a:latin typeface="2  Davat"/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857916"/>
          </a:xfrm>
        </p:spPr>
        <p:txBody>
          <a:bodyPr/>
          <a:lstStyle/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   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گاهی والدین به علت خیرخواهی, دلسوزی ومهربانی 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      ودر عین حال عدم </a:t>
            </a:r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آ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گاهی خود از فرآیند تعلیم وتربیت </a:t>
            </a:r>
          </a:p>
          <a:p>
            <a:pPr algn="ctr" rtl="1">
              <a:buNone/>
            </a:pPr>
            <a:endParaRPr lang="fa-I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  آسیب های جدی را ناخواسته به فرزند خود وارد می نماید.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 </a:t>
            </a:r>
            <a:r>
              <a:rPr lang="fa-I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Davat" panose="00000400000000000000" pitchFamily="2" charset="-78"/>
              </a:rPr>
              <a:t>به برخی از موارد که در پیشرفت تحصیلی فرزندان نه تنها</a:t>
            </a:r>
          </a:p>
          <a:p>
            <a:pPr algn="ctr" rtl="1">
              <a:buNone/>
            </a:pPr>
            <a:endParaRPr lang="fa-IR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Davat" panose="00000400000000000000" pitchFamily="2" charset="-78"/>
              </a:rPr>
              <a:t> موثر نیست بلکه آسیب رسان است اشاره می نماییم:</a:t>
            </a:r>
            <a:endParaRPr lang="en-US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Davat" panose="00000400000000000000" pitchFamily="2" charset="-78"/>
            </a:endParaRPr>
          </a:p>
          <a:p>
            <a:pPr>
              <a:buNone/>
            </a:pPr>
            <a:endParaRPr lang="en-US" dirty="0"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 lnSpcReduction="10000"/>
          </a:bodyPr>
          <a:lstStyle/>
          <a:p>
            <a:pPr algn="ctr" rtl="1">
              <a:buNone/>
            </a:pPr>
            <a:endParaRPr lang="fa-IR" sz="3600" dirty="0" smtClean="0">
              <a:solidFill>
                <a:srgbClr val="C0000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.کمک افراطی والدین.</a:t>
            </a:r>
          </a:p>
          <a:p>
            <a:pPr algn="ctr" rtl="1">
              <a:buNone/>
            </a:pP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.تذکر و نصیحت‌های افراطی.</a:t>
            </a:r>
          </a:p>
          <a:p>
            <a:pPr algn="ctr" rtl="1">
              <a:buNone/>
            </a:pP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 آموزش تکنیک های مطالعه ویادگیری در شب امتحان.</a:t>
            </a:r>
          </a:p>
          <a:p>
            <a:pPr algn="ctr" rtl="1">
              <a:buNone/>
            </a:pP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.برچسب زدن والدین.</a:t>
            </a: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/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 rtl="1">
              <a:buNone/>
            </a:pPr>
            <a:endParaRPr lang="fa-IR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.تغذیه نامناسب</a:t>
            </a:r>
            <a:endParaRPr lang="en-US" sz="48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800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.بازخواست کردن فرزندان</a:t>
            </a:r>
            <a:endParaRPr lang="en-US" sz="48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8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.مقایسه فرزندان با دیگران </a:t>
            </a:r>
            <a:endParaRPr lang="en-US" sz="4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3600" dirty="0" smtClean="0"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.حمله به علایق فرزندان</a:t>
            </a:r>
            <a:endParaRPr lang="en-US" sz="6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sz="6000" dirty="0" smtClean="0"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B Davat" panose="00000400000000000000" pitchFamily="2" charset="-78"/>
              </a:rPr>
              <a:t>.مادران هراسان</a:t>
            </a:r>
            <a:endParaRPr lang="en-US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B Davat" panose="00000400000000000000" pitchFamily="2" charset="-78"/>
            </a:endParaRPr>
          </a:p>
          <a:p>
            <a:pPr algn="r" rtl="1"/>
            <a:endParaRPr lang="en-US" sz="3600" dirty="0"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28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.استرس های روانی</a:t>
            </a:r>
            <a:endParaRPr lang="en-US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6350" stA="50000" endA="300" endPos="50000" dist="60007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000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.نظم وانضباط افراطی</a:t>
            </a:r>
            <a:endParaRPr lang="en-US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0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800000"/>
                </a:solidFill>
                <a:effectLst>
                  <a:reflection blurRad="6350" stA="55000" endA="50" endPos="85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.بی توجهی والدین به انگیزهای درونی فرزندان</a:t>
            </a:r>
            <a:endParaRPr lang="en-US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800000"/>
              </a:solidFill>
              <a:effectLst>
                <a:reflection blurRad="6350" stA="55000" endA="50" endPos="85000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8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cs typeface="B Davat" panose="00000400000000000000" pitchFamily="2" charset="-78"/>
              </a:rPr>
              <a:t> </a:t>
            </a:r>
            <a:endParaRPr lang="en-US" b="1" dirty="0" smtClean="0"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solidFill>
                  <a:srgbClr val="C00000"/>
                </a:solidFill>
                <a:effectLst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فرصت های والدین در</a:t>
            </a:r>
          </a:p>
          <a:p>
            <a:pPr algn="ctr" rtl="1">
              <a:buNone/>
            </a:pPr>
            <a:endParaRPr lang="fa-IR" sz="5400" b="1" dirty="0" smtClean="0">
              <a:solidFill>
                <a:srgbClr val="C00000"/>
              </a:solidFill>
              <a:effectLst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solidFill>
                  <a:srgbClr val="C00000"/>
                </a:solidFill>
                <a:effectLst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 پیشرفت وموفقیت تحصیلی</a:t>
            </a:r>
          </a:p>
          <a:p>
            <a:pPr algn="ctr" rtl="1">
              <a:buNone/>
            </a:pPr>
            <a:endParaRPr lang="fa-IR" sz="5400" b="1" dirty="0" smtClean="0">
              <a:solidFill>
                <a:srgbClr val="C00000"/>
              </a:solidFill>
              <a:effectLst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solidFill>
                  <a:srgbClr val="C00000"/>
                </a:solidFill>
                <a:effectLst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 فرزندان</a:t>
            </a:r>
            <a:endParaRPr lang="en-US" sz="5400" b="1" dirty="0" smtClean="0">
              <a:solidFill>
                <a:srgbClr val="C00000"/>
              </a:solidFill>
              <a:effectLst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endParaRPr lang="en-US" dirty="0"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42918"/>
            <a:ext cx="8291264" cy="588242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.ایجاد انگیزه تحصیلی در فرزندان</a:t>
            </a:r>
          </a:p>
          <a:p>
            <a:pPr algn="ctr" rtl="1">
              <a:buNone/>
            </a:pP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.ایجاد حس مسئولیت‌پذیری در فرزندان</a:t>
            </a:r>
          </a:p>
          <a:p>
            <a:pPr algn="ctr" rtl="1">
              <a:buNone/>
            </a:pP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.ارائه تصویری محکم و استوار از فرزند</a:t>
            </a:r>
          </a:p>
          <a:p>
            <a:pPr algn="ctr" rtl="1">
              <a:buNone/>
            </a:pP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.تقویت مهارت‌های تحصیلی فرزندان</a:t>
            </a: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endParaRPr lang="en-US" sz="2400" dirty="0">
              <a:solidFill>
                <a:srgbClr val="000099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fa-IR" dirty="0" smtClean="0">
                <a:solidFill>
                  <a:srgbClr val="000099"/>
                </a:solidFill>
                <a:cs typeface="B Davat" panose="00000400000000000000" pitchFamily="2" charset="-78"/>
              </a:rPr>
              <a:t> 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. مهمترین مهارت های دهگانه تحصیلی فرزندان عبارتند از</a:t>
            </a:r>
          </a:p>
          <a:p>
            <a:pPr algn="r" rtl="1">
              <a:buNone/>
            </a:pPr>
            <a:endParaRPr lang="en-US" b="1" dirty="0" smtClean="0">
              <a:solidFill>
                <a:srgbClr val="000099"/>
              </a:solidFill>
              <a:cs typeface="B Davat" panose="00000400000000000000" pitchFamily="2" charset="-78"/>
            </a:endParaRP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-هدف گذاری                     - برنامه ریزی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روش صحیح مطالعه         – استفاده از حافظه 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تقویت تمرکز ودقت                 – امتحان دادن 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تغذیه واستراحت                – مدیریت زمان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کسب آرامش   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آمادگی برای آزمون های بسیار مهم (کنکور)</a:t>
            </a:r>
            <a:endParaRPr lang="en-US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/>
            <a:endParaRPr lang="en-US" dirty="0">
              <a:solidFill>
                <a:srgbClr val="000099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363272" cy="6241326"/>
          </a:xfr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  <a:scene3d>
              <a:camera prst="isometricOffAxis1Right"/>
              <a:lightRig rig="threePt" dir="t"/>
            </a:scene3d>
          </a:bodyPr>
          <a:lstStyle/>
          <a:p>
            <a:pPr algn="ctr" rtl="1">
              <a:buNone/>
            </a:pPr>
            <a:r>
              <a:rPr lang="fa-IR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Davat" panose="00000400000000000000" pitchFamily="2" charset="-78"/>
              </a:rPr>
              <a:t>.کاهش عوامل مزاحم در یادگیری:</a:t>
            </a:r>
            <a:endParaRPr lang="en-US" sz="4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dirty="0" smtClean="0">
                <a:solidFill>
                  <a:srgbClr val="7030A0"/>
                </a:solidFill>
                <a:cs typeface="B Davat" panose="00000400000000000000" pitchFamily="2" charset="-78"/>
              </a:rPr>
              <a:t> </a:t>
            </a:r>
            <a:endParaRPr lang="en-US" dirty="0" smtClean="0">
              <a:solidFill>
                <a:srgbClr val="7030A0"/>
              </a:solidFill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از جمله آن می توان به موارد زیر اشاره: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پرهیز از مشاجره های خانوادگی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پرهیز از آلودگی صوتی در منزل مانند سروصدای زیاد،تلویزیون،رادیو و....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توجه به نور مناسب مکان مطالعه فرزند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پرهیز از میهمانی رفتن ومیهمانی دادن در ایام امتحانات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توجه به تغذیه واستراحت مناسب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endParaRPr lang="en-US" dirty="0"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571480"/>
            <a:ext cx="8229600" cy="5483245"/>
          </a:xfrm>
        </p:spPr>
        <p:txBody>
          <a:bodyPr>
            <a:noAutofit/>
          </a:bodyPr>
          <a:lstStyle/>
          <a:p>
            <a:pPr algn="ctr" rtl="1">
              <a:buNone/>
            </a:pPr>
            <a:r>
              <a:rPr lang="fa-IR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.تقویت اعتماد به نفس در فرزندان:</a:t>
            </a:r>
          </a:p>
          <a:p>
            <a:pPr algn="ctr" rtl="1">
              <a:buNone/>
            </a:pPr>
            <a:endParaRPr lang="en-US" sz="48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به کارگیری جملات مثبت و تلقین آن‌ها به فرزندان نظیر </a:t>
            </a: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*تو می‌تونی*</a:t>
            </a: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*توانایی تو بیشتر از اینهاست*</a:t>
            </a: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و...</a:t>
            </a:r>
            <a:endParaRPr lang="en-US" sz="2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نقش به سزایی در رشد و موفقیت آن ها خواهد داشت.</a:t>
            </a:r>
            <a:endParaRPr lang="en-US" sz="2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4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ctr" rtl="1">
              <a:buNone/>
            </a:pPr>
            <a:r>
              <a:rPr lang="fa-IR" sz="6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cs typeface="B Davat" panose="00000400000000000000" pitchFamily="2" charset="-78"/>
              </a:rPr>
              <a:t/>
            </a:r>
            <a:br>
              <a:rPr lang="fa-IR" sz="6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cs typeface="B Davat" panose="00000400000000000000" pitchFamily="2" charset="-78"/>
              </a:rPr>
            </a:br>
            <a:r>
              <a:rPr lang="fa-IR" sz="6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cs typeface="B Davat" panose="00000400000000000000" pitchFamily="2" charset="-78"/>
              </a:rPr>
              <a:t>.کاهش ترس از شکست</a:t>
            </a:r>
          </a:p>
          <a:p>
            <a:pPr algn="ctr" rtl="1">
              <a:buNone/>
            </a:pPr>
            <a:endParaRPr lang="en-US" sz="6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7030A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B Davat" panose="00000400000000000000" pitchFamily="2" charset="-78"/>
              </a:rPr>
              <a:t>.تشویق استعدادهای ویژه فرزندان</a:t>
            </a:r>
          </a:p>
          <a:p>
            <a:pPr algn="ctr" rtl="1">
              <a:buNone/>
            </a:pPr>
            <a:endParaRPr lang="en-US" sz="6000" dirty="0" smtClean="0">
              <a:solidFill>
                <a:srgbClr val="7030A0"/>
              </a:solidFill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B Davat" panose="00000400000000000000" pitchFamily="2" charset="-78"/>
              </a:rPr>
              <a:t>.تشویق خلاقیت وکنجکاوی فرزندان</a:t>
            </a:r>
            <a:endParaRPr lang="en-US" sz="60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cs typeface="B Davat" panose="00000400000000000000" pitchFamily="2" charset="-78"/>
            </a:endParaRPr>
          </a:p>
          <a:p>
            <a:endParaRPr lang="en-US" dirty="0">
              <a:solidFill>
                <a:srgbClr val="7030A0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ctr" rtl="1">
              <a:buNone/>
            </a:pPr>
            <a:endParaRPr lang="fa-IR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.تقویت مهارت های ارتباطی</a:t>
            </a:r>
          </a:p>
          <a:p>
            <a:pPr algn="ctr" rtl="1">
              <a:buNone/>
            </a:pPr>
            <a:endParaRPr lang="en-US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.صبر وحوصله در گوش دادن به فرزندان</a:t>
            </a:r>
          </a:p>
          <a:p>
            <a:pPr algn="ctr" rtl="1">
              <a:buNone/>
            </a:pPr>
            <a:endParaRPr lang="en-US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.تشویق کردن به سوال پرسیدن</a:t>
            </a:r>
            <a:endParaRPr lang="en-US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endParaRPr lang="en-US" dirty="0">
              <a:solidFill>
                <a:srgbClr val="7030A0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5616624"/>
          </a:xfrm>
        </p:spPr>
        <p:txBody>
          <a:bodyPr>
            <a:noAutofit/>
          </a:bodyPr>
          <a:lstStyle/>
          <a:p>
            <a:pPr algn="ctr" rtl="1">
              <a:buNone/>
            </a:pPr>
            <a:r>
              <a:rPr lang="fa-IR" sz="4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.معرفی الگوهای موفق تحصیلی و علمی به فرزندان</a:t>
            </a:r>
            <a:endParaRPr lang="en-US" sz="44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/>
            </a:r>
            <a:br>
              <a:rPr lang="fa-I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</a:br>
            <a:r>
              <a:rPr lang="fa-I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.</a:t>
            </a:r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کنترل تکالیف ومیزان مطالعات  فرزندان</a:t>
            </a:r>
          </a:p>
          <a:p>
            <a:pPr algn="ctr" rtl="1">
              <a:buNone/>
            </a:pPr>
            <a:endParaRPr lang="en-US" sz="4400" b="1" dirty="0" smtClean="0">
              <a:latin typeface="IRANSans" panose="02040503050201020203" pitchFamily="18" charset="-78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.تشویق فرزندان به اندیشیدن</a:t>
            </a:r>
            <a:endParaRPr lang="en-US" sz="66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IRANSans" panose="02040503050201020203" pitchFamily="18" charset="-78"/>
              <a:cs typeface="B Davat" panose="00000400000000000000" pitchFamily="2" charset="-78"/>
            </a:endParaRPr>
          </a:p>
          <a:p>
            <a:endParaRPr lang="en-US" dirty="0">
              <a:latin typeface="IRANSans" panose="02040503050201020203" pitchFamily="18" charset="-78"/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476</TotalTime>
  <Words>462</Words>
  <Application>Microsoft Office PowerPoint</Application>
  <PresentationFormat>On-screen Show (4:3)</PresentationFormat>
  <Paragraphs>140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Trek</vt:lpstr>
      <vt:lpstr>بنام خدا</vt:lpstr>
      <vt:lpstr>فرصت‌ها و تهدیدهای والدین  در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فرصت ها وتهدید های والدین   در</dc:title>
  <dc:creator>H-Arshi</dc:creator>
  <cp:lastModifiedBy>Windows User</cp:lastModifiedBy>
  <cp:revision>61</cp:revision>
  <dcterms:created xsi:type="dcterms:W3CDTF">2011-10-04T09:38:13Z</dcterms:created>
  <dcterms:modified xsi:type="dcterms:W3CDTF">2020-06-13T17:03:07Z</dcterms:modified>
</cp:coreProperties>
</file>