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306" r:id="rId2"/>
    <p:sldId id="257" r:id="rId3"/>
    <p:sldId id="296" r:id="rId4"/>
    <p:sldId id="297" r:id="rId5"/>
    <p:sldId id="301" r:id="rId6"/>
    <p:sldId id="302" r:id="rId7"/>
    <p:sldId id="304" r:id="rId8"/>
    <p:sldId id="305" r:id="rId9"/>
    <p:sldId id="28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65" autoAdjust="0"/>
    <p:restoredTop sz="94434" autoAdjust="0"/>
  </p:normalViewPr>
  <p:slideViewPr>
    <p:cSldViewPr snapToGrid="0">
      <p:cViewPr varScale="1">
        <p:scale>
          <a:sx n="69" d="100"/>
          <a:sy n="69" d="100"/>
        </p:scale>
        <p:origin x="810" y="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625A6E-764C-4BDD-BD58-4AC87ED03668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01B888-0285-4F5D-9F46-5EF7AE541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36904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01B888-0285-4F5D-9F46-5EF7AE541AB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9738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4722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2" y="0"/>
            <a:ext cx="838852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72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درس هفتم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4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فرسایش در بیابان های نواحی گرم و خشک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21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1454894"/>
            <a:ext cx="120003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اشکال فرسایشی بادی در بیابان ها:</a:t>
            </a:r>
          </a:p>
          <a:p>
            <a:pPr algn="r">
              <a:lnSpc>
                <a:spcPct val="200000"/>
              </a:lnSpc>
            </a:pPr>
            <a:r>
              <a:rPr lang="fa-IR" sz="24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الف: کاوشی</a:t>
            </a:r>
          </a:p>
        </p:txBody>
      </p:sp>
      <p:sp>
        <p:nvSpPr>
          <p:cNvPr id="2" name="Right Brace 1"/>
          <p:cNvSpPr/>
          <p:nvPr/>
        </p:nvSpPr>
        <p:spPr>
          <a:xfrm>
            <a:off x="10408024" y="2635624"/>
            <a:ext cx="336176" cy="3146611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537883" y="2528046"/>
            <a:ext cx="1003823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solidFill>
                  <a:srgbClr val="0070C0"/>
                </a:solidFill>
                <a:cs typeface="B Nazanin" panose="00000400000000000000" pitchFamily="2" charset="-78"/>
              </a:rPr>
              <a:t>بادبردگی: </a:t>
            </a:r>
            <a:r>
              <a:rPr lang="fa-IR" sz="2400" b="1" dirty="0" smtClean="0">
                <a:cs typeface="B Nazanin" panose="00000400000000000000" pitchFamily="2" charset="-78"/>
              </a:rPr>
              <a:t>جابه جایی ذرات خردشده ی سنگ ها از محل پیدایش خود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solidFill>
                  <a:srgbClr val="0070C0"/>
                </a:solidFill>
                <a:cs typeface="B Nazanin" panose="00000400000000000000" pitchFamily="2" charset="-78"/>
              </a:rPr>
              <a:t>سنگ فرش بیابانی(رگ): </a:t>
            </a:r>
            <a:r>
              <a:rPr lang="fa-IR" sz="2400" b="1" dirty="0" smtClean="0">
                <a:cs typeface="B Nazanin" panose="00000400000000000000" pitchFamily="2" charset="-78"/>
              </a:rPr>
              <a:t>پوشیده شدن بسیاری از سطوح بیابانی از سنگ ها و قلوه سنگ ها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solidFill>
                  <a:srgbClr val="0070C0"/>
                </a:solidFill>
                <a:cs typeface="B Nazanin" panose="00000400000000000000" pitchFamily="2" charset="-78"/>
              </a:rPr>
              <a:t>ساییدگی: </a:t>
            </a:r>
            <a:r>
              <a:rPr lang="fa-IR" sz="2400" b="1" dirty="0" smtClean="0">
                <a:cs typeface="B Nazanin" panose="00000400000000000000" pitchFamily="2" charset="-78"/>
              </a:rPr>
              <a:t>باد ذرات ماسه همراه خود را مانند سمباده برسنگ ها می کشد و عمل سایش را انجام می دهد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solidFill>
                  <a:srgbClr val="0070C0"/>
                </a:solidFill>
                <a:cs typeface="B Nazanin" panose="00000400000000000000" pitchFamily="2" charset="-78"/>
              </a:rPr>
              <a:t>یاردانگ: </a:t>
            </a:r>
            <a:r>
              <a:rPr lang="fa-IR" sz="2400" b="1" dirty="0" smtClean="0">
                <a:cs typeface="B Nazanin" panose="00000400000000000000" pitchFamily="2" charset="-78"/>
              </a:rPr>
              <a:t>باد فرورفتگی های     شکل را در شیارهای نواحی بیابانی ایجاد می کند این فرورفتگی ها با برجستگی ها از هم جدا می شوند به این برجستگی ها یاردانگ می گویند.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4212038"/>
              </p:ext>
            </p:extLst>
          </p:nvPr>
        </p:nvGraphicFramePr>
        <p:xfrm>
          <a:off x="7410450" y="4975225"/>
          <a:ext cx="261938" cy="261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3" name="Equation" r:id="rId3" imgW="368280" imgH="368280" progId="Equation.DSMT4">
                  <p:embed/>
                </p:oleObj>
              </mc:Choice>
              <mc:Fallback>
                <p:oleObj name="Equation" r:id="rId3" imgW="368280" imgH="368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410450" y="4975225"/>
                        <a:ext cx="261938" cy="2619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31634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672354" y="1813087"/>
            <a:ext cx="1141091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200000"/>
              </a:lnSpc>
            </a:pPr>
            <a:r>
              <a:rPr lang="fa-IR" sz="24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ب: تراکمی:</a:t>
            </a:r>
          </a:p>
        </p:txBody>
      </p:sp>
      <p:sp>
        <p:nvSpPr>
          <p:cNvPr id="5" name="Right Brace 4"/>
          <p:cNvSpPr/>
          <p:nvPr/>
        </p:nvSpPr>
        <p:spPr>
          <a:xfrm>
            <a:off x="10609730" y="1965502"/>
            <a:ext cx="336176" cy="3146611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295835" y="2433917"/>
            <a:ext cx="1041474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solidFill>
                  <a:srgbClr val="0070C0"/>
                </a:solidFill>
                <a:cs typeface="B Nazanin" panose="00000400000000000000" pitchFamily="2" charset="-78"/>
              </a:rPr>
              <a:t>برخان: </a:t>
            </a:r>
            <a:r>
              <a:rPr lang="fa-IR" sz="2400" b="1" dirty="0" smtClean="0">
                <a:cs typeface="B Nazanin" panose="00000400000000000000" pitchFamily="2" charset="-78"/>
              </a:rPr>
              <a:t>متداول ترین نوع تپه های ماسه ای/ هلالی شکل که دو زایده ی طویل در جهت باد دارند.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solidFill>
                  <a:srgbClr val="0070C0"/>
                </a:solidFill>
                <a:cs typeface="B Nazanin" panose="00000400000000000000" pitchFamily="2" charset="-78"/>
              </a:rPr>
              <a:t>سیف: </a:t>
            </a:r>
            <a:r>
              <a:rPr lang="fa-IR" sz="2400" b="1" dirty="0" smtClean="0">
                <a:cs typeface="B Nazanin" panose="00000400000000000000" pitchFamily="2" charset="-78"/>
              </a:rPr>
              <a:t>در جایی که بادهای غالب از دو جهت عمود بر هم بوزند و برجستگی های کناره های برخان دچار کشیدگی شود.</a:t>
            </a:r>
          </a:p>
          <a:p>
            <a:pPr algn="r" rtl="1">
              <a:lnSpc>
                <a:spcPct val="150000"/>
              </a:lnSpc>
            </a:pPr>
            <a:endParaRPr lang="en-US" sz="24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392874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14554" y="1523620"/>
            <a:ext cx="11398470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3توان های نواحی گرم و خشک:</a:t>
            </a:r>
            <a:endParaRPr lang="fa-IR" sz="2800" b="1" dirty="0">
              <a:solidFill>
                <a:srgbClr val="C00000"/>
              </a:solidFill>
              <a:cs typeface="B Nazanin" panose="00000400000000000000" pitchFamily="2" charset="-78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8229601" y="1844478"/>
            <a:ext cx="336176" cy="3146611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3496234" y="1646731"/>
            <a:ext cx="490145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solidFill>
                  <a:srgbClr val="0070C0"/>
                </a:solidFill>
                <a:cs typeface="B Nazanin" panose="00000400000000000000" pitchFamily="2" charset="-78"/>
              </a:rPr>
              <a:t>ساعت آفتابی زیاد</a:t>
            </a:r>
            <a:endParaRPr lang="en-US" sz="2400" b="1" dirty="0">
              <a:solidFill>
                <a:srgbClr val="0070C0"/>
              </a:solidFill>
              <a:cs typeface="B Nazanin" panose="000004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96234" y="3125793"/>
            <a:ext cx="490145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solidFill>
                  <a:srgbClr val="0070C0"/>
                </a:solidFill>
                <a:cs typeface="B Nazanin" panose="00000400000000000000" pitchFamily="2" charset="-78"/>
              </a:rPr>
              <a:t>آسمان صاف و درخشان</a:t>
            </a:r>
            <a:endParaRPr lang="en-US" sz="2400" b="1" dirty="0">
              <a:solidFill>
                <a:srgbClr val="0070C0"/>
              </a:solidFill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96234" y="4390925"/>
            <a:ext cx="490145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solidFill>
                  <a:srgbClr val="0070C0"/>
                </a:solidFill>
                <a:cs typeface="B Nazanin" panose="00000400000000000000" pitchFamily="2" charset="-78"/>
              </a:rPr>
              <a:t>وسعت زیاد و جمعیت کم</a:t>
            </a:r>
            <a:endParaRPr lang="en-US" sz="2400" b="1" dirty="0">
              <a:solidFill>
                <a:srgbClr val="0070C0"/>
              </a:solidFill>
              <a:cs typeface="B Nazanin" panose="00000400000000000000" pitchFamily="2" charset="-78"/>
            </a:endParaRPr>
          </a:p>
        </p:txBody>
      </p:sp>
      <p:sp>
        <p:nvSpPr>
          <p:cNvPr id="8" name="Right Brace 7"/>
          <p:cNvSpPr/>
          <p:nvPr/>
        </p:nvSpPr>
        <p:spPr>
          <a:xfrm>
            <a:off x="6156589" y="712665"/>
            <a:ext cx="336176" cy="2215381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1477011" y="1008094"/>
            <a:ext cx="4901455" cy="515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موجب دسترسی سریع و آسان به نواحی گرم و خشک</a:t>
            </a:r>
            <a:endParaRPr lang="en-US" sz="2000" b="1" dirty="0"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92967" y="1494168"/>
            <a:ext cx="4901455" cy="515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پیشرفت اقتصادی و توسعه ارتباطی</a:t>
            </a:r>
            <a:endParaRPr lang="en-US" sz="2000" b="1" dirty="0">
              <a:cs typeface="B Nazanin" panose="000004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92967" y="2018553"/>
            <a:ext cx="4901455" cy="515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سکون و آرامش</a:t>
            </a:r>
            <a:endParaRPr lang="en-US" sz="2000" b="1" dirty="0">
              <a:cs typeface="B Nazanin" panose="00000400000000000000" pitchFamily="2" charset="-78"/>
            </a:endParaRPr>
          </a:p>
        </p:txBody>
      </p:sp>
      <p:sp>
        <p:nvSpPr>
          <p:cNvPr id="14" name="Right Brace 13"/>
          <p:cNvSpPr/>
          <p:nvPr/>
        </p:nvSpPr>
        <p:spPr>
          <a:xfrm>
            <a:off x="5263480" y="4242212"/>
            <a:ext cx="295836" cy="1220212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793530" y="3042506"/>
            <a:ext cx="490145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زیبایی خاص درهنگام شب</a:t>
            </a:r>
          </a:p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شرایط مناسب برای مطالعات و تحقیقات نجومی</a:t>
            </a:r>
          </a:p>
          <a:p>
            <a:pPr algn="r" rtl="1">
              <a:lnSpc>
                <a:spcPct val="150000"/>
              </a:lnSpc>
            </a:pPr>
            <a:endParaRPr lang="en-US" sz="2000" b="1" dirty="0">
              <a:cs typeface="B Nazanin" panose="00000400000000000000" pitchFamily="2" charset="-78"/>
            </a:endParaRPr>
          </a:p>
        </p:txBody>
      </p:sp>
      <p:sp>
        <p:nvSpPr>
          <p:cNvPr id="16" name="Right Brace 15"/>
          <p:cNvSpPr/>
          <p:nvPr/>
        </p:nvSpPr>
        <p:spPr>
          <a:xfrm>
            <a:off x="5719482" y="3194906"/>
            <a:ext cx="295836" cy="1220212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476247" y="4242212"/>
            <a:ext cx="49014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آموزش نظامی</a:t>
            </a:r>
          </a:p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آزمایش های اتمی و فعالیت های ورزشی</a:t>
            </a:r>
            <a:endParaRPr lang="en-US" sz="20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483451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5152" y="1801890"/>
            <a:ext cx="1185793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fa-IR" sz="24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4 -معادن : </a:t>
            </a:r>
            <a:r>
              <a:rPr lang="fa-IR" sz="2400" b="1" dirty="0" smtClean="0">
                <a:cs typeface="B Nazanin" panose="00000400000000000000" pitchFamily="2" charset="-78"/>
              </a:rPr>
              <a:t>ایجاد شهرهای متعدد و جدید در نواحی گرم و خشک</a:t>
            </a:r>
          </a:p>
          <a:p>
            <a:pPr algn="r">
              <a:lnSpc>
                <a:spcPct val="200000"/>
              </a:lnSpc>
            </a:pPr>
            <a:r>
              <a:rPr lang="fa-IR" sz="24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5- انرژی</a:t>
            </a:r>
          </a:p>
          <a:p>
            <a:pPr algn="r">
              <a:lnSpc>
                <a:spcPct val="200000"/>
              </a:lnSpc>
            </a:pPr>
            <a:endParaRPr lang="fa-IR" sz="2400" b="1" dirty="0">
              <a:cs typeface="B Nazanin" panose="00000400000000000000" pitchFamily="2" charset="-78"/>
            </a:endParaRPr>
          </a:p>
          <a:p>
            <a:pPr algn="r">
              <a:lnSpc>
                <a:spcPct val="200000"/>
              </a:lnSpc>
            </a:pPr>
            <a:endParaRPr lang="fa-IR" sz="2400" b="1" dirty="0" smtClean="0">
              <a:cs typeface="B Nazanin" panose="00000400000000000000" pitchFamily="2" charset="-78"/>
            </a:endParaRPr>
          </a:p>
          <a:p>
            <a:pPr algn="r">
              <a:lnSpc>
                <a:spcPct val="200000"/>
              </a:lnSpc>
            </a:pPr>
            <a:r>
              <a:rPr lang="fa-IR" sz="24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6- محیط دست نخورده:</a:t>
            </a:r>
            <a:r>
              <a:rPr lang="fa-IR" sz="2400" b="1" dirty="0" smtClean="0">
                <a:cs typeface="B Nazanin" panose="00000400000000000000" pitchFamily="2" charset="-78"/>
              </a:rPr>
              <a:t> مطالعه برخی پدیده های جغرافیایی</a:t>
            </a:r>
            <a:endParaRPr lang="fa-IR" sz="2400" b="1" dirty="0">
              <a:cs typeface="B Nazanin" panose="00000400000000000000" pitchFamily="2" charset="-78"/>
            </a:endParaRPr>
          </a:p>
        </p:txBody>
      </p:sp>
      <p:sp>
        <p:nvSpPr>
          <p:cNvPr id="3" name="Right Brace 2"/>
          <p:cNvSpPr/>
          <p:nvPr/>
        </p:nvSpPr>
        <p:spPr>
          <a:xfrm>
            <a:off x="10663517" y="2635624"/>
            <a:ext cx="389965" cy="1680882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443750" y="2837328"/>
            <a:ext cx="10414749" cy="14296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تاسیس نیروگاه های بادی          وزش بادهای شدید و همیشگی</a:t>
            </a:r>
          </a:p>
          <a:p>
            <a:pPr algn="r" rtl="1">
              <a:lnSpc>
                <a:spcPct val="150000"/>
              </a:lnSpc>
            </a:pPr>
            <a:endParaRPr lang="fa-IR" sz="2000" b="1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تاسیس نیروگاه های خورشیدی           تابش شدید و طولانی مدت آفتاب</a:t>
            </a:r>
            <a:endParaRPr lang="en-US" sz="2000" b="1" dirty="0">
              <a:cs typeface="B Nazanin" panose="00000400000000000000" pitchFamily="2" charset="-78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8162365" y="3160059"/>
            <a:ext cx="349623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7628965" y="4065494"/>
            <a:ext cx="349623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75460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4067" y="1493845"/>
            <a:ext cx="1185793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محدودیت های زندگی در نواحی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 گرم و خشک:</a:t>
            </a:r>
            <a:endParaRPr lang="fa-IR" sz="2400" b="1" dirty="0">
              <a:solidFill>
                <a:srgbClr val="C0000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Right Brace 2"/>
          <p:cNvSpPr/>
          <p:nvPr/>
        </p:nvSpPr>
        <p:spPr>
          <a:xfrm>
            <a:off x="8415338" y="1493845"/>
            <a:ext cx="495019" cy="3835393"/>
          </a:xfrm>
          <a:prstGeom prst="rightBrace">
            <a:avLst>
              <a:gd name="adj1" fmla="val 0"/>
              <a:gd name="adj2" fmla="val 49292"/>
            </a:avLst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157579" y="1493845"/>
            <a:ext cx="8491397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1- شکننده بودن محیط: تغییری کوچک در یک جز این محیط می تواند به سرعت به اختلال طبیعی</a:t>
            </a:r>
          </a:p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2- خشکسالی: افزایش آثار خشکسالی بااقدامات انسان ها </a:t>
            </a:r>
          </a:p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3- فقر خاک و فرسایش آن: فقر از نظر مواد آلی</a:t>
            </a:r>
          </a:p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4- حرکت ماسه های روان: احتمال محومزارع ، روستا ها، و جاده های ارتباطی</a:t>
            </a:r>
          </a:p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5- دشواری ارتباطی : به دلیل آب و محدودیت با ماسه های روان</a:t>
            </a:r>
          </a:p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6- کم آبی</a:t>
            </a:r>
            <a:endParaRPr lang="en-US" sz="20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362259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9011" y="2522545"/>
            <a:ext cx="1185793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به کارگیری فناوری های جدید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در نواحی گرم و خشک</a:t>
            </a:r>
            <a:endParaRPr lang="fa-IR" sz="2400" b="1" dirty="0">
              <a:solidFill>
                <a:srgbClr val="C00000"/>
              </a:solidFill>
              <a:cs typeface="B Nazanin" panose="00000400000000000000" pitchFamily="2" charset="-78"/>
            </a:endParaRPr>
          </a:p>
        </p:txBody>
      </p:sp>
      <p:sp>
        <p:nvSpPr>
          <p:cNvPr id="9" name="Right Brace 8"/>
          <p:cNvSpPr/>
          <p:nvPr/>
        </p:nvSpPr>
        <p:spPr>
          <a:xfrm>
            <a:off x="8472488" y="1610689"/>
            <a:ext cx="495019" cy="3835393"/>
          </a:xfrm>
          <a:prstGeom prst="rightBrace">
            <a:avLst>
              <a:gd name="adj1" fmla="val 0"/>
              <a:gd name="adj2" fmla="val 49292"/>
            </a:avLst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83620" y="1765308"/>
            <a:ext cx="8491397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1- احداث و تجهیزات آب رسانی</a:t>
            </a:r>
          </a:p>
          <a:p>
            <a:pPr algn="r" rtl="1">
              <a:lnSpc>
                <a:spcPct val="150000"/>
              </a:lnSpc>
            </a:pPr>
            <a:endParaRPr lang="fa-IR" sz="2000" b="1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endParaRPr lang="fa-IR" sz="2000" b="1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2- کشاورزی علمی(استرالیا، ایالت متحده آمریکا)</a:t>
            </a:r>
          </a:p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3)ارتباطات هوایی (استرالیا): باعث: توسعه اقتصادی</a:t>
            </a:r>
          </a:p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4- توسعه گردشگری</a:t>
            </a:r>
          </a:p>
          <a:p>
            <a:pPr algn="r" rtl="1">
              <a:lnSpc>
                <a:spcPct val="150000"/>
              </a:lnSpc>
            </a:pPr>
            <a:r>
              <a:rPr lang="fa-IR" sz="2000" b="1" dirty="0" smtClean="0">
                <a:cs typeface="B Nazanin" panose="00000400000000000000" pitchFamily="2" charset="-78"/>
              </a:rPr>
              <a:t>5- استخراج معدن: از طریق : انتقال آب از نواحی مجاور و ساخت ذخایر آب</a:t>
            </a:r>
            <a:endParaRPr lang="en-US" sz="20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303059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1207</TotalTime>
  <Words>394</Words>
  <Application>Microsoft Office PowerPoint</Application>
  <PresentationFormat>Widescreen</PresentationFormat>
  <Paragraphs>50</Paragraphs>
  <Slides>9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142</cp:revision>
  <dcterms:created xsi:type="dcterms:W3CDTF">2015-07-06T05:06:21Z</dcterms:created>
  <dcterms:modified xsi:type="dcterms:W3CDTF">2018-04-21T06:49:43Z</dcterms:modified>
</cp:coreProperties>
</file>