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تصوی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312" y="4761413"/>
            <a:ext cx="5655715" cy="21275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11500" dirty="0" smtClean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glow rad="101600">
                    <a:srgbClr val="00FF00">
                      <a:alpha val="60000"/>
                    </a:srgbClr>
                  </a:glow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IranNastaliq"/>
              </a:rPr>
              <a:t>امامت در قرآن</a:t>
            </a:r>
            <a:endParaRPr lang="en-US" sz="4800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350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293" y="-40251"/>
            <a:ext cx="9235768" cy="69268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62400" y="152400"/>
            <a:ext cx="3809055" cy="25345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13800" dirty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IranNastaliq"/>
              </a:rPr>
              <a:t>آیه </a:t>
            </a:r>
            <a:r>
              <a:rPr lang="fa-IR" sz="13800" dirty="0" err="1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IranNastaliq"/>
              </a:rPr>
              <a:t>اکمال</a:t>
            </a:r>
            <a:endParaRPr lang="en-US" sz="5400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610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تصوی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7"/>
            <a:ext cx="9324020" cy="698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9719" y="13854"/>
            <a:ext cx="182707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4800" dirty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IranNastaliq"/>
              </a:rPr>
              <a:t>مائده/آیه3</a:t>
            </a:r>
            <a:endParaRPr lang="en-US" dirty="0">
              <a:ea typeface="Calibri"/>
              <a:cs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1254" y="1219200"/>
            <a:ext cx="4572000" cy="55410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حُرِّمَتْ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عَلَيْكُمُ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الْمَيْتَةُ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الدَّمُ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لَحْمُ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الْخِنْزيرِ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أُهِلَّ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لِغَيْرِ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اللَّهِ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بِهِ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الْمُنْخَنِقَةُ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الْمَوْقُوذَةُ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الْمُتَرَدِّيَةُ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النَّطيحَةُ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أَكَلَ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السَّبُعُ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إِلاَّ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ذَكَّيْتُمْ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ذُبِحَ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عَلَى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النُّصُبِ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أَنْ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تَسْتَقْسِمُوا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بِالْأَزْلامِ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ذلِكُمْ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فِسْقٌ</a:t>
            </a:r>
            <a:endParaRPr lang="en-US" sz="1600" dirty="0">
              <a:latin typeface="Cambria"/>
              <a:ea typeface="Times New Roman"/>
              <a:cs typeface="Times New Roman"/>
            </a:endParaRPr>
          </a:p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يَئِسَ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الَّذينَ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كَفَرُوا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مِنْ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دينِكُمْ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فَلا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تَخْشَوْهُمْ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اخْشَوْنِ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أَكْمَلْتُ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لَكُمْ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دينَكُمْ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أَتْمَمْتُ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عَلَيْكُمْ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نِعْمَتي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‏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رَضيتُ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لَكُمُ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الْإِسْلامَ</a:t>
            </a:r>
            <a:r>
              <a:rPr lang="fa-IR" sz="3200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3200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ديناً</a:t>
            </a:r>
            <a:endParaRPr lang="en-US" sz="1600" dirty="0">
              <a:latin typeface="Cambria"/>
              <a:ea typeface="Times New Roman"/>
              <a:cs typeface="Times New Roman"/>
            </a:endParaRPr>
          </a:p>
          <a:p>
            <a:pPr algn="ctr"/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فَمَنِ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اضْطُرَّ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في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‏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مَخْمَصَةٍ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غَيْرَ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مُتَجانِفٍ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لِإِثْمٍ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فَإِنَّ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اللَّهَ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غَفُورٌ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sz="2800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رَحيمٌ</a:t>
            </a:r>
            <a:r>
              <a:rPr lang="fa-IR" sz="2800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34245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99" y="-54001"/>
            <a:ext cx="9306232" cy="697068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76200" y="99418"/>
            <a:ext cx="6400800" cy="7316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الْمَيْتَةُ:</a:t>
            </a:r>
            <a:r>
              <a:rPr lang="fa-IR" sz="2000" dirty="0">
                <a:latin typeface="IranNastaliq"/>
                <a:ea typeface="Calibri"/>
                <a:cs typeface="B Lotus"/>
              </a:rPr>
              <a:t> گوشت مردار   </a:t>
            </a:r>
            <a:r>
              <a:rPr lang="fa-IR" sz="2000" dirty="0">
                <a:latin typeface="IranNastaliq"/>
                <a:ea typeface="Calibri"/>
                <a:cs typeface="B Badr"/>
              </a:rPr>
              <a:t> الدم:</a:t>
            </a:r>
            <a:r>
              <a:rPr lang="fa-IR" sz="2000" dirty="0">
                <a:latin typeface="IranNastaliq"/>
                <a:ea typeface="Calibri"/>
                <a:cs typeface="B Lotus"/>
              </a:rPr>
              <a:t> </a:t>
            </a:r>
            <a:r>
              <a:rPr lang="fa-IR" sz="2000">
                <a:latin typeface="IranNastaliq"/>
                <a:ea typeface="Calibri"/>
                <a:cs typeface="B Lotus"/>
              </a:rPr>
              <a:t>خون</a:t>
            </a:r>
            <a:r>
              <a:rPr lang="fa-IR" sz="2000">
                <a:latin typeface="IranNastaliq"/>
                <a:ea typeface="Calibri"/>
                <a:cs typeface="B Badr"/>
              </a:rPr>
              <a:t>  </a:t>
            </a:r>
            <a:r>
              <a:rPr lang="fa-IR" sz="2000" smtClean="0">
                <a:latin typeface="IranNastaliq"/>
                <a:ea typeface="Calibri"/>
                <a:cs typeface="B Badr"/>
              </a:rPr>
              <a:t> لحم </a:t>
            </a:r>
            <a:r>
              <a:rPr lang="fa-IR" sz="2000" dirty="0">
                <a:latin typeface="IranNastaliq"/>
                <a:ea typeface="Calibri"/>
                <a:cs typeface="B Badr"/>
              </a:rPr>
              <a:t>الخنزیر:</a:t>
            </a:r>
            <a:r>
              <a:rPr lang="fa-IR" sz="2000" dirty="0">
                <a:latin typeface="IranNastaliq"/>
                <a:ea typeface="Calibri"/>
                <a:cs typeface="B Lotus"/>
              </a:rPr>
              <a:t> گوشت خوك</a:t>
            </a:r>
            <a:r>
              <a:rPr lang="fa-IR" sz="2000" dirty="0">
                <a:latin typeface="IranNastaliq"/>
                <a:ea typeface="Calibri"/>
                <a:cs typeface="B Badr"/>
              </a:rPr>
              <a:t> 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 ما أُهِلَّ لِغَيْرِ اللَّهِ بِهِ:</a:t>
            </a:r>
            <a:r>
              <a:rPr lang="fa-IR" sz="2000" dirty="0">
                <a:latin typeface="IranNastaliq"/>
                <a:ea typeface="Calibri"/>
                <a:cs typeface="B Lotus"/>
              </a:rPr>
              <a:t> و حيواناتى كه به غير نام خدا ذبح شوند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 ما أُهِلَّ: رفع الصّوت لِغَيْرِ اللَّهِ بِهِ كقولهم: باسم الّلات و العزّى عند ذبحه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الْمُنْخَنِقَةُ الحيوان الذي مات بالخنق</a:t>
            </a:r>
            <a:r>
              <a:rPr lang="fa-IR" sz="2000" dirty="0">
                <a:latin typeface="IranNastaliq"/>
                <a:ea typeface="Calibri"/>
                <a:cs typeface="B Lotus"/>
              </a:rPr>
              <a:t>(خفه شده)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الْمَوْقُوذَةُ الحيوان الذي مات بشدة الضرب و  في رواية: «كانوا يشدّون أرجلها و يضربونها حتّى تموت»(</a:t>
            </a:r>
            <a:r>
              <a:rPr lang="fa-IR" sz="2000" dirty="0">
                <a:latin typeface="IranNastaliq"/>
                <a:ea typeface="Calibri"/>
                <a:cs typeface="B Lotus"/>
              </a:rPr>
              <a:t> به زجر كشته شده</a:t>
            </a:r>
            <a:r>
              <a:rPr lang="fa-IR" sz="2000" dirty="0">
                <a:latin typeface="IranNastaliq"/>
                <a:ea typeface="Calibri"/>
                <a:cs typeface="B Badr"/>
              </a:rPr>
              <a:t>)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َ الْمُتَرَدِّيَةُ : الّتي تتردّى من مكان مرتفع إلى أسفل فتموت</a:t>
            </a:r>
            <a:r>
              <a:rPr lang="fa-IR" sz="2000" dirty="0">
                <a:latin typeface="IranNastaliq"/>
                <a:ea typeface="Calibri"/>
                <a:cs typeface="B Lotus"/>
              </a:rPr>
              <a:t>(از بلندی پرت شده)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النَّطِيحَةُ الحيوان الذي نطحه حيوان آخر فمات(</a:t>
            </a:r>
            <a:r>
              <a:rPr lang="fa-IR" sz="2000" dirty="0">
                <a:latin typeface="IranNastaliq"/>
                <a:ea typeface="Calibri"/>
                <a:cs typeface="B Lotus"/>
              </a:rPr>
              <a:t>به ضرب شاخ حيوان ديگرى مرده</a:t>
            </a:r>
            <a:r>
              <a:rPr lang="fa-IR" sz="2000" dirty="0">
                <a:latin typeface="IranNastaliq"/>
                <a:ea typeface="Calibri"/>
                <a:cs typeface="B Badr"/>
              </a:rPr>
              <a:t>)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ما أَكَلَ السَّبُعُ:</a:t>
            </a:r>
            <a:r>
              <a:rPr lang="fa-IR" sz="2000" dirty="0">
                <a:latin typeface="IranNastaliq"/>
                <a:ea typeface="Calibri"/>
                <a:cs typeface="B Lotus"/>
              </a:rPr>
              <a:t> باقيمانده صيد حيوان درنده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ما ذُبِحَ عَلَى النُّصُبِ:</a:t>
            </a:r>
            <a:r>
              <a:rPr lang="fa-IR" sz="2000" dirty="0">
                <a:latin typeface="IranNastaliq"/>
                <a:ea typeface="Calibri"/>
                <a:cs typeface="B Lotus"/>
              </a:rPr>
              <a:t> حيواناتى كه روى بتها (يا در برابر آنها) ذبح مى‏شوند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أَنْ تَسْتَقْسِمُوا أي حرام ما قسمتموه بِالْأَزْلامِ أي السهام، و هذا حرام لكونه قمارا</a:t>
            </a:r>
            <a:r>
              <a:rPr lang="fa-IR" sz="2000" dirty="0">
                <a:latin typeface="IranNastaliq"/>
                <a:ea typeface="Calibri"/>
                <a:cs typeface="B Lotus"/>
              </a:rPr>
              <a:t>) قسمت كردن گوشت حيوان به وسيله چوبه‏هاى تير مخصوص بخت آزمايى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مَخْمَصَةٍ: مجاعة</a:t>
            </a:r>
            <a:r>
              <a:rPr lang="fa-IR" sz="2000" dirty="0">
                <a:latin typeface="IranNastaliq"/>
                <a:ea typeface="Calibri"/>
                <a:cs typeface="B Lotus"/>
              </a:rPr>
              <a:t> (گرسنگى</a:t>
            </a:r>
            <a:r>
              <a:rPr lang="fa-IR" sz="2000" dirty="0">
                <a:latin typeface="IranNastaliq"/>
                <a:ea typeface="Calibri"/>
                <a:cs typeface="B Badr"/>
              </a:rPr>
              <a:t>)</a:t>
            </a: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غَيْرَ مُتَجانِفٍ :غير </a:t>
            </a:r>
            <a:r>
              <a:rPr lang="fa-IR" sz="2000" dirty="0" smtClean="0">
                <a:latin typeface="IranNastaliq"/>
                <a:ea typeface="Calibri"/>
                <a:cs typeface="B Badr"/>
              </a:rPr>
              <a:t>متمايل</a:t>
            </a:r>
            <a:r>
              <a:rPr lang="fa-IR" sz="1400" dirty="0" smtClean="0">
                <a:latin typeface="IranNastaliq"/>
                <a:ea typeface="Calibri"/>
                <a:cs typeface="B Badr"/>
              </a:rPr>
              <a:t> </a:t>
            </a:r>
            <a:r>
              <a:rPr lang="fa-IR" sz="1050" dirty="0">
                <a:ea typeface="Calibri"/>
                <a:cs typeface="Arial"/>
              </a:rPr>
              <a:t> </a:t>
            </a:r>
            <a:r>
              <a:rPr lang="fa-IR" sz="1050" dirty="0" smtClean="0">
                <a:ea typeface="Calibri"/>
                <a:cs typeface="Arial"/>
              </a:rPr>
              <a:t>                                    </a:t>
            </a:r>
            <a:r>
              <a:rPr lang="fa-IR" dirty="0" smtClean="0">
                <a:latin typeface="IranNastaliq"/>
                <a:ea typeface="Calibri"/>
                <a:cs typeface="B Badr"/>
              </a:rPr>
              <a:t>  تفسير الصافي، ج‏2، ص: 7</a:t>
            </a:r>
            <a:r>
              <a:rPr lang="en-US" dirty="0" smtClean="0"/>
              <a:t> </a:t>
            </a:r>
            <a:r>
              <a:rPr lang="fa-IR" dirty="0" smtClean="0">
                <a:latin typeface="IranNastaliq"/>
                <a:ea typeface="Calibri"/>
                <a:cs typeface="B Badr"/>
              </a:rPr>
              <a:t> </a:t>
            </a:r>
            <a:endParaRPr lang="en-US" sz="1200" dirty="0" smtClean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1400" dirty="0"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2000" dirty="0">
                <a:latin typeface="IranNastaliq"/>
                <a:ea typeface="Calibri"/>
                <a:cs typeface="B Badr"/>
              </a:rPr>
              <a:t> </a:t>
            </a:r>
            <a:endParaRPr lang="en-US" sz="1400" dirty="0">
              <a:ea typeface="Calibri"/>
              <a:cs typeface="Arial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05600" y="304800"/>
            <a:ext cx="2246128" cy="1154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6000" dirty="0">
                <a:effectLst>
                  <a:glow rad="101600">
                    <a:srgbClr val="00FF00">
                      <a:alpha val="60000"/>
                    </a:srgbClr>
                  </a:glow>
                </a:effectLst>
                <a:ea typeface="Calibri"/>
                <a:cs typeface="IranNastaliq"/>
              </a:rPr>
              <a:t>معنای آیه :</a:t>
            </a:r>
            <a:endParaRPr lang="en-US" sz="2400" dirty="0"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913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تصوی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010" y="0"/>
            <a:ext cx="9324020" cy="698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72896" y="152400"/>
            <a:ext cx="4233851" cy="3831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Symbol"/>
              <a:buChar char=""/>
            </a:pPr>
            <a:r>
              <a:rPr lang="fa-IR" dirty="0">
                <a:latin typeface="Cambria"/>
                <a:ea typeface="Times New Roman"/>
                <a:cs typeface="B Lotus"/>
              </a:rPr>
              <a:t>این آیه شریفه از دو بخش مستقل تشکیل شده است</a:t>
            </a:r>
            <a:r>
              <a:rPr lang="fa-IR" sz="1400" dirty="0">
                <a:latin typeface="Cambria"/>
                <a:ea typeface="Times New Roman"/>
                <a:cs typeface="Times New Roman"/>
              </a:rPr>
              <a:t> :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52400"/>
            <a:ext cx="4572000" cy="264123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حُرِّمَتْ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عَلَيْكُمُ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الْمَيْتَةُ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الدَّمُ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لَحْمُ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الْخِنْزيرِ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أُهِلَّ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لِغَيْرِ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اللَّهِ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بِهِ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الْمُنْخَنِقَةُ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الْمَوْقُوذَةُ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الْمُتَرَدِّيَةُ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النَّطيحَةُ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أَكَلَ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السَّبُعُ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إِلاَّ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ذَكَّيْتُمْ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ذُبِحَ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عَلَى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النُّصُبِ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أَنْ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تَسْتَقْسِمُوا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بِالْأَزْلامِ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ذلِكُمْ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فِسْقٌ</a:t>
            </a:r>
            <a:endParaRPr lang="en-US" sz="1100" dirty="0">
              <a:latin typeface="Cambria"/>
              <a:ea typeface="Times New Roman"/>
              <a:cs typeface="Times New Roman"/>
            </a:endParaRPr>
          </a:p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 </a:t>
            </a:r>
            <a:endParaRPr lang="en-US" sz="1100" dirty="0">
              <a:latin typeface="Cambria"/>
              <a:ea typeface="Times New Roman"/>
              <a:cs typeface="Times New Roman"/>
            </a:endParaRPr>
          </a:p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 </a:t>
            </a:r>
            <a:endParaRPr lang="en-US" sz="1100" dirty="0" smtClean="0">
              <a:latin typeface="Cambria"/>
              <a:ea typeface="Times New Roman"/>
              <a:cs typeface="Times New Roman"/>
            </a:endParaRPr>
          </a:p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 </a:t>
            </a:r>
            <a:endParaRPr lang="en-US" sz="1100" dirty="0" smtClean="0">
              <a:latin typeface="Cambria"/>
              <a:ea typeface="Times New Roman"/>
              <a:cs typeface="Times New Roman"/>
            </a:endParaRPr>
          </a:p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فَمَنِ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اضْطُرَّ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في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‏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مَخْمَصَةٍ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غَيْرَ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مُتَجانِفٍ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لِإِثْمٍ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فَإِنَّ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اللَّهَ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غَفُورٌ</a:t>
            </a:r>
            <a:r>
              <a:rPr lang="fa-IR" dirty="0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 smtClean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رَحيمٌ</a:t>
            </a:r>
            <a:endParaRPr lang="en-US" sz="11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1219200"/>
            <a:ext cx="3886200" cy="1066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يَئِسَ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الَّذينَ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كَفَرُوا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مِنْ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دينِكُمْ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فَلا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تَخْشَوْهُمْ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اخْشَوْنِ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أَكْمَلْتُ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دينَكُمْ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أَتْمَمْتُ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عَلَيْكُمْ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نِعْمَتي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‏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رَضيتُ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الْإِسْلامَ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ديناً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606636" y="2993620"/>
            <a:ext cx="4572000" cy="6740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"/>
            </a:pPr>
            <a:r>
              <a:rPr lang="fa-IR" dirty="0">
                <a:latin typeface="Cambria"/>
                <a:ea typeface="Times New Roman"/>
                <a:cs typeface="B Lotus"/>
              </a:rPr>
              <a:t>با حذف بخش </a:t>
            </a:r>
            <a:r>
              <a:rPr lang="fa-IR" dirty="0" err="1">
                <a:latin typeface="Cambria"/>
                <a:ea typeface="Times New Roman"/>
                <a:cs typeface="B Lotus"/>
              </a:rPr>
              <a:t>میانی،مشکلی</a:t>
            </a:r>
            <a:r>
              <a:rPr lang="fa-IR" dirty="0">
                <a:latin typeface="Cambria"/>
                <a:ea typeface="Times New Roman"/>
                <a:cs typeface="B Lotus"/>
              </a:rPr>
              <a:t> در معنا </a:t>
            </a:r>
            <a:r>
              <a:rPr lang="fa-IR" dirty="0" err="1">
                <a:latin typeface="Cambria"/>
                <a:ea typeface="Times New Roman"/>
                <a:cs typeface="B Lotus"/>
              </a:rPr>
              <a:t>یآیه</a:t>
            </a:r>
            <a:r>
              <a:rPr lang="fa-IR" dirty="0">
                <a:latin typeface="Cambria"/>
                <a:ea typeface="Times New Roman"/>
                <a:cs typeface="B Lotus"/>
              </a:rPr>
              <a:t> پیش </a:t>
            </a:r>
            <a:r>
              <a:rPr lang="fa-IR" dirty="0" err="1">
                <a:latin typeface="Cambria"/>
                <a:ea typeface="Times New Roman"/>
                <a:cs typeface="B Lotus"/>
              </a:rPr>
              <a:t>نمی</a:t>
            </a:r>
            <a:r>
              <a:rPr lang="fa-IR" dirty="0">
                <a:latin typeface="Cambria"/>
                <a:ea typeface="Times New Roman"/>
                <a:cs typeface="B Lotus"/>
              </a:rPr>
              <a:t> آید و مشابه آیه 173 سوره بقره می شود 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2000" y="3009560"/>
            <a:ext cx="4495800" cy="964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algn="ctr" rtl="1">
              <a:lnSpc>
                <a:spcPct val="105000"/>
              </a:lnSpc>
              <a:spcAft>
                <a:spcPts val="1000"/>
              </a:spcAft>
            </a:pP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إِنَّما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حَرَّمَ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عَلَيْكُمُ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الْمَيْتَةَ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الدَّمَ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لَحْمَ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الْخِنْزيرِ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ما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أُهِلَّ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بِهِ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لِغَيْرِ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اللَّهِ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فَمَنِ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اضْطُرَّ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غَيْرَ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باغٍ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وَ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لا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عادٍ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فَلا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إِثْمَ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عَلَيْهِ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إِنَّ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اللَّهَ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غَفُورٌ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رَحيمٌ</a:t>
            </a:r>
            <a:r>
              <a:rPr lang="fa-IR" dirty="0">
                <a:solidFill>
                  <a:srgbClr val="365F91"/>
                </a:solidFill>
                <a:latin typeface="Cambria"/>
                <a:ea typeface="Times New Roman"/>
                <a:cs typeface="B Badr"/>
              </a:rPr>
              <a:t> 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89769" y="3718611"/>
            <a:ext cx="4572000" cy="96488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"/>
            </a:pPr>
            <a:r>
              <a:rPr lang="fa-IR" dirty="0">
                <a:latin typeface="Cambria"/>
                <a:ea typeface="Times New Roman"/>
                <a:cs typeface="B Lotus"/>
              </a:rPr>
              <a:t>روایاتی که درباره سبب نزول  فقره میانی ،نقل شده است هیچ اشاره ای به صدر </a:t>
            </a:r>
            <a:r>
              <a:rPr lang="fa-IR" dirty="0" err="1">
                <a:latin typeface="Cambria"/>
                <a:ea typeface="Times New Roman"/>
                <a:cs typeface="B Lotus"/>
              </a:rPr>
              <a:t>وذیل</a:t>
            </a:r>
            <a:r>
              <a:rPr lang="fa-IR" dirty="0">
                <a:latin typeface="Cambria"/>
                <a:ea typeface="Times New Roman"/>
                <a:cs typeface="B Lotus"/>
              </a:rPr>
              <a:t>  آیه </a:t>
            </a:r>
            <a:r>
              <a:rPr lang="fa-IR" dirty="0" err="1">
                <a:latin typeface="Cambria"/>
                <a:ea typeface="Times New Roman"/>
                <a:cs typeface="B Lotus"/>
              </a:rPr>
              <a:t>نمی</a:t>
            </a:r>
            <a:r>
              <a:rPr lang="fa-IR" dirty="0">
                <a:latin typeface="Cambria"/>
                <a:ea typeface="Times New Roman"/>
                <a:cs typeface="B Lotus"/>
              </a:rPr>
              <a:t> کند.(</a:t>
            </a:r>
            <a:r>
              <a:rPr lang="fa-IR" dirty="0" err="1">
                <a:latin typeface="Cambria"/>
                <a:ea typeface="Times New Roman"/>
                <a:cs typeface="B Lotus"/>
              </a:rPr>
              <a:t>ر.ک</a:t>
            </a:r>
            <a:r>
              <a:rPr lang="fa-IR" dirty="0">
                <a:latin typeface="Cambria"/>
                <a:ea typeface="Times New Roman"/>
                <a:cs typeface="B Lotus"/>
              </a:rPr>
              <a:t> روایت ذیل این آیه )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23900" y="4800600"/>
            <a:ext cx="4572000" cy="1643527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800" algn="ctr" rtl="1">
              <a:lnSpc>
                <a:spcPct val="105000"/>
              </a:lnSpc>
              <a:spcAft>
                <a:spcPts val="1000"/>
              </a:spcAft>
            </a:pPr>
            <a:r>
              <a:rPr lang="fa-IR" sz="3200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پس فقره میانی </a:t>
            </a:r>
            <a:r>
              <a:rPr lang="fa-IR" sz="3200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،جمله </a:t>
            </a:r>
            <a:r>
              <a:rPr lang="fa-IR" sz="3200" dirty="0" err="1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معترضه</a:t>
            </a:r>
            <a:r>
              <a:rPr lang="fa-IR" sz="3200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است و محل نظر ،همین بخش از آیه است.</a:t>
            </a:r>
            <a:endParaRPr lang="en-US" sz="2400" dirty="0">
              <a:solidFill>
                <a:srgbClr val="FF0000"/>
              </a:solidFill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" y="124937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يَئِسَ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الَّذينَ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كَفَرُوا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مِنْ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دينِكُمْ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فَلا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تَخْشَوْهُمْ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اخْشَوْنِ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أَكْمَلْتُ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دينَكُمْ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أَتْمَمْتُ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عَلَيْكُمْ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نِعْمَتي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‏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رَضيتُ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الْإِسْلامَ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ديناً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874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 animBg="1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تصوی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8" y="0"/>
            <a:ext cx="9131772" cy="68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200" y="304800"/>
            <a:ext cx="7696200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05000"/>
              </a:lnSpc>
              <a:spcAft>
                <a:spcPts val="1000"/>
              </a:spcAft>
            </a:pP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يَئِسَ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الَّذينَ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كَفَرُوا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مِنْ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دينِكُمْ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فَلا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تَخْشَوْهُمْ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اخْشَوْنِ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الْيَوْمَ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أَكْمَلْتُ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دينَكُمْ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أَتْمَمْتُ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عَلَيْكُمْ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نِعْمَتي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‏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وَ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رَضيتُ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لَكُمُ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الْإِسْلامَ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0D0D0D"/>
                </a:solidFill>
                <a:effectLst>
                  <a:glow rad="228600">
                    <a:srgbClr val="00FF00">
                      <a:alpha val="40000"/>
                    </a:srgbClr>
                  </a:glow>
                  <a:outerShdw blurRad="63500" dist="50800" dir="18900000" sx="0" sy="0">
                    <a:srgbClr val="000000">
                      <a:alpha val="50000"/>
                    </a:srgbClr>
                  </a:outerShdw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Badr"/>
              </a:rPr>
              <a:t>ديناً</a:t>
            </a:r>
            <a:endParaRPr lang="en-US" sz="10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71027" y="988131"/>
            <a:ext cx="5472973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Symbol"/>
              <a:buChar char=""/>
            </a:pPr>
            <a:r>
              <a:rPr lang="fa-IR" sz="2400" dirty="0">
                <a:latin typeface="Cambria"/>
                <a:ea typeface="Times New Roman"/>
                <a:cs typeface="B Lotus"/>
              </a:rPr>
              <a:t>برای بررسی این بخش ، باید به مباحث ذیل بپردازیم:</a:t>
            </a:r>
            <a:endParaRPr lang="en-US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57670" y="1685700"/>
            <a:ext cx="2406428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محل نزول این بخش از آیه</a:t>
            </a:r>
            <a:endParaRPr lang="en-US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6400" y="1685700"/>
            <a:ext cx="2230098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معنای </a:t>
            </a:r>
            <a:r>
              <a:rPr lang="fa-IR" sz="2400" b="1" dirty="0" err="1">
                <a:latin typeface="Cambria"/>
                <a:ea typeface="Times New Roman"/>
                <a:cs typeface="IranNastaliq"/>
              </a:rPr>
              <a:t>الیوم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و نقش آن</a:t>
            </a:r>
            <a:endParaRPr lang="en-US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92720" y="2419494"/>
            <a:ext cx="1612942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بررسی کلمه </a:t>
            </a:r>
            <a:r>
              <a:rPr lang="fa-IR" sz="2400" b="1" dirty="0">
                <a:latin typeface="Cambria"/>
                <a:ea typeface="Times New Roman"/>
                <a:cs typeface="IranNastaliq"/>
              </a:rPr>
              <a:t>یأس</a:t>
            </a:r>
            <a:endParaRPr lang="en-US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84278" y="2419493"/>
            <a:ext cx="272222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b="1" dirty="0">
                <a:latin typeface="Cambria"/>
                <a:ea typeface="Times New Roman"/>
                <a:cs typeface="IranNastaliq"/>
              </a:rPr>
              <a:t>عامل ایجاد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</a:t>
            </a:r>
            <a:r>
              <a:rPr lang="fa-IR" sz="2400" dirty="0" err="1">
                <a:latin typeface="Cambria"/>
                <a:ea typeface="Times New Roman"/>
                <a:cs typeface="IranNastaliq"/>
              </a:rPr>
              <a:t>یِأس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 در کفار، از دین</a:t>
            </a:r>
            <a:endParaRPr lang="en-US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70872" y="3166678"/>
            <a:ext cx="2900153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b="1" dirty="0">
                <a:latin typeface="Cambria"/>
                <a:ea typeface="Times New Roman"/>
                <a:cs typeface="IranNastaliq"/>
              </a:rPr>
              <a:t>حضور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کفار در حادثه و زمان نزول آیه</a:t>
            </a:r>
            <a:endParaRPr lang="en-US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22617" y="3166677"/>
            <a:ext cx="215956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ناحیه </a:t>
            </a:r>
            <a:r>
              <a:rPr lang="fa-IR" sz="2400" b="1" dirty="0">
                <a:latin typeface="Cambria"/>
                <a:ea typeface="Times New Roman"/>
                <a:cs typeface="IranNastaliq"/>
              </a:rPr>
              <a:t>خطر نفوذ کفار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در دین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59886" y="3958548"/>
            <a:ext cx="2504212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مراد از</a:t>
            </a:r>
            <a:r>
              <a:rPr lang="fa-IR" sz="2400" b="1" dirty="0">
                <a:latin typeface="Cambria"/>
                <a:ea typeface="Times New Roman"/>
                <a:cs typeface="IranNastaliq"/>
              </a:rPr>
              <a:t> کفار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چه گروهی هستند؟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8411" y="3958547"/>
            <a:ext cx="3007555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یأس کافر </a:t>
            </a:r>
            <a:r>
              <a:rPr lang="fa-IR" sz="2400" b="1" dirty="0">
                <a:latin typeface="Cambria"/>
                <a:ea typeface="Times New Roman"/>
                <a:cs typeface="IranNastaliq"/>
              </a:rPr>
              <a:t>از دین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است نه از مسلمین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137444" y="4664443"/>
            <a:ext cx="252665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عامل </a:t>
            </a:r>
            <a:r>
              <a:rPr lang="fa-IR" sz="2400" b="1" dirty="0">
                <a:latin typeface="Cambria"/>
                <a:ea typeface="Times New Roman"/>
                <a:cs typeface="IranNastaliq"/>
              </a:rPr>
              <a:t>مصونیت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دین و قرآن 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964872" y="4664442"/>
            <a:ext cx="1749197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b="1" dirty="0">
                <a:latin typeface="Cambria"/>
                <a:ea typeface="Times New Roman"/>
                <a:cs typeface="IranNastaliq"/>
              </a:rPr>
              <a:t>سبب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</a:t>
            </a:r>
            <a:r>
              <a:rPr lang="fa-IR" sz="2400" dirty="0" err="1">
                <a:latin typeface="Cambria"/>
                <a:ea typeface="Times New Roman"/>
                <a:cs typeface="IranNastaliq"/>
              </a:rPr>
              <a:t>اکمال</a:t>
            </a:r>
            <a:r>
              <a:rPr lang="fa-IR" sz="2400" dirty="0">
                <a:latin typeface="Cambria"/>
                <a:ea typeface="Times New Roman"/>
                <a:cs typeface="IranNastaliq"/>
              </a:rPr>
              <a:t> دین 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906498" y="5486400"/>
            <a:ext cx="279916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معرفی اسلام مورد </a:t>
            </a:r>
            <a:r>
              <a:rPr lang="fa-IR" sz="2400" b="1" dirty="0">
                <a:latin typeface="Cambria"/>
                <a:ea typeface="Times New Roman"/>
                <a:cs typeface="IranNastaliq"/>
              </a:rPr>
              <a:t>رضایت الهی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182881" y="5370785"/>
            <a:ext cx="1531188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dirty="0">
                <a:latin typeface="Cambria"/>
                <a:ea typeface="Times New Roman"/>
                <a:cs typeface="IranNastaliq"/>
              </a:rPr>
              <a:t>پاسخ  به </a:t>
            </a:r>
            <a:r>
              <a:rPr lang="fa-IR" sz="2400" b="1" dirty="0" err="1">
                <a:latin typeface="Cambria"/>
                <a:ea typeface="Times New Roman"/>
                <a:cs typeface="IranNastaliq"/>
              </a:rPr>
              <a:t>شبهات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8990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11" grpId="0"/>
      <p:bldP spid="13" grpId="0"/>
      <p:bldP spid="14" grpId="0"/>
      <p:bldP spid="15" grpId="0"/>
      <p:bldP spid="17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تصوی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964" y="0"/>
            <a:ext cx="9288000" cy="695702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514600" y="381000"/>
            <a:ext cx="3806191" cy="80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05000"/>
              </a:lnSpc>
              <a:spcAft>
                <a:spcPts val="1000"/>
              </a:spcAft>
            </a:pPr>
            <a:r>
              <a:rPr lang="fa-IR" sz="4400" dirty="0">
                <a:latin typeface="Cambria"/>
                <a:ea typeface="Times New Roman"/>
                <a:cs typeface="IranNastaliq"/>
              </a:rPr>
              <a:t>محل نزول این بخش از آیه:</a:t>
            </a:r>
            <a:endParaRPr lang="en-US" sz="28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0600" y="1371599"/>
            <a:ext cx="868680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rtl="1">
              <a:lnSpc>
                <a:spcPct val="105000"/>
              </a:lnSpc>
              <a:spcAft>
                <a:spcPts val="1000"/>
              </a:spcAft>
              <a:buFont typeface="Wingdings"/>
              <a:buChar char=""/>
            </a:pPr>
            <a:r>
              <a:rPr lang="fa-IR" sz="2400" b="1" dirty="0">
                <a:latin typeface="Cambria"/>
                <a:ea typeface="Times New Roman"/>
                <a:cs typeface="B Badr"/>
              </a:rPr>
              <a:t>در مکان نزول آیه ،</a:t>
            </a:r>
            <a:r>
              <a:rPr lang="fa-IR" sz="2400" b="1" dirty="0" err="1">
                <a:latin typeface="Cambria"/>
                <a:ea typeface="Times New Roman"/>
                <a:cs typeface="B Badr"/>
              </a:rPr>
              <a:t>مخالفی</a:t>
            </a:r>
            <a:r>
              <a:rPr lang="fa-IR" sz="2400" b="1" dirty="0">
                <a:latin typeface="Cambria"/>
                <a:ea typeface="Times New Roman"/>
                <a:cs typeface="B Badr"/>
              </a:rPr>
              <a:t> نداریم و تمامی </a:t>
            </a:r>
            <a:r>
              <a:rPr lang="fa-IR" sz="2400" b="1" dirty="0" err="1">
                <a:latin typeface="Cambria"/>
                <a:ea typeface="Times New Roman"/>
                <a:cs typeface="B Badr"/>
              </a:rPr>
              <a:t>مفسرینی</a:t>
            </a:r>
            <a:r>
              <a:rPr lang="fa-IR" sz="2400" b="1" dirty="0">
                <a:latin typeface="Cambria"/>
                <a:ea typeface="Times New Roman"/>
                <a:cs typeface="B Badr"/>
              </a:rPr>
              <a:t> که </a:t>
            </a:r>
            <a:r>
              <a:rPr lang="fa-IR" sz="2400" b="1" dirty="0" err="1">
                <a:latin typeface="Cambria"/>
                <a:ea typeface="Times New Roman"/>
                <a:cs typeface="B Badr"/>
              </a:rPr>
              <a:t>متعرض</a:t>
            </a:r>
            <a:r>
              <a:rPr lang="fa-IR" sz="2400" b="1" dirty="0">
                <a:latin typeface="Cambria"/>
                <a:ea typeface="Times New Roman"/>
                <a:cs typeface="B Badr"/>
              </a:rPr>
              <a:t> محل نزول آیه شده </a:t>
            </a:r>
            <a:r>
              <a:rPr lang="fa-IR" sz="2400" b="1" dirty="0" err="1">
                <a:latin typeface="Cambria"/>
                <a:ea typeface="Times New Roman"/>
                <a:cs typeface="B Badr"/>
              </a:rPr>
              <a:t>اند</a:t>
            </a:r>
            <a:r>
              <a:rPr lang="fa-IR" sz="2400" b="1" dirty="0">
                <a:latin typeface="Cambria"/>
                <a:ea typeface="Times New Roman"/>
                <a:cs typeface="B Badr"/>
              </a:rPr>
              <a:t> </a:t>
            </a:r>
            <a:r>
              <a:rPr lang="fa-IR" sz="2400" b="1" dirty="0" err="1" smtClean="0">
                <a:latin typeface="Cambria"/>
                <a:ea typeface="Times New Roman"/>
                <a:cs typeface="B Badr"/>
              </a:rPr>
              <a:t>بالاتفاق</a:t>
            </a:r>
            <a:r>
              <a:rPr lang="en-US" sz="2400" b="1" dirty="0" smtClean="0">
                <a:latin typeface="Cambria"/>
                <a:ea typeface="Times New Roman"/>
                <a:cs typeface="B Badr"/>
              </a:rPr>
              <a:t> </a:t>
            </a:r>
            <a:r>
              <a:rPr lang="fa-IR" sz="2400" b="1" dirty="0">
                <a:latin typeface="Cambria"/>
                <a:ea typeface="Times New Roman"/>
                <a:cs typeface="B Badr"/>
              </a:rPr>
              <a:t>تصریح به نزول در مکه ،در </a:t>
            </a:r>
            <a:r>
              <a:rPr lang="fa-IR" sz="2800" b="1" dirty="0" err="1">
                <a:effectLst>
                  <a:glow rad="228600">
                    <a:srgbClr val="FFFF00">
                      <a:alpha val="40000"/>
                    </a:srgbClr>
                  </a:glow>
                </a:effectLst>
                <a:ea typeface="Times New Roman"/>
                <a:cs typeface="IranNastaliq"/>
              </a:rPr>
              <a:t>حجة</a:t>
            </a:r>
            <a:r>
              <a:rPr lang="fa-IR" sz="2400" b="1" dirty="0">
                <a:effectLst>
                  <a:glow rad="228600">
                    <a:srgbClr val="FFFF00">
                      <a:alpha val="40000"/>
                    </a:srgbClr>
                  </a:glow>
                </a:effectLst>
                <a:ea typeface="Times New Roman"/>
                <a:cs typeface="IranNastaliq"/>
              </a:rPr>
              <a:t> </a:t>
            </a:r>
            <a:r>
              <a:rPr lang="fa-IR" sz="2400" b="1" dirty="0" err="1">
                <a:effectLst>
                  <a:glow rad="228600">
                    <a:srgbClr val="FFFF00">
                      <a:alpha val="40000"/>
                    </a:srgbClr>
                  </a:glow>
                </a:effectLst>
                <a:ea typeface="Times New Roman"/>
                <a:cs typeface="IranNastaliq"/>
              </a:rPr>
              <a:t>البلاغ</a:t>
            </a:r>
            <a:r>
              <a:rPr lang="fa-IR" sz="2400" b="1" dirty="0"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Cambria"/>
                <a:ea typeface="Times New Roman"/>
                <a:cs typeface="B Badr"/>
              </a:rPr>
              <a:t> </a:t>
            </a:r>
            <a:r>
              <a:rPr lang="fa-IR" sz="2400" b="1" dirty="0" smtClean="0">
                <a:latin typeface="Cambria"/>
                <a:ea typeface="Times New Roman"/>
                <a:cs typeface="B Badr"/>
              </a:rPr>
              <a:t>کرده </a:t>
            </a:r>
            <a:r>
              <a:rPr lang="fa-IR" sz="2400" b="1" dirty="0" err="1">
                <a:latin typeface="Cambria"/>
                <a:ea typeface="Times New Roman"/>
                <a:cs typeface="B Badr"/>
              </a:rPr>
              <a:t>اند</a:t>
            </a:r>
            <a:endParaRPr lang="en-US" sz="2400" dirty="0"/>
          </a:p>
        </p:txBody>
      </p:sp>
      <p:sp>
        <p:nvSpPr>
          <p:cNvPr id="13" name="Rectangle 12"/>
          <p:cNvSpPr/>
          <p:nvPr/>
        </p:nvSpPr>
        <p:spPr>
          <a:xfrm>
            <a:off x="0" y="241499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a-IR" dirty="0">
                <a:latin typeface="Cambria"/>
                <a:ea typeface="Times New Roman"/>
                <a:cs typeface="B Badr" pitchFamily="2" charset="-78"/>
              </a:rPr>
              <a:t>و قد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نزلت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يوم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الجمعة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و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كان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يوم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عرفة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بعد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العصر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في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حجة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الوداع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سنة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عشر و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النبي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صلى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اللَّه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عليه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و سلم واقف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بعرفات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على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ناقته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العضباء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endParaRPr lang="en-US" dirty="0">
              <a:cs typeface="B Badr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267200" y="2448084"/>
            <a:ext cx="4572000" cy="6740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Courier New"/>
              <a:buChar char="o"/>
            </a:pP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فخر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الدین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رازی در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مفاتيح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الغيب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، ج‏11، ص: 287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267200" y="3340749"/>
            <a:ext cx="4572000" cy="6740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Courier New"/>
              <a:buChar char="o"/>
            </a:pP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زمخشری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در</a:t>
            </a:r>
            <a:r>
              <a:rPr lang="fa-IR" sz="1400" dirty="0">
                <a:latin typeface="Cambria"/>
                <a:ea typeface="Times New Roman"/>
                <a:cs typeface="Times New Roman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الكشاف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عن حقائق غوامض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التنزيل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، ج‏1، ص: 600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3341768"/>
            <a:ext cx="4377800" cy="3831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8520" algn="r" rtl="1">
              <a:lnSpc>
                <a:spcPct val="105000"/>
              </a:lnSpc>
              <a:spcAft>
                <a:spcPts val="1000"/>
              </a:spcAft>
            </a:pPr>
            <a:r>
              <a:rPr lang="fa-IR" dirty="0" err="1">
                <a:latin typeface="Cambria"/>
                <a:ea typeface="Times New Roman"/>
                <a:cs typeface="B Badr"/>
              </a:rPr>
              <a:t>مدنية</a:t>
            </a:r>
            <a:r>
              <a:rPr lang="fa-IR" dirty="0"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/>
              </a:rPr>
              <a:t>إلا</a:t>
            </a:r>
            <a:r>
              <a:rPr lang="fa-IR" dirty="0"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/>
              </a:rPr>
              <a:t>آية</a:t>
            </a:r>
            <a:r>
              <a:rPr lang="fa-IR" dirty="0">
                <a:latin typeface="Cambria"/>
                <a:ea typeface="Times New Roman"/>
                <a:cs typeface="B Badr"/>
              </a:rPr>
              <a:t> 3 </a:t>
            </a:r>
            <a:r>
              <a:rPr lang="fa-IR" dirty="0" err="1">
                <a:latin typeface="Cambria"/>
                <a:ea typeface="Times New Roman"/>
                <a:cs typeface="B Badr"/>
              </a:rPr>
              <a:t>فنزلت</a:t>
            </a:r>
            <a:r>
              <a:rPr lang="fa-IR" dirty="0"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/>
              </a:rPr>
              <a:t>بعرفات</a:t>
            </a:r>
            <a:r>
              <a:rPr lang="fa-IR" dirty="0"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/>
              </a:rPr>
              <a:t>في</a:t>
            </a:r>
            <a:r>
              <a:rPr lang="fa-IR" dirty="0"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/>
              </a:rPr>
              <a:t>حجة</a:t>
            </a:r>
            <a:r>
              <a:rPr lang="fa-IR" dirty="0">
                <a:latin typeface="Cambria"/>
                <a:ea typeface="Times New Roman"/>
                <a:cs typeface="B Badr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/>
              </a:rPr>
              <a:t>الوداع</a:t>
            </a:r>
            <a:r>
              <a:rPr lang="fa-IR" dirty="0">
                <a:latin typeface="Cambria"/>
                <a:ea typeface="Times New Roman"/>
                <a:cs typeface="B Badr"/>
              </a:rPr>
              <a:t>‏     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267200" y="4114800"/>
            <a:ext cx="4572000" cy="6740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Courier New"/>
              <a:buChar char="o"/>
            </a:pP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سیوطی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در</a:t>
            </a:r>
            <a:r>
              <a:rPr lang="fa-IR" dirty="0">
                <a:latin typeface="Cambria"/>
                <a:ea typeface="Times New Roman"/>
                <a:cs typeface="2  Elham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الدر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المنثور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في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تفسير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المأثور</a:t>
            </a:r>
            <a:r>
              <a:rPr lang="fa-IR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، ج‏2، ص:252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2000" y="38933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a-IR" dirty="0">
                <a:latin typeface="Cambria"/>
                <a:ea typeface="Times New Roman"/>
                <a:cs typeface="B Badr" pitchFamily="2" charset="-78"/>
              </a:rPr>
              <a:t>و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أخرج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أبو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عبيد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عن محمد بن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كعب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القرظي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قال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نزلت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سورة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المائدة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على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رسول الله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صلى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الله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عليه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و سلم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في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حجة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الوداع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فيما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بين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مكة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و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المدينة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و هو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على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ناقته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فانصدعت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كنفها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فنزل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عنها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رسول الله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صلى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الله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عليه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و </a:t>
            </a:r>
            <a:r>
              <a:rPr lang="fa-IR" dirty="0" err="1">
                <a:latin typeface="Cambria"/>
                <a:ea typeface="Times New Roman"/>
                <a:cs typeface="B Badr" pitchFamily="2" charset="-78"/>
              </a:rPr>
              <a:t>آله</a:t>
            </a:r>
            <a:r>
              <a:rPr lang="fa-IR" dirty="0">
                <a:latin typeface="Cambria"/>
                <a:ea typeface="Times New Roman"/>
                <a:cs typeface="B Badr" pitchFamily="2" charset="-78"/>
              </a:rPr>
              <a:t> و سلم</a:t>
            </a:r>
            <a:endParaRPr lang="en-US" dirty="0">
              <a:cs typeface="B Badr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00200" y="5009334"/>
            <a:ext cx="4572000" cy="18374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r" rtl="1">
              <a:lnSpc>
                <a:spcPct val="105000"/>
              </a:lnSpc>
              <a:spcAft>
                <a:spcPts val="0"/>
              </a:spcAft>
              <a:buFont typeface="Courier New"/>
              <a:buChar char="o"/>
            </a:pP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آلوسی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در</a:t>
            </a:r>
            <a:r>
              <a:rPr lang="fa-IR" dirty="0">
                <a:latin typeface="Cambria"/>
                <a:ea typeface="Times New Roman"/>
                <a:cs typeface="2  Elham"/>
              </a:rPr>
              <a:t> 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روح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المعاني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في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تفسير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القرآن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العظيم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، ج‏3، ص: 22 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Lotus"/>
              </a:rPr>
              <a:t>                                                                       </a:t>
            </a:r>
            <a:endParaRPr lang="en-US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 algn="r" rtl="1">
              <a:lnSpc>
                <a:spcPct val="105000"/>
              </a:lnSpc>
              <a:spcAft>
                <a:spcPts val="0"/>
              </a:spcAft>
              <a:buFont typeface="Courier New"/>
              <a:buChar char="o"/>
            </a:pP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علاء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الدين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على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بن محمد بغدادی در</a:t>
            </a:r>
            <a:r>
              <a:rPr lang="fa-IR" dirty="0">
                <a:latin typeface="Cambria"/>
                <a:ea typeface="Times New Roman"/>
                <a:cs typeface="2  Elham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التأويل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في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معاني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التنزيل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، ج‏2، ص: 3 </a:t>
            </a:r>
            <a:endParaRPr lang="en-US" sz="1400" dirty="0">
              <a:latin typeface="Cambria"/>
              <a:ea typeface="Times New Roman"/>
              <a:cs typeface="Times New Roman"/>
            </a:endParaRPr>
          </a:p>
          <a:p>
            <a:pPr marL="342900" lvl="0" indent="-342900" algn="r" rtl="1">
              <a:lnSpc>
                <a:spcPct val="105000"/>
              </a:lnSpc>
              <a:spcAft>
                <a:spcPts val="1000"/>
              </a:spcAft>
              <a:buFont typeface="Courier New"/>
              <a:buChar char="o"/>
            </a:pP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وهبة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بن مصطفی</a:t>
            </a:r>
            <a:r>
              <a:rPr lang="fa-IR" sz="1400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زحيلی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در</a:t>
            </a:r>
            <a:r>
              <a:rPr lang="fa-IR" dirty="0">
                <a:latin typeface="Cambria"/>
                <a:ea typeface="Times New Roman"/>
                <a:cs typeface="2  Elham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التفسير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المنير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في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العقيدة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و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الشريعة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 و </a:t>
            </a:r>
            <a:r>
              <a:rPr lang="fa-IR" b="1" cap="all" dirty="0" err="1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المنهج</a:t>
            </a:r>
            <a:r>
              <a:rPr lang="fa-IR" b="1" cap="all" dirty="0">
                <a:ln w="4496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Cambria"/>
                <a:ea typeface="Times New Roman"/>
                <a:cs typeface="B Majid Shadow"/>
              </a:rPr>
              <a:t>، ج‏6، ص: 62 </a:t>
            </a:r>
            <a:r>
              <a:rPr lang="fa-IR" dirty="0">
                <a:latin typeface="Cambria"/>
                <a:ea typeface="Times New Roman"/>
                <a:cs typeface="2  Elham"/>
              </a:rPr>
              <a:t> </a:t>
            </a:r>
            <a:r>
              <a:rPr lang="fa-IR" dirty="0">
                <a:latin typeface="Cambria"/>
                <a:ea typeface="Times New Roman"/>
                <a:cs typeface="B Lotus"/>
              </a:rPr>
              <a:t>.</a:t>
            </a:r>
            <a:endParaRPr lang="en-US" sz="1400" dirty="0">
              <a:effectLst/>
              <a:latin typeface="Cambria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1236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8" grpId="0"/>
      <p:bldP spid="19" grpId="0"/>
      <p:bldP spid="2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796</Words>
  <Application>Microsoft Office PowerPoint</Application>
  <PresentationFormat>On-screen Show (4:3)</PresentationFormat>
  <Paragraphs>58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20" baseType="lpstr">
      <vt:lpstr>2  Elham</vt:lpstr>
      <vt:lpstr>Arial</vt:lpstr>
      <vt:lpstr>B Badr</vt:lpstr>
      <vt:lpstr>B Lotus</vt:lpstr>
      <vt:lpstr>B Majid Shadow</vt:lpstr>
      <vt:lpstr>Calibri</vt:lpstr>
      <vt:lpstr>Cambria</vt:lpstr>
      <vt:lpstr>Courier New</vt:lpstr>
      <vt:lpstr>IranNastaliq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ارائه PowerPoint</dc:title>
  <dc:creator>MFEMB</dc:creator>
  <cp:lastModifiedBy>Windows User</cp:lastModifiedBy>
  <cp:revision>19</cp:revision>
  <dcterms:created xsi:type="dcterms:W3CDTF">2006-08-16T00:00:00Z</dcterms:created>
  <dcterms:modified xsi:type="dcterms:W3CDTF">2020-02-25T23:26:48Z</dcterms:modified>
</cp:coreProperties>
</file>