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293" r:id="rId2"/>
    <p:sldId id="292" r:id="rId3"/>
    <p:sldId id="262" r:id="rId4"/>
    <p:sldId id="258" r:id="rId5"/>
    <p:sldId id="259" r:id="rId6"/>
    <p:sldId id="260" r:id="rId7"/>
    <p:sldId id="264" r:id="rId8"/>
    <p:sldId id="265" r:id="rId9"/>
    <p:sldId id="266" r:id="rId10"/>
    <p:sldId id="267" r:id="rId11"/>
    <p:sldId id="269" r:id="rId12"/>
    <p:sldId id="270" r:id="rId13"/>
    <p:sldId id="271" r:id="rId14"/>
    <p:sldId id="272" r:id="rId15"/>
    <p:sldId id="273" r:id="rId16"/>
    <p:sldId id="274" r:id="rId17"/>
    <p:sldId id="275" r:id="rId18"/>
    <p:sldId id="276" r:id="rId19"/>
    <p:sldId id="277" r:id="rId20"/>
    <p:sldId id="282" r:id="rId21"/>
    <p:sldId id="281" r:id="rId22"/>
    <p:sldId id="279" r:id="rId23"/>
    <p:sldId id="280" r:id="rId24"/>
    <p:sldId id="283" r:id="rId25"/>
    <p:sldId id="284" r:id="rId26"/>
    <p:sldId id="285" r:id="rId27"/>
    <p:sldId id="286" r:id="rId28"/>
    <p:sldId id="288" r:id="rId29"/>
    <p:sldId id="294" r:id="rId30"/>
    <p:sldId id="289" r:id="rId31"/>
    <p:sldId id="290" r:id="rId32"/>
    <p:sldId id="291" r:id="rId3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BB37550A-070D-487E-BEA0-D022EE6A5B01}" type="datetimeFigureOut">
              <a:rPr lang="fa-IR" smtClean="0"/>
              <a:t>08/09/1441</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777FF452-B221-44D4-8AFE-3632DDA7412E}" type="slidenum">
              <a:rPr lang="fa-IR" smtClean="0"/>
              <a:t>‹#›</a:t>
            </a:fld>
            <a:endParaRPr lang="fa-IR"/>
          </a:p>
        </p:txBody>
      </p:sp>
    </p:spTree>
    <p:extLst>
      <p:ext uri="{BB962C8B-B14F-4D97-AF65-F5344CB8AC3E}">
        <p14:creationId xmlns:p14="http://schemas.microsoft.com/office/powerpoint/2010/main" val="284232310"/>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dirty="0"/>
          </a:p>
        </p:txBody>
      </p:sp>
      <p:sp>
        <p:nvSpPr>
          <p:cNvPr id="4" name="Slide Number Placeholder 3"/>
          <p:cNvSpPr>
            <a:spLocks noGrp="1"/>
          </p:cNvSpPr>
          <p:nvPr>
            <p:ph type="sldNum" sz="quarter" idx="10"/>
          </p:nvPr>
        </p:nvSpPr>
        <p:spPr/>
        <p:txBody>
          <a:bodyPr/>
          <a:lstStyle/>
          <a:p>
            <a:fld id="{777FF452-B221-44D4-8AFE-3632DDA7412E}" type="slidenum">
              <a:rPr lang="fa-IR" smtClean="0"/>
              <a:t>19</a:t>
            </a:fld>
            <a:endParaRPr lang="fa-IR"/>
          </a:p>
        </p:txBody>
      </p:sp>
    </p:spTree>
    <p:extLst>
      <p:ext uri="{BB962C8B-B14F-4D97-AF65-F5344CB8AC3E}">
        <p14:creationId xmlns:p14="http://schemas.microsoft.com/office/powerpoint/2010/main" val="14131148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IN"/>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IN"/>
          </a:p>
        </p:txBody>
      </p:sp>
      <p:sp>
        <p:nvSpPr>
          <p:cNvPr id="4" name="Date Placeholder 3"/>
          <p:cNvSpPr>
            <a:spLocks noGrp="1"/>
          </p:cNvSpPr>
          <p:nvPr>
            <p:ph type="dt" sz="half" idx="10"/>
          </p:nvPr>
        </p:nvSpPr>
        <p:spPr/>
        <p:txBody>
          <a:bodyPr/>
          <a:lstStyle/>
          <a:p>
            <a:fld id="{8CEE03ED-51AD-4DE4-B429-BCE1ED562266}" type="datetimeFigureOut">
              <a:rPr lang="en-US" smtClean="0"/>
              <a:t>4/30/2020</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F630EF9-780F-4696-A5EA-69BCDD9CCB65}" type="slidenum">
              <a:rPr lang="en-IN" smtClean="0"/>
              <a:t>‹#›</a:t>
            </a:fld>
            <a:endParaRPr lang="en-I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fld id="{8CEE03ED-51AD-4DE4-B429-BCE1ED562266}" type="datetimeFigureOut">
              <a:rPr lang="en-US" smtClean="0"/>
              <a:t>4/30/2020</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F630EF9-780F-4696-A5EA-69BCDD9CCB65}" type="slidenum">
              <a:rPr lang="en-IN" smtClean="0"/>
              <a:t>‹#›</a:t>
            </a:fld>
            <a:endParaRPr lang="en-I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I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CEE03ED-51AD-4DE4-B429-BCE1ED562266}" type="datetimeFigureOut">
              <a:rPr lang="en-US" smtClean="0"/>
              <a:t>4/30/2020</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F630EF9-780F-4696-A5EA-69BCDD9CCB65}" type="slidenum">
              <a:rPr lang="en-IN" smtClean="0"/>
              <a:t>‹#›</a:t>
            </a:fld>
            <a:endParaRPr lang="en-I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Date Placeholder 4"/>
          <p:cNvSpPr>
            <a:spLocks noGrp="1"/>
          </p:cNvSpPr>
          <p:nvPr>
            <p:ph type="dt" sz="half" idx="10"/>
          </p:nvPr>
        </p:nvSpPr>
        <p:spPr/>
        <p:txBody>
          <a:bodyPr/>
          <a:lstStyle/>
          <a:p>
            <a:fld id="{8CEE03ED-51AD-4DE4-B429-BCE1ED562266}" type="datetimeFigureOut">
              <a:rPr lang="en-US" smtClean="0"/>
              <a:t>4/30/2020</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F630EF9-780F-4696-A5EA-69BCDD9CCB65}" type="slidenum">
              <a:rPr lang="en-IN" smtClean="0"/>
              <a:t>‹#›</a:t>
            </a:fld>
            <a:endParaRPr lang="en-I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I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7" name="Date Placeholder 6"/>
          <p:cNvSpPr>
            <a:spLocks noGrp="1"/>
          </p:cNvSpPr>
          <p:nvPr>
            <p:ph type="dt" sz="half" idx="10"/>
          </p:nvPr>
        </p:nvSpPr>
        <p:spPr/>
        <p:txBody>
          <a:bodyPr/>
          <a:lstStyle/>
          <a:p>
            <a:fld id="{8CEE03ED-51AD-4DE4-B429-BCE1ED562266}" type="datetimeFigureOut">
              <a:rPr lang="en-US" smtClean="0"/>
              <a:t>4/30/2020</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9F630EF9-780F-4696-A5EA-69BCDD9CCB65}" type="slidenum">
              <a:rPr lang="en-IN" smtClean="0"/>
              <a:t>‹#›</a:t>
            </a:fld>
            <a:endParaRPr lang="en-I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Date Placeholder 2"/>
          <p:cNvSpPr>
            <a:spLocks noGrp="1"/>
          </p:cNvSpPr>
          <p:nvPr>
            <p:ph type="dt" sz="half" idx="10"/>
          </p:nvPr>
        </p:nvSpPr>
        <p:spPr/>
        <p:txBody>
          <a:bodyPr/>
          <a:lstStyle/>
          <a:p>
            <a:fld id="{8CEE03ED-51AD-4DE4-B429-BCE1ED562266}" type="datetimeFigureOut">
              <a:rPr lang="en-US" smtClean="0"/>
              <a:t>4/30/2020</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9F630EF9-780F-4696-A5EA-69BCDD9CCB65}" type="slidenum">
              <a:rPr lang="en-IN" smtClean="0"/>
              <a:t>‹#›</a:t>
            </a:fld>
            <a:endParaRPr lang="en-I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EE03ED-51AD-4DE4-B429-BCE1ED562266}" type="datetimeFigureOut">
              <a:rPr lang="en-US" smtClean="0"/>
              <a:t>4/30/2020</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9F630EF9-780F-4696-A5EA-69BCDD9CCB65}" type="slidenum">
              <a:rPr lang="en-IN" smtClean="0"/>
              <a:t>‹#›</a:t>
            </a:fld>
            <a:endParaRPr lang="en-I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I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CEE03ED-51AD-4DE4-B429-BCE1ED562266}" type="datetimeFigureOut">
              <a:rPr lang="en-US" smtClean="0"/>
              <a:t>4/30/2020</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F630EF9-780F-4696-A5EA-69BCDD9CCB65}" type="slidenum">
              <a:rPr lang="en-IN" smtClean="0"/>
              <a:t>‹#›</a:t>
            </a:fld>
            <a:endParaRPr lang="en-I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I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CEE03ED-51AD-4DE4-B429-BCE1ED562266}" type="datetimeFigureOut">
              <a:rPr lang="en-US" smtClean="0"/>
              <a:t>4/30/2020</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F630EF9-780F-4696-A5EA-69BCDD9CCB65}" type="slidenum">
              <a:rPr lang="en-IN" smtClean="0"/>
              <a:t>‹#›</a:t>
            </a:fld>
            <a:endParaRPr lang="en-I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fld id="{8CEE03ED-51AD-4DE4-B429-BCE1ED562266}" type="datetimeFigureOut">
              <a:rPr lang="en-US" smtClean="0"/>
              <a:t>4/30/2020</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F630EF9-780F-4696-A5EA-69BCDD9CCB65}" type="slidenum">
              <a:rPr lang="en-IN" smtClean="0"/>
              <a:t>‹#›</a:t>
            </a:fld>
            <a:endParaRPr lang="en-I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I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fld id="{8CEE03ED-51AD-4DE4-B429-BCE1ED562266}" type="datetimeFigureOut">
              <a:rPr lang="en-US" smtClean="0"/>
              <a:t>4/30/2020</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F630EF9-780F-4696-A5EA-69BCDD9CCB65}" type="slidenum">
              <a:rPr lang="en-IN" smtClean="0"/>
              <a:t>‹#›</a:t>
            </a:fld>
            <a:endParaRPr lang="en-I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IN"/>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EE03ED-51AD-4DE4-B429-BCE1ED562266}" type="datetimeFigureOut">
              <a:rPr lang="en-US" smtClean="0"/>
              <a:t>4/30/2020</a:t>
            </a:fld>
            <a:endParaRPr lang="en-IN"/>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F630EF9-780F-4696-A5EA-69BCDD9CCB65}" type="slidenum">
              <a:rPr lang="en-IN" smtClean="0"/>
              <a:t>‹#›</a:t>
            </a:fld>
            <a:endParaRPr lang="en-IN"/>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556792"/>
            <a:ext cx="7772400" cy="1470025"/>
          </a:xfrm>
        </p:spPr>
        <p:txBody>
          <a:bodyPr>
            <a:normAutofit/>
          </a:bodyPr>
          <a:lstStyle/>
          <a:p>
            <a:r>
              <a:rPr lang="fa-IR" sz="4800" b="1" dirty="0" smtClean="0"/>
              <a:t>بسم الله الرحمن الرحیم</a:t>
            </a:r>
            <a:endParaRPr lang="fa-IR" sz="4800" b="1" dirty="0"/>
          </a:p>
        </p:txBody>
      </p:sp>
    </p:spTree>
    <p:extLst>
      <p:ext uri="{BB962C8B-B14F-4D97-AF65-F5344CB8AC3E}">
        <p14:creationId xmlns:p14="http://schemas.microsoft.com/office/powerpoint/2010/main" val="12002072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3200" b="1" dirty="0">
                <a:latin typeface="Arial" pitchFamily="34" charset="0"/>
                <a:cs typeface="Arial" pitchFamily="34" charset="0"/>
              </a:rPr>
              <a:t>فرایندهای زیستی و رشد</a:t>
            </a:r>
          </a:p>
        </p:txBody>
      </p:sp>
      <p:sp>
        <p:nvSpPr>
          <p:cNvPr id="3" name="Content Placeholder 2"/>
          <p:cNvSpPr>
            <a:spLocks noGrp="1"/>
          </p:cNvSpPr>
          <p:nvPr>
            <p:ph idx="1"/>
          </p:nvPr>
        </p:nvSpPr>
        <p:spPr>
          <a:xfrm>
            <a:off x="467544" y="1772816"/>
            <a:ext cx="8229600" cy="4525963"/>
          </a:xfrm>
        </p:spPr>
        <p:txBody>
          <a:bodyPr/>
          <a:lstStyle/>
          <a:p>
            <a:pPr marL="0" indent="0" algn="just" rtl="1">
              <a:buNone/>
            </a:pPr>
            <a:r>
              <a:rPr lang="fa-IR" dirty="0"/>
              <a:t>رفتارهای انسان وابسته به هماهنگی فرایندهای متعددی در بدن است که این هماهنگی در نتیجه فعالیت و </a:t>
            </a:r>
            <a:r>
              <a:rPr lang="fa-IR" b="1" dirty="0"/>
              <a:t>همیاری دستگاه عصبی مرکزی و دستگاه غدد درون ریز </a:t>
            </a:r>
            <a:r>
              <a:rPr lang="fa-IR" dirty="0"/>
              <a:t>ممکن می گردد.</a:t>
            </a:r>
          </a:p>
          <a:p>
            <a:pPr marL="0" indent="0" algn="just" rtl="1">
              <a:buNone/>
            </a:pPr>
            <a:endParaRPr lang="fa-IR" dirty="0"/>
          </a:p>
        </p:txBody>
      </p:sp>
    </p:spTree>
    <p:extLst>
      <p:ext uri="{BB962C8B-B14F-4D97-AF65-F5344CB8AC3E}">
        <p14:creationId xmlns:p14="http://schemas.microsoft.com/office/powerpoint/2010/main" val="16772754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0"/>
            <a:ext cx="8229600" cy="1143000"/>
          </a:xfrm>
        </p:spPr>
        <p:txBody>
          <a:bodyPr>
            <a:noAutofit/>
          </a:bodyPr>
          <a:lstStyle/>
          <a:p>
            <a:r>
              <a:rPr lang="fa-IR" sz="3600" b="1" dirty="0">
                <a:latin typeface="Arial" pitchFamily="34" charset="0"/>
                <a:cs typeface="Arial" pitchFamily="34" charset="0"/>
              </a:rPr>
              <a:t>واحدهای اصلی دستگاه عصبی</a:t>
            </a:r>
            <a:r>
              <a:rPr lang="en-IN" sz="3600" dirty="0">
                <a:latin typeface="Arial" pitchFamily="34" charset="0"/>
                <a:cs typeface="Arial" pitchFamily="34" charset="0"/>
              </a:rPr>
              <a:t/>
            </a:r>
            <a:br>
              <a:rPr lang="en-IN" sz="3600" dirty="0">
                <a:latin typeface="Arial" pitchFamily="34" charset="0"/>
                <a:cs typeface="Arial" pitchFamily="34" charset="0"/>
              </a:rPr>
            </a:br>
            <a:endParaRPr lang="en-IN" sz="3600" dirty="0">
              <a:latin typeface="Arial" pitchFamily="34" charset="0"/>
              <a:cs typeface="Arial" pitchFamily="34" charset="0"/>
            </a:endParaRPr>
          </a:p>
        </p:txBody>
      </p:sp>
      <p:sp>
        <p:nvSpPr>
          <p:cNvPr id="3" name="Content Placeholder 2"/>
          <p:cNvSpPr>
            <a:spLocks noGrp="1"/>
          </p:cNvSpPr>
          <p:nvPr>
            <p:ph idx="1"/>
          </p:nvPr>
        </p:nvSpPr>
        <p:spPr>
          <a:xfrm>
            <a:off x="214282" y="714356"/>
            <a:ext cx="8643998" cy="5786454"/>
          </a:xfrm>
        </p:spPr>
        <p:txBody>
          <a:bodyPr>
            <a:normAutofit fontScale="92500" lnSpcReduction="10000"/>
          </a:bodyPr>
          <a:lstStyle/>
          <a:p>
            <a:pPr algn="r">
              <a:buNone/>
            </a:pPr>
            <a:r>
              <a:rPr lang="en-US" b="1" dirty="0" smtClean="0"/>
              <a:t>     : </a:t>
            </a:r>
            <a:r>
              <a:rPr lang="fa-IR" b="1" dirty="0" smtClean="0">
                <a:latin typeface="Arial" pitchFamily="34" charset="0"/>
                <a:cs typeface="Arial" pitchFamily="34" charset="0"/>
              </a:rPr>
              <a:t>نورون</a:t>
            </a:r>
            <a:endParaRPr lang="en-US" b="1" dirty="0" smtClean="0">
              <a:latin typeface="Arial" pitchFamily="34" charset="0"/>
              <a:cs typeface="Arial" pitchFamily="34" charset="0"/>
            </a:endParaRPr>
          </a:p>
          <a:p>
            <a:pPr algn="r" rtl="1"/>
            <a:r>
              <a:rPr lang="fa-IR" dirty="0">
                <a:latin typeface="Arial" pitchFamily="34" charset="0"/>
                <a:cs typeface="Arial" pitchFamily="34" charset="0"/>
              </a:rPr>
              <a:t>هر یاخته ی عصبی را یک «نورون» می گویند. دستگاه عصبی از تعداد زیادی نورون تشکیل شده است. </a:t>
            </a:r>
            <a:endParaRPr lang="en-US" dirty="0" smtClean="0">
              <a:latin typeface="Arial" pitchFamily="34" charset="0"/>
              <a:cs typeface="Arial" pitchFamily="34" charset="0"/>
            </a:endParaRPr>
          </a:p>
          <a:p>
            <a:pPr algn="r" rtl="1"/>
            <a:r>
              <a:rPr lang="fa-IR" dirty="0" smtClean="0">
                <a:latin typeface="Arial" pitchFamily="34" charset="0"/>
                <a:cs typeface="Arial" pitchFamily="34" charset="0"/>
              </a:rPr>
              <a:t>تحریکات </a:t>
            </a:r>
            <a:r>
              <a:rPr lang="fa-IR" dirty="0">
                <a:latin typeface="Arial" pitchFamily="34" charset="0"/>
                <a:cs typeface="Arial" pitchFamily="34" charset="0"/>
              </a:rPr>
              <a:t>را از طریق دندریتها و جسم </a:t>
            </a:r>
            <a:r>
              <a:rPr lang="fa-IR" dirty="0" smtClean="0">
                <a:latin typeface="Arial" pitchFamily="34" charset="0"/>
                <a:cs typeface="Arial" pitchFamily="34" charset="0"/>
              </a:rPr>
              <a:t>یاخته </a:t>
            </a:r>
            <a:r>
              <a:rPr lang="fa-IR" dirty="0">
                <a:latin typeface="Arial" pitchFamily="34" charset="0"/>
                <a:cs typeface="Arial" pitchFamily="34" charset="0"/>
              </a:rPr>
              <a:t>ای دریافت کرده </a:t>
            </a:r>
            <a:r>
              <a:rPr lang="fa-IR" dirty="0" smtClean="0">
                <a:latin typeface="Arial" pitchFamily="34" charset="0"/>
                <a:cs typeface="Arial" pitchFamily="34" charset="0"/>
              </a:rPr>
              <a:t>و </a:t>
            </a:r>
            <a:r>
              <a:rPr lang="fa-IR" dirty="0">
                <a:latin typeface="Arial" pitchFamily="34" charset="0"/>
                <a:cs typeface="Arial" pitchFamily="34" charset="0"/>
              </a:rPr>
              <a:t>به وسیلۀ آکسونها انتقال می دهند.</a:t>
            </a:r>
            <a:endParaRPr lang="en-IN" dirty="0">
              <a:latin typeface="Arial" pitchFamily="34" charset="0"/>
              <a:cs typeface="Arial" pitchFamily="34" charset="0"/>
            </a:endParaRPr>
          </a:p>
          <a:p>
            <a:pPr algn="r">
              <a:buNone/>
            </a:pPr>
            <a:r>
              <a:rPr lang="fa-IR" b="1" dirty="0" smtClean="0">
                <a:latin typeface="Arial" pitchFamily="34" charset="0"/>
                <a:cs typeface="Arial" pitchFamily="34" charset="0"/>
              </a:rPr>
              <a:t> نورون </a:t>
            </a:r>
            <a:r>
              <a:rPr lang="fa-IR" b="1" dirty="0">
                <a:latin typeface="Arial" pitchFamily="34" charset="0"/>
                <a:cs typeface="Arial" pitchFamily="34" charset="0"/>
              </a:rPr>
              <a:t>های </a:t>
            </a:r>
            <a:r>
              <a:rPr lang="fa-IR" b="1" dirty="0" smtClean="0">
                <a:latin typeface="Arial" pitchFamily="34" charset="0"/>
                <a:cs typeface="Arial" pitchFamily="34" charset="0"/>
              </a:rPr>
              <a:t>آوران: </a:t>
            </a:r>
          </a:p>
          <a:p>
            <a:pPr algn="r">
              <a:buNone/>
            </a:pPr>
            <a:r>
              <a:rPr lang="fa-IR" dirty="0">
                <a:latin typeface="Arial" pitchFamily="34" charset="0"/>
                <a:cs typeface="Arial" pitchFamily="34" charset="0"/>
              </a:rPr>
              <a:t>پیام ها را از گیرنده های حسی به مغز و نخاع می آورند</a:t>
            </a:r>
            <a:r>
              <a:rPr lang="fa-IR" dirty="0" smtClean="0">
                <a:latin typeface="Arial" pitchFamily="34" charset="0"/>
                <a:cs typeface="Arial" pitchFamily="34" charset="0"/>
              </a:rPr>
              <a:t>.</a:t>
            </a:r>
          </a:p>
          <a:p>
            <a:pPr algn="r">
              <a:buNone/>
            </a:pPr>
            <a:r>
              <a:rPr lang="fa-IR" b="1" dirty="0">
                <a:latin typeface="Arial" pitchFamily="34" charset="0"/>
                <a:cs typeface="Arial" pitchFamily="34" charset="0"/>
              </a:rPr>
              <a:t>نورونهای و ابران </a:t>
            </a:r>
            <a:r>
              <a:rPr lang="fa-IR" b="1" dirty="0" smtClean="0">
                <a:latin typeface="Arial" pitchFamily="34" charset="0"/>
                <a:cs typeface="Arial" pitchFamily="34" charset="0"/>
              </a:rPr>
              <a:t>:</a:t>
            </a:r>
          </a:p>
          <a:p>
            <a:pPr algn="r">
              <a:buNone/>
            </a:pPr>
            <a:r>
              <a:rPr lang="fa-IR" dirty="0" smtClean="0">
                <a:latin typeface="Arial" pitchFamily="34" charset="0"/>
                <a:cs typeface="Arial" pitchFamily="34" charset="0"/>
              </a:rPr>
              <a:t>پیام </a:t>
            </a:r>
            <a:r>
              <a:rPr lang="fa-IR" dirty="0">
                <a:latin typeface="Arial" pitchFamily="34" charset="0"/>
                <a:cs typeface="Arial" pitchFamily="34" charset="0"/>
              </a:rPr>
              <a:t>ها را از مغز و نخاع به </a:t>
            </a:r>
            <a:r>
              <a:rPr lang="fa-IR" dirty="0" smtClean="0">
                <a:latin typeface="Arial" pitchFamily="34" charset="0"/>
                <a:cs typeface="Arial" pitchFamily="34" charset="0"/>
              </a:rPr>
              <a:t>ماهیچه </a:t>
            </a:r>
            <a:r>
              <a:rPr lang="fa-IR" dirty="0">
                <a:latin typeface="Arial" pitchFamily="34" charset="0"/>
                <a:cs typeface="Arial" pitchFamily="34" charset="0"/>
              </a:rPr>
              <a:t>ها و غده ها می </a:t>
            </a:r>
            <a:r>
              <a:rPr lang="fa-IR" dirty="0" smtClean="0">
                <a:latin typeface="Arial" pitchFamily="34" charset="0"/>
                <a:cs typeface="Arial" pitchFamily="34" charset="0"/>
              </a:rPr>
              <a:t>رسانند.</a:t>
            </a:r>
            <a:endParaRPr lang="fa-IR" dirty="0">
              <a:latin typeface="Arial" pitchFamily="34" charset="0"/>
              <a:cs typeface="Arial" pitchFamily="34" charset="0"/>
            </a:endParaRPr>
          </a:p>
          <a:p>
            <a:pPr algn="ctr">
              <a:buNone/>
            </a:pPr>
            <a:endParaRPr lang="fa-IR" dirty="0" smtClean="0">
              <a:latin typeface="Arial" pitchFamily="34" charset="0"/>
              <a:cs typeface="Arial" pitchFamily="34" charset="0"/>
            </a:endParaRPr>
          </a:p>
          <a:p>
            <a:pPr algn="ctr">
              <a:buNone/>
            </a:pPr>
            <a:r>
              <a:rPr lang="fa-IR" b="1" dirty="0" smtClean="0">
                <a:latin typeface="Arial" pitchFamily="34" charset="0"/>
                <a:cs typeface="Arial" pitchFamily="34" charset="0"/>
              </a:rPr>
              <a:t>(رشته </a:t>
            </a:r>
            <a:r>
              <a:rPr lang="fa-IR" b="1" dirty="0">
                <a:latin typeface="Arial" pitchFamily="34" charset="0"/>
                <a:cs typeface="Arial" pitchFamily="34" charset="0"/>
              </a:rPr>
              <a:t>های آکسونی به هم می پیوندد و عصبها را تشکیل می </a:t>
            </a:r>
            <a:r>
              <a:rPr lang="fa-IR" b="1" dirty="0" smtClean="0">
                <a:latin typeface="Arial" pitchFamily="34" charset="0"/>
                <a:cs typeface="Arial" pitchFamily="34" charset="0"/>
              </a:rPr>
              <a:t>دهند).</a:t>
            </a:r>
            <a:endParaRPr lang="en-IN" b="1" dirty="0">
              <a:latin typeface="Arial" pitchFamily="34" charset="0"/>
              <a:cs typeface="Arial" pitchFamily="34" charset="0"/>
            </a:endParaRPr>
          </a:p>
          <a:p>
            <a:pPr algn="r">
              <a:buNone/>
            </a:pPr>
            <a:endParaRPr lang="en-IN" dirty="0">
              <a:latin typeface="Arial" pitchFamily="34" charset="0"/>
              <a:cs typeface="Arial"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rtl="1"/>
            <a:r>
              <a:rPr lang="fa-IR" b="1" dirty="0"/>
              <a:t>دو جنبه مهم انتقال تکانه عصبی</a:t>
            </a:r>
            <a:endParaRPr lang="en-IN" dirty="0"/>
          </a:p>
        </p:txBody>
      </p:sp>
      <p:sp>
        <p:nvSpPr>
          <p:cNvPr id="3" name="Content Placeholder 2"/>
          <p:cNvSpPr>
            <a:spLocks noGrp="1"/>
          </p:cNvSpPr>
          <p:nvPr>
            <p:ph idx="1"/>
          </p:nvPr>
        </p:nvSpPr>
        <p:spPr>
          <a:xfrm>
            <a:off x="467544" y="1916832"/>
            <a:ext cx="8229600" cy="4525963"/>
          </a:xfrm>
        </p:spPr>
        <p:txBody>
          <a:bodyPr/>
          <a:lstStyle/>
          <a:p>
            <a:pPr algn="r">
              <a:buNone/>
            </a:pPr>
            <a:r>
              <a:rPr lang="fa-IR" dirty="0"/>
              <a:t>1- هدایت تکانه در طول رشته های آکسونی</a:t>
            </a:r>
            <a:endParaRPr lang="en-IN" dirty="0"/>
          </a:p>
          <a:p>
            <a:pPr algn="r">
              <a:buNone/>
            </a:pPr>
            <a:r>
              <a:rPr lang="fa-IR" dirty="0"/>
              <a:t>2- عبور تکانه از پیوندگاه </a:t>
            </a:r>
            <a:r>
              <a:rPr lang="fa-IR" dirty="0" smtClean="0"/>
              <a:t>سیناپسی</a:t>
            </a:r>
            <a:endParaRPr lang="en-IN" dirty="0"/>
          </a:p>
          <a:p>
            <a:pPr algn="r">
              <a:buNone/>
            </a:pPr>
            <a:endParaRPr lang="en-IN"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smtClean="0"/>
              <a:t>تکانه ی عصبی </a:t>
            </a:r>
            <a:r>
              <a:rPr lang="en-IN" b="1" dirty="0" smtClean="0"/>
              <a:t/>
            </a:r>
            <a:br>
              <a:rPr lang="en-IN" b="1" dirty="0" smtClean="0"/>
            </a:br>
            <a:endParaRPr lang="en-IN" b="1" dirty="0"/>
          </a:p>
        </p:txBody>
      </p:sp>
      <p:sp>
        <p:nvSpPr>
          <p:cNvPr id="3" name="Content Placeholder 2"/>
          <p:cNvSpPr>
            <a:spLocks noGrp="1"/>
          </p:cNvSpPr>
          <p:nvPr>
            <p:ph idx="1"/>
          </p:nvPr>
        </p:nvSpPr>
        <p:spPr>
          <a:xfrm>
            <a:off x="457200" y="1071546"/>
            <a:ext cx="8401080" cy="5572164"/>
          </a:xfrm>
        </p:spPr>
        <p:txBody>
          <a:bodyPr/>
          <a:lstStyle/>
          <a:p>
            <a:pPr algn="just" rtl="1">
              <a:buNone/>
            </a:pPr>
            <a:r>
              <a:rPr lang="fa-IR" dirty="0" smtClean="0"/>
              <a:t>هدایت </a:t>
            </a:r>
            <a:r>
              <a:rPr lang="fa-IR" dirty="0"/>
              <a:t>آکسونی از طریق </a:t>
            </a:r>
            <a:r>
              <a:rPr lang="fa-IR" b="1" dirty="0"/>
              <a:t>پتانسیل فعالیت </a:t>
            </a:r>
            <a:r>
              <a:rPr lang="fa-IR" dirty="0"/>
              <a:t>صورت می پذیرد. </a:t>
            </a:r>
            <a:endParaRPr lang="fa-IR" dirty="0" smtClean="0"/>
          </a:p>
          <a:p>
            <a:pPr algn="just" rtl="1">
              <a:buNone/>
            </a:pPr>
            <a:endParaRPr lang="fa-IR" dirty="0" smtClean="0"/>
          </a:p>
          <a:p>
            <a:pPr algn="just" rtl="1">
              <a:buNone/>
            </a:pPr>
            <a:r>
              <a:rPr lang="en-US" b="1" dirty="0" smtClean="0"/>
              <a:t>depolarization</a:t>
            </a:r>
            <a:r>
              <a:rPr lang="fa-IR" b="1" dirty="0" smtClean="0"/>
              <a:t> ناقطبی شدن</a:t>
            </a:r>
            <a:endParaRPr lang="en-IN" b="1" dirty="0" smtClean="0"/>
          </a:p>
          <a:p>
            <a:pPr indent="0" algn="just" rtl="1">
              <a:buNone/>
            </a:pPr>
            <a:r>
              <a:rPr lang="fa-IR" dirty="0"/>
              <a:t>هرگاه آکسون تحریک شود، پتانسیل الکتریکی دو سوی </a:t>
            </a:r>
            <a:r>
              <a:rPr lang="fa-IR" dirty="0" smtClean="0"/>
              <a:t>غشاء در </a:t>
            </a:r>
            <a:r>
              <a:rPr lang="fa-IR" dirty="0"/>
              <a:t>نقطه تحریک کاهش می یابد، اگر کاهش پتانسیل به حد کافی زیاد باشد تراوایی غشاء یاخته به طور ناگهانی تغییر </a:t>
            </a:r>
            <a:r>
              <a:rPr lang="fa-IR" dirty="0" smtClean="0"/>
              <a:t>می </a:t>
            </a:r>
            <a:r>
              <a:rPr lang="fa-IR" dirty="0"/>
              <a:t>کند و به یونهای سدیم اجازه ورود به یاخته را می </a:t>
            </a:r>
            <a:r>
              <a:rPr lang="fa-IR" dirty="0" smtClean="0"/>
              <a:t>دهد این </a:t>
            </a:r>
            <a:r>
              <a:rPr lang="fa-IR" dirty="0"/>
              <a:t>فرایند را </a:t>
            </a:r>
            <a:r>
              <a:rPr lang="fa-IR" b="1" dirty="0"/>
              <a:t>ناقطبی شدن (</a:t>
            </a:r>
            <a:r>
              <a:rPr lang="en-US" b="1" dirty="0"/>
              <a:t>depolarization</a:t>
            </a:r>
            <a:r>
              <a:rPr lang="fa-IR" dirty="0"/>
              <a:t>) می نامند</a:t>
            </a:r>
            <a:r>
              <a:rPr lang="fa-IR" dirty="0" smtClean="0"/>
              <a: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smtClean="0"/>
              <a:t>تکانه ی عصبی </a:t>
            </a:r>
            <a:r>
              <a:rPr lang="en-IN" b="1" dirty="0" smtClean="0"/>
              <a:t/>
            </a:r>
            <a:br>
              <a:rPr lang="en-IN" b="1" dirty="0" smtClean="0"/>
            </a:br>
            <a:endParaRPr lang="en-IN" b="1" dirty="0"/>
          </a:p>
        </p:txBody>
      </p:sp>
      <p:sp>
        <p:nvSpPr>
          <p:cNvPr id="3" name="Content Placeholder 2"/>
          <p:cNvSpPr>
            <a:spLocks noGrp="1"/>
          </p:cNvSpPr>
          <p:nvPr>
            <p:ph idx="1"/>
          </p:nvPr>
        </p:nvSpPr>
        <p:spPr>
          <a:xfrm>
            <a:off x="428596" y="1857364"/>
            <a:ext cx="8229600" cy="4525963"/>
          </a:xfrm>
        </p:spPr>
        <p:txBody>
          <a:bodyPr/>
          <a:lstStyle/>
          <a:p>
            <a:pPr indent="0" algn="just" rtl="1">
              <a:buNone/>
            </a:pPr>
            <a:r>
              <a:rPr lang="fa-IR" dirty="0" smtClean="0"/>
              <a:t>در فرایند </a:t>
            </a:r>
            <a:r>
              <a:rPr lang="fa-IR" b="1" dirty="0" smtClean="0"/>
              <a:t>ناقطبی شدن (</a:t>
            </a:r>
            <a:r>
              <a:rPr lang="en-US" b="1" dirty="0" smtClean="0"/>
              <a:t>depolarization</a:t>
            </a:r>
            <a:r>
              <a:rPr lang="fa-IR" dirty="0" smtClean="0"/>
              <a:t>) بار </a:t>
            </a:r>
            <a:r>
              <a:rPr lang="fa-IR" dirty="0"/>
              <a:t>الکتریکی خارج یاخته نسبت به داخل آن منفی می شود این تغییر بر بخش بعدی آکسون اثر می گذارد و سبب ناقطبی شدن غشا می گردد. که به منزلۀ اجازه ورود یونهای سدیم است این فرایند که در طول آکسون تکرار می شود را تکانه ی عصبی می نامند</a:t>
            </a:r>
            <a:r>
              <a:rPr lang="fa-IR" dirty="0" smtClean="0"/>
              <a:t>.</a:t>
            </a:r>
          </a:p>
          <a:p>
            <a:pPr indent="0" algn="just" rtl="1">
              <a:buNone/>
            </a:pPr>
            <a:r>
              <a:rPr lang="fa-IR" b="1" dirty="0" smtClean="0"/>
              <a:t>که این تکانه عصبی را در مقابل پتانسیل استراحت، پتانسیل فعالیت می نامند. </a:t>
            </a:r>
            <a:endParaRPr lang="en-IN" b="1" dirty="0" smtClean="0"/>
          </a:p>
          <a:p>
            <a:pPr indent="0" algn="just" rtl="1">
              <a:buNone/>
            </a:pPr>
            <a:endParaRPr lang="en-IN"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indent="0" algn="just" rtl="1">
              <a:buNone/>
            </a:pPr>
            <a:r>
              <a:rPr lang="fa-IR" dirty="0"/>
              <a:t>بنابراین </a:t>
            </a:r>
            <a:r>
              <a:rPr lang="fa-IR" b="1" dirty="0"/>
              <a:t>پتانسیل فعالیت </a:t>
            </a:r>
            <a:r>
              <a:rPr lang="fa-IR" dirty="0"/>
              <a:t>عبارت است از یک فرایند برقی شیمیایی شامل </a:t>
            </a:r>
            <a:r>
              <a:rPr lang="fa-IR" b="1" dirty="0"/>
              <a:t>تبادل متقابل یونهای سدیم و پتانسیم در دو سوی غشاء یاخته . </a:t>
            </a:r>
            <a:endParaRPr lang="fa-IR" b="1" dirty="0" smtClean="0"/>
          </a:p>
          <a:p>
            <a:pPr indent="0" algn="just" rtl="1">
              <a:buNone/>
            </a:pPr>
            <a:endParaRPr lang="fa-IR" b="1" dirty="0" smtClean="0"/>
          </a:p>
          <a:p>
            <a:pPr indent="0" algn="just" rtl="1">
              <a:buNone/>
            </a:pPr>
            <a:r>
              <a:rPr lang="fa-IR" dirty="0" smtClean="0"/>
              <a:t>سرعت </a:t>
            </a:r>
            <a:r>
              <a:rPr lang="fa-IR" dirty="0"/>
              <a:t>جریان عصبی در </a:t>
            </a:r>
            <a:r>
              <a:rPr lang="fa-IR" b="1" dirty="0"/>
              <a:t>آکسونهای میلن </a:t>
            </a:r>
            <a:r>
              <a:rPr lang="fa-IR" dirty="0"/>
              <a:t>دارد به مراتب بیشتر از آکسونهای بدون میلین است.</a:t>
            </a:r>
            <a:endParaRPr lang="en-IN" dirty="0"/>
          </a:p>
          <a:p>
            <a:pPr indent="0" algn="just" rtl="1">
              <a:buNone/>
            </a:pPr>
            <a:endParaRPr lang="en-IN"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42918"/>
            <a:ext cx="8472518" cy="5857916"/>
          </a:xfrm>
        </p:spPr>
        <p:txBody>
          <a:bodyPr>
            <a:normAutofit/>
          </a:bodyPr>
          <a:lstStyle/>
          <a:p>
            <a:pPr indent="0" algn="just" rtl="1">
              <a:buNone/>
            </a:pPr>
            <a:r>
              <a:rPr lang="fa-IR" b="1" dirty="0"/>
              <a:t>رشته های میلین دار </a:t>
            </a:r>
            <a:r>
              <a:rPr lang="fa-IR" b="1" dirty="0" smtClean="0"/>
              <a:t>:</a:t>
            </a:r>
          </a:p>
          <a:p>
            <a:pPr indent="0" algn="just" rtl="1">
              <a:buNone/>
            </a:pPr>
            <a:r>
              <a:rPr lang="fa-IR" dirty="0"/>
              <a:t>آکسونهای اغلب نورونها با پوشش نازک چربی به نام </a:t>
            </a:r>
            <a:r>
              <a:rPr lang="en-US" dirty="0"/>
              <a:t>myelin  sheath</a:t>
            </a:r>
            <a:r>
              <a:rPr lang="fa-IR" dirty="0"/>
              <a:t> (غلاف میلین) پوشیده شده که نقش آن عایق بندی آکسونهاست که به این رشته ها رشته های میلین دار می </a:t>
            </a:r>
            <a:r>
              <a:rPr lang="fa-IR" dirty="0" smtClean="0"/>
              <a:t>گویند.</a:t>
            </a:r>
          </a:p>
          <a:p>
            <a:pPr indent="0" algn="just" rtl="1">
              <a:buNone/>
            </a:pPr>
            <a:r>
              <a:rPr lang="fa-IR" dirty="0" smtClean="0"/>
              <a:t> </a:t>
            </a:r>
          </a:p>
          <a:p>
            <a:pPr indent="0" algn="just" rtl="1">
              <a:buNone/>
            </a:pPr>
            <a:r>
              <a:rPr lang="fa-IR" dirty="0"/>
              <a:t>این غشاء پیوسته نیست و هر دو میلی متر با فواصلی به نام گره (</a:t>
            </a:r>
            <a:r>
              <a:rPr lang="en-US" dirty="0"/>
              <a:t>node</a:t>
            </a:r>
            <a:r>
              <a:rPr lang="fa-IR" dirty="0"/>
              <a:t>) قطع می شود که در آنها میلین یا بسیار نازک یا وجود ندارد و این باعث جهش جریان عصبی از یک گره به گره دیگر می گردد. و این باعث سرعت بیشتر جریان در آکسونهای میلین دار در مقابل آکسونهای بدون میلین است </a:t>
            </a:r>
            <a:endParaRPr lang="en-IN"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indent="0" algn="just" rtl="1">
              <a:buNone/>
            </a:pPr>
            <a:r>
              <a:rPr lang="fa-IR" dirty="0"/>
              <a:t>غشای میلین ویژه دستگاه عصبی جانوران ردۀ بالای تکاملی است رشد تواناییهای حسی ـ حرکتی در کودک با فرایند تدریجی میلین دار شدن ارتباط دارد چرا که پوششهای میلین بسیاری از مناطق مغز مدتی پس از تولد کامل نمی شوند.</a:t>
            </a:r>
            <a:endParaRPr lang="en-IN" dirty="0"/>
          </a:p>
          <a:p>
            <a:pPr algn="r" rtl="1">
              <a:buNone/>
            </a:pPr>
            <a:endParaRPr lang="en-IN"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rtl="1"/>
            <a:r>
              <a:rPr lang="fa-IR" sz="3200" b="1" dirty="0">
                <a:latin typeface="Arial" pitchFamily="34" charset="0"/>
                <a:cs typeface="Arial" pitchFamily="34" charset="0"/>
              </a:rPr>
              <a:t>انتقال دهنده عصبی (</a:t>
            </a:r>
            <a:r>
              <a:rPr lang="en-US" sz="3200" dirty="0">
                <a:latin typeface="Arial" pitchFamily="34" charset="0"/>
                <a:cs typeface="Arial" pitchFamily="34" charset="0"/>
              </a:rPr>
              <a:t>Neurotransmitter</a:t>
            </a:r>
            <a:r>
              <a:rPr lang="fa-IR" sz="3200" b="1" dirty="0">
                <a:latin typeface="Arial" pitchFamily="34" charset="0"/>
                <a:cs typeface="Arial" pitchFamily="34" charset="0"/>
              </a:rPr>
              <a:t>)</a:t>
            </a:r>
            <a:r>
              <a:rPr lang="en-IN" sz="3200" dirty="0">
                <a:latin typeface="Arial" pitchFamily="34" charset="0"/>
                <a:cs typeface="Arial" pitchFamily="34" charset="0"/>
              </a:rPr>
              <a:t/>
            </a:r>
            <a:br>
              <a:rPr lang="en-IN" sz="3200" dirty="0">
                <a:latin typeface="Arial" pitchFamily="34" charset="0"/>
                <a:cs typeface="Arial" pitchFamily="34" charset="0"/>
              </a:rPr>
            </a:br>
            <a:endParaRPr lang="en-IN" sz="3200" dirty="0">
              <a:latin typeface="Arial" pitchFamily="34" charset="0"/>
              <a:cs typeface="Arial" pitchFamily="34" charset="0"/>
            </a:endParaRPr>
          </a:p>
        </p:txBody>
      </p:sp>
      <p:sp>
        <p:nvSpPr>
          <p:cNvPr id="3" name="Content Placeholder 2"/>
          <p:cNvSpPr>
            <a:spLocks noGrp="1"/>
          </p:cNvSpPr>
          <p:nvPr>
            <p:ph idx="1"/>
          </p:nvPr>
        </p:nvSpPr>
        <p:spPr>
          <a:xfrm>
            <a:off x="457200" y="1071546"/>
            <a:ext cx="8401080" cy="5286412"/>
          </a:xfrm>
        </p:spPr>
        <p:txBody>
          <a:bodyPr>
            <a:normAutofit lnSpcReduction="10000"/>
          </a:bodyPr>
          <a:lstStyle/>
          <a:p>
            <a:pPr indent="0" algn="just" rtl="1">
              <a:buNone/>
            </a:pPr>
            <a:r>
              <a:rPr lang="fa-IR" dirty="0"/>
              <a:t>آکسون در انتها شاخه شاخه شده و آکسون های فرعی را می سازد که در انتهای هر یک برآمدگی کوچکی به نام پایانه سیناپسی است این پایانه با نورونی که آن را تحریک می کند تماس ندارد بلکه بین آن و دندریت نورون گیرنده فاصله ای است به نام فاصلۀ سیناپسی </a:t>
            </a:r>
            <a:r>
              <a:rPr lang="fa-IR" b="1" dirty="0"/>
              <a:t>وقتی تکانه عصبی آکسون را می پیماید به پایانه می رسد موجب ترشح مادۀ شیمیایی به نام پیک عصبی یا انتقال </a:t>
            </a:r>
            <a:r>
              <a:rPr lang="fa-IR" b="1" dirty="0" smtClean="0"/>
              <a:t>دهنده </a:t>
            </a:r>
            <a:r>
              <a:rPr lang="fa-IR" b="1" dirty="0"/>
              <a:t>عصبی می شود </a:t>
            </a:r>
            <a:r>
              <a:rPr lang="fa-IR" dirty="0"/>
              <a:t>که آن در فاصله سیناپسی پراکنده شده و به مولکول گیرنده در غشا نورون مقصد می چسبد که مانند قفل و کلید با هم جفت می شوند و باعث تغییر تراوایی سلول گیرنده شده که بعضی اثر تحریکی و بعضی اثر مهارکنندگی دارند.</a:t>
            </a:r>
            <a:endParaRPr lang="en-IN" dirty="0"/>
          </a:p>
          <a:p>
            <a:pPr algn="r" rtl="1">
              <a:buNone/>
            </a:pPr>
            <a:endParaRPr lang="en-IN"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3200" b="1" dirty="0">
                <a:latin typeface="Arial" pitchFamily="34" charset="0"/>
                <a:cs typeface="Arial" pitchFamily="34" charset="0"/>
              </a:rPr>
              <a:t>انتقال سیناپسی</a:t>
            </a:r>
            <a:r>
              <a:rPr lang="en-IN" sz="3200" dirty="0">
                <a:latin typeface="Arial" pitchFamily="34" charset="0"/>
                <a:cs typeface="Arial" pitchFamily="34" charset="0"/>
              </a:rPr>
              <a:t/>
            </a:r>
            <a:br>
              <a:rPr lang="en-IN" sz="3200" dirty="0">
                <a:latin typeface="Arial" pitchFamily="34" charset="0"/>
                <a:cs typeface="Arial" pitchFamily="34" charset="0"/>
              </a:rPr>
            </a:br>
            <a:endParaRPr lang="en-IN" sz="3200" dirty="0">
              <a:latin typeface="Arial" pitchFamily="34" charset="0"/>
              <a:cs typeface="Arial" pitchFamily="34" charset="0"/>
            </a:endParaRPr>
          </a:p>
        </p:txBody>
      </p:sp>
      <p:sp>
        <p:nvSpPr>
          <p:cNvPr id="3" name="Content Placeholder 2"/>
          <p:cNvSpPr>
            <a:spLocks noGrp="1"/>
          </p:cNvSpPr>
          <p:nvPr>
            <p:ph idx="1"/>
          </p:nvPr>
        </p:nvSpPr>
        <p:spPr>
          <a:xfrm>
            <a:off x="457200" y="1285860"/>
            <a:ext cx="8472518" cy="5357850"/>
          </a:xfrm>
        </p:spPr>
        <p:txBody>
          <a:bodyPr/>
          <a:lstStyle/>
          <a:p>
            <a:pPr indent="0" algn="just" rtl="1">
              <a:buNone/>
            </a:pPr>
            <a:r>
              <a:rPr lang="fa-IR" dirty="0" smtClean="0">
                <a:latin typeface="Arial" pitchFamily="34" charset="0"/>
                <a:cs typeface="Arial" pitchFamily="34" charset="0"/>
              </a:rPr>
              <a:t>تخلیه (</a:t>
            </a:r>
            <a:r>
              <a:rPr lang="en-US" dirty="0" smtClean="0">
                <a:latin typeface="Arial" pitchFamily="34" charset="0"/>
                <a:cs typeface="Arial" pitchFamily="34" charset="0"/>
              </a:rPr>
              <a:t>discharge</a:t>
            </a:r>
            <a:r>
              <a:rPr lang="fa-IR" dirty="0" smtClean="0">
                <a:latin typeface="Arial" pitchFamily="34" charset="0"/>
                <a:cs typeface="Arial" pitchFamily="34" charset="0"/>
              </a:rPr>
              <a:t>) یا شلیک (</a:t>
            </a:r>
            <a:r>
              <a:rPr lang="en-US" dirty="0" smtClean="0">
                <a:latin typeface="Arial" pitchFamily="34" charset="0"/>
                <a:cs typeface="Arial" pitchFamily="34" charset="0"/>
              </a:rPr>
              <a:t>Firing</a:t>
            </a:r>
            <a:r>
              <a:rPr lang="fa-IR" dirty="0" smtClean="0">
                <a:latin typeface="Arial" pitchFamily="34" charset="0"/>
                <a:cs typeface="Arial" pitchFamily="34" charset="0"/>
              </a:rPr>
              <a:t>) در یک نورون زمانی صورت می پذیرد که تحریکاتی که از سیناسپهای گوناگون می رسد از حد آستانه مشخصی فراتر باشد. چون آکسون این نورون جریان عصبی را قبل از رسیدن به این آستانه عبور نمی دهد گفته می شود که نورون تابع قانون همه یا هیچ است  </a:t>
            </a:r>
            <a:r>
              <a:rPr lang="en-US" dirty="0" smtClean="0">
                <a:latin typeface="Arial" pitchFamily="34" charset="0"/>
                <a:cs typeface="Arial" pitchFamily="34" charset="0"/>
              </a:rPr>
              <a:t>all – or – none</a:t>
            </a:r>
            <a:r>
              <a:rPr lang="fa-IR" dirty="0" smtClean="0">
                <a:latin typeface="Arial" pitchFamily="34" charset="0"/>
                <a:cs typeface="Arial" pitchFamily="34" charset="0"/>
              </a:rPr>
              <a:t> شلیک نورونی به صورت یک حرکت کوتاه مدت ناگهان اتفاق می افتد و پس از آن نورون به مدت چند هزارم ثانیه غیرفعال می شود</a:t>
            </a:r>
            <a:r>
              <a:rPr lang="en-US" dirty="0" smtClean="0">
                <a:latin typeface="Arial" pitchFamily="34" charset="0"/>
                <a:cs typeface="Arial" pitchFamily="34" charset="0"/>
              </a:rPr>
              <a:t>.</a:t>
            </a:r>
            <a:endParaRPr lang="en-IN" dirty="0" smtClean="0">
              <a:latin typeface="Arial" pitchFamily="34" charset="0"/>
              <a:cs typeface="Arial" pitchFamily="34" charset="0"/>
            </a:endParaRPr>
          </a:p>
          <a:p>
            <a:pPr algn="r" rtl="1">
              <a:buNone/>
            </a:pPr>
            <a:endParaRPr lang="en-IN"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0"/>
            <a:ext cx="8229600" cy="1143000"/>
          </a:xfrm>
        </p:spPr>
        <p:txBody>
          <a:bodyPr>
            <a:normAutofit/>
          </a:bodyPr>
          <a:lstStyle/>
          <a:p>
            <a:pPr rtl="1"/>
            <a:r>
              <a:rPr lang="fa-IR" sz="3200" b="1" dirty="0">
                <a:latin typeface="Arial" pitchFamily="34" charset="0"/>
                <a:cs typeface="Arial" pitchFamily="34" charset="0"/>
              </a:rPr>
              <a:t>انواعی از انتقال دهنده های عصبی</a:t>
            </a:r>
            <a:endParaRPr lang="en-IN" sz="3200" dirty="0">
              <a:latin typeface="Arial" pitchFamily="34" charset="0"/>
              <a:cs typeface="Arial" pitchFamily="34" charset="0"/>
            </a:endParaRPr>
          </a:p>
        </p:txBody>
      </p:sp>
      <p:sp>
        <p:nvSpPr>
          <p:cNvPr id="3" name="Content Placeholder 2"/>
          <p:cNvSpPr>
            <a:spLocks noGrp="1"/>
          </p:cNvSpPr>
          <p:nvPr>
            <p:ph idx="1"/>
          </p:nvPr>
        </p:nvSpPr>
        <p:spPr>
          <a:xfrm>
            <a:off x="457200" y="1142984"/>
            <a:ext cx="8472518" cy="5357850"/>
          </a:xfrm>
        </p:spPr>
        <p:txBody>
          <a:bodyPr>
            <a:normAutofit fontScale="85000" lnSpcReduction="20000"/>
          </a:bodyPr>
          <a:lstStyle/>
          <a:p>
            <a:pPr indent="0" algn="just" rtl="1">
              <a:buNone/>
            </a:pPr>
            <a:r>
              <a:rPr lang="fa-IR" b="1" dirty="0"/>
              <a:t>استیل کولین (</a:t>
            </a:r>
            <a:r>
              <a:rPr lang="en-US" b="1" dirty="0"/>
              <a:t>ach</a:t>
            </a:r>
            <a:r>
              <a:rPr lang="fa-IR" b="1" dirty="0"/>
              <a:t>) </a:t>
            </a:r>
            <a:r>
              <a:rPr lang="en-IN" b="1" dirty="0" smtClean="0"/>
              <a:t>Acetylcholine</a:t>
            </a:r>
            <a:endParaRPr lang="en-IN" dirty="0" smtClean="0"/>
          </a:p>
          <a:p>
            <a:pPr indent="0" algn="just" rtl="1">
              <a:buNone/>
            </a:pPr>
            <a:r>
              <a:rPr lang="fa-IR" dirty="0" smtClean="0"/>
              <a:t>این </a:t>
            </a:r>
            <a:r>
              <a:rPr lang="fa-IR" dirty="0"/>
              <a:t>پیک عصبی در ناحیه ای از مغز که در </a:t>
            </a:r>
            <a:r>
              <a:rPr lang="fa-IR" b="1" dirty="0"/>
              <a:t>تشکیل خاطرات نقش دارد به نام هیپوکامپ (دم اسبی) فراوان </a:t>
            </a:r>
            <a:r>
              <a:rPr lang="fa-IR" dirty="0"/>
              <a:t>است کمبود این پیک موجب بیماری آلزایمر و فلج عضلانی می گردد</a:t>
            </a:r>
            <a:r>
              <a:rPr lang="fa-IR" dirty="0" smtClean="0"/>
              <a:t>.</a:t>
            </a:r>
            <a:endParaRPr lang="en-US" dirty="0" smtClean="0"/>
          </a:p>
          <a:p>
            <a:pPr indent="0" algn="just" rtl="1">
              <a:buNone/>
            </a:pPr>
            <a:endParaRPr lang="en-US" b="1" dirty="0"/>
          </a:p>
          <a:p>
            <a:pPr indent="0" algn="just" rtl="1">
              <a:buNone/>
            </a:pPr>
            <a:r>
              <a:rPr lang="fa-IR" b="1" dirty="0" smtClean="0"/>
              <a:t>دو </a:t>
            </a:r>
            <a:r>
              <a:rPr lang="fa-IR" b="1" dirty="0"/>
              <a:t>پامین (</a:t>
            </a:r>
            <a:r>
              <a:rPr lang="en-US" b="1" dirty="0"/>
              <a:t>dopamine</a:t>
            </a:r>
            <a:r>
              <a:rPr lang="fa-IR" b="1" dirty="0"/>
              <a:t>)</a:t>
            </a:r>
            <a:endParaRPr lang="en-IN" dirty="0"/>
          </a:p>
          <a:p>
            <a:pPr indent="0" algn="just" rtl="1">
              <a:buNone/>
            </a:pPr>
            <a:r>
              <a:rPr lang="fa-IR" dirty="0"/>
              <a:t>افزایش فعالیت این انتقال دهنده در بیماران روانی اسکینرو فرنی دیده می شود و آثار بعضی داروهای موثر بر خلق مثل کلرپر و مازین واسید لایزرژیک دی اتیل آمید </a:t>
            </a:r>
            <a:r>
              <a:rPr lang="fa-IR" dirty="0" smtClean="0"/>
              <a:t>( </a:t>
            </a:r>
            <a:r>
              <a:rPr lang="fa-IR" dirty="0"/>
              <a:t>ال اس </a:t>
            </a:r>
            <a:r>
              <a:rPr lang="fa-IR" dirty="0" smtClean="0"/>
              <a:t>دی </a:t>
            </a:r>
            <a:r>
              <a:rPr lang="en-US" dirty="0" smtClean="0">
                <a:latin typeface="Arial" pitchFamily="34" charset="0"/>
                <a:cs typeface="Arial" pitchFamily="34" charset="0"/>
              </a:rPr>
              <a:t>Lysergic </a:t>
            </a:r>
            <a:r>
              <a:rPr lang="en-US" dirty="0">
                <a:latin typeface="Arial" pitchFamily="34" charset="0"/>
                <a:cs typeface="Arial" pitchFamily="34" charset="0"/>
              </a:rPr>
              <a:t>acid </a:t>
            </a:r>
            <a:r>
              <a:rPr lang="en-US" dirty="0" smtClean="0">
                <a:latin typeface="Arial" pitchFamily="34" charset="0"/>
                <a:cs typeface="Arial" pitchFamily="34" charset="0"/>
              </a:rPr>
              <a:t>diethylamide</a:t>
            </a:r>
            <a:r>
              <a:rPr lang="fa-IR" dirty="0" smtClean="0">
                <a:latin typeface="Arial" pitchFamily="34" charset="0"/>
                <a:cs typeface="Arial" pitchFamily="34" charset="0"/>
              </a:rPr>
              <a:t>) (</a:t>
            </a:r>
            <a:r>
              <a:rPr lang="en-US" dirty="0">
                <a:latin typeface="Arial" pitchFamily="34" charset="0"/>
                <a:cs typeface="Arial" pitchFamily="34" charset="0"/>
              </a:rPr>
              <a:t>LSD</a:t>
            </a:r>
            <a:r>
              <a:rPr lang="fa-IR" dirty="0">
                <a:latin typeface="Arial" pitchFamily="34" charset="0"/>
                <a:cs typeface="Arial" pitchFamily="34" charset="0"/>
              </a:rPr>
              <a:t>) از طریق تغییر فعالیت در </a:t>
            </a:r>
            <a:r>
              <a:rPr lang="fa-IR" dirty="0"/>
              <a:t>سیناپس ایجاد می گردد کلرو پرو مازین داروی موثر در درمان اسکینرو فرنی فعالیت این پیک عصبی را سد کرده و موجب کم شدن انتقال پیامها می گردد. کمبود شدید این پیک موجب پارکینسون در شخص می گردد. وال اس دی  </a:t>
            </a:r>
            <a:r>
              <a:rPr lang="fa-IR" dirty="0" smtClean="0"/>
              <a:t>سطح </a:t>
            </a:r>
            <a:r>
              <a:rPr lang="fa-IR" dirty="0"/>
              <a:t>دوپامین در مغز را </a:t>
            </a:r>
            <a:r>
              <a:rPr lang="fa-IR" dirty="0" smtClean="0"/>
              <a:t>افزایش </a:t>
            </a:r>
            <a:r>
              <a:rPr lang="fa-IR" dirty="0"/>
              <a:t>می‌دهد.</a:t>
            </a:r>
            <a:endParaRPr lang="en-IN" dirty="0"/>
          </a:p>
          <a:p>
            <a:pPr indent="0" algn="just" rtl="1">
              <a:buNone/>
            </a:pPr>
            <a:endParaRPr lang="en-IN" dirty="0"/>
          </a:p>
          <a:p>
            <a:pPr algn="r" rtl="1">
              <a:buNone/>
            </a:pPr>
            <a:endParaRPr lang="en-IN"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71480"/>
            <a:ext cx="8401080" cy="5929354"/>
          </a:xfrm>
        </p:spPr>
        <p:txBody>
          <a:bodyPr/>
          <a:lstStyle/>
          <a:p>
            <a:pPr algn="just" rtl="1">
              <a:buNone/>
            </a:pPr>
            <a:r>
              <a:rPr lang="fa-IR" b="1" dirty="0"/>
              <a:t>سروتونین (</a:t>
            </a:r>
            <a:r>
              <a:rPr lang="en-US" b="1" dirty="0"/>
              <a:t>Serotonin</a:t>
            </a:r>
            <a:r>
              <a:rPr lang="fa-IR" b="1" dirty="0" smtClean="0"/>
              <a:t>)</a:t>
            </a:r>
            <a:endParaRPr lang="en-US" b="1" dirty="0" smtClean="0"/>
          </a:p>
          <a:p>
            <a:pPr algn="just" rtl="1">
              <a:buNone/>
            </a:pPr>
            <a:endParaRPr lang="en-IN" dirty="0"/>
          </a:p>
          <a:p>
            <a:pPr indent="0" algn="just" rtl="1">
              <a:buNone/>
            </a:pPr>
            <a:r>
              <a:rPr lang="fa-IR" dirty="0"/>
              <a:t>این نوع انتقال دهندۀ عصبی بر هیجانها تأثیر دارد و کمبود فعالیت آن در بعضی از بیماران افسرده وجود دارد داروی   ال اس دی از نظر ساختمان شیمیایی به این نوع پیک عصبی شباهت دارد و تجمع آن در بعضی یاخته ها موجب افزایش تحریک یاخته می گردد. داروی ضد افسردگی ایمی پرامین </a:t>
            </a:r>
            <a:r>
              <a:rPr lang="fa-IR" dirty="0" smtClean="0"/>
              <a:t>نیز </a:t>
            </a:r>
            <a:r>
              <a:rPr lang="fa-IR" dirty="0"/>
              <a:t>در عملکرد این نوع انتقال دهنده عصبی نقش دارد.</a:t>
            </a:r>
            <a:endParaRPr lang="en-IN" dirty="0"/>
          </a:p>
          <a:p>
            <a:pPr algn="r" rtl="1">
              <a:buNone/>
            </a:pPr>
            <a:endParaRPr lang="en-IN"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4282" y="285728"/>
            <a:ext cx="8715436" cy="6357982"/>
          </a:xfrm>
        </p:spPr>
        <p:txBody>
          <a:bodyPr>
            <a:normAutofit fontScale="70000" lnSpcReduction="20000"/>
          </a:bodyPr>
          <a:lstStyle/>
          <a:p>
            <a:pPr algn="r" rtl="1">
              <a:buNone/>
            </a:pPr>
            <a:r>
              <a:rPr lang="fa-IR" b="1" dirty="0"/>
              <a:t>نور اپی نفرین </a:t>
            </a:r>
            <a:r>
              <a:rPr lang="fa-IR" sz="3600" b="1" dirty="0">
                <a:latin typeface="Arial" pitchFamily="34" charset="0"/>
                <a:cs typeface="Arial" pitchFamily="34" charset="0"/>
              </a:rPr>
              <a:t>(</a:t>
            </a:r>
            <a:r>
              <a:rPr lang="en-US" sz="3600" b="1" dirty="0">
                <a:latin typeface="Arial" pitchFamily="34" charset="0"/>
                <a:cs typeface="Arial" pitchFamily="34" charset="0"/>
              </a:rPr>
              <a:t>NE</a:t>
            </a:r>
            <a:r>
              <a:rPr lang="fa-IR" sz="3600" b="1" dirty="0">
                <a:latin typeface="Arial" pitchFamily="34" charset="0"/>
                <a:cs typeface="Arial" pitchFamily="34" charset="0"/>
              </a:rPr>
              <a:t>)</a:t>
            </a:r>
            <a:endParaRPr lang="en-IN" sz="3600" dirty="0">
              <a:latin typeface="Arial" pitchFamily="34" charset="0"/>
              <a:cs typeface="Arial" pitchFamily="34" charset="0"/>
            </a:endParaRPr>
          </a:p>
          <a:p>
            <a:pPr indent="0" algn="just" rtl="1">
              <a:buNone/>
            </a:pPr>
            <a:r>
              <a:rPr lang="fa-IR" sz="3600" dirty="0">
                <a:latin typeface="Arial" pitchFamily="34" charset="0"/>
                <a:cs typeface="Arial" pitchFamily="34" charset="0"/>
              </a:rPr>
              <a:t>نوعی پیک عصبی است که عمدتاً نورونهای </a:t>
            </a:r>
            <a:r>
              <a:rPr lang="fa-IR" sz="3600" b="1" dirty="0">
                <a:latin typeface="Arial" pitchFamily="34" charset="0"/>
                <a:cs typeface="Arial" pitchFamily="34" charset="0"/>
              </a:rPr>
              <a:t>ساقۀ مغز </a:t>
            </a:r>
            <a:r>
              <a:rPr lang="fa-IR" sz="3600" dirty="0">
                <a:latin typeface="Arial" pitchFamily="34" charset="0"/>
                <a:cs typeface="Arial" pitchFamily="34" charset="0"/>
              </a:rPr>
              <a:t>آن را می سازند  و داروهایی مانند کوکایین و آمفتامین با طولانی کردن مدت اثر این پیک باعث </a:t>
            </a:r>
            <a:r>
              <a:rPr lang="fa-IR" sz="3600" b="1" dirty="0">
                <a:latin typeface="Arial" pitchFamily="34" charset="0"/>
                <a:cs typeface="Arial" pitchFamily="34" charset="0"/>
              </a:rPr>
              <a:t>تحریک روانی و افزایش </a:t>
            </a:r>
            <a:r>
              <a:rPr lang="fa-IR" sz="3600" b="1" dirty="0" smtClean="0">
                <a:latin typeface="Arial" pitchFamily="34" charset="0"/>
                <a:cs typeface="Arial" pitchFamily="34" charset="0"/>
              </a:rPr>
              <a:t>خلق </a:t>
            </a:r>
            <a:r>
              <a:rPr lang="fa-IR" sz="3600" dirty="0" smtClean="0">
                <a:latin typeface="Arial" pitchFamily="34" charset="0"/>
                <a:cs typeface="Arial" pitchFamily="34" charset="0"/>
              </a:rPr>
              <a:t>می گردند. لیتیوم </a:t>
            </a:r>
            <a:r>
              <a:rPr lang="fa-IR" sz="3600" dirty="0">
                <a:latin typeface="Arial" pitchFamily="34" charset="0"/>
                <a:cs typeface="Arial" pitchFamily="34" charset="0"/>
              </a:rPr>
              <a:t>، با کند کردن مدت اثر آن موجب افسرده شدن فرد می گردد</a:t>
            </a:r>
            <a:r>
              <a:rPr lang="fa-IR" sz="3600" dirty="0" smtClean="0">
                <a:latin typeface="Arial" pitchFamily="34" charset="0"/>
                <a:cs typeface="Arial" pitchFamily="34" charset="0"/>
              </a:rPr>
              <a:t>.</a:t>
            </a:r>
          </a:p>
          <a:p>
            <a:pPr algn="just"/>
            <a:endParaRPr lang="en-IN" sz="3600" dirty="0" smtClean="0">
              <a:latin typeface="Arial" pitchFamily="34" charset="0"/>
              <a:cs typeface="Arial" pitchFamily="34" charset="0"/>
            </a:endParaRPr>
          </a:p>
          <a:p>
            <a:pPr algn="just" rtl="1">
              <a:buNone/>
            </a:pPr>
            <a:r>
              <a:rPr lang="fa-IR" sz="3600" b="1" dirty="0" smtClean="0">
                <a:latin typeface="Arial" pitchFamily="34" charset="0"/>
                <a:cs typeface="Arial" pitchFamily="34" charset="0"/>
              </a:rPr>
              <a:t>انکفالین: (</a:t>
            </a:r>
            <a:r>
              <a:rPr lang="en-US" sz="3600" b="1" dirty="0" smtClean="0">
                <a:latin typeface="Arial" pitchFamily="34" charset="0"/>
                <a:cs typeface="Arial" pitchFamily="34" charset="0"/>
              </a:rPr>
              <a:t>encephalin</a:t>
            </a:r>
            <a:r>
              <a:rPr lang="fa-IR" sz="3600" b="1" dirty="0" smtClean="0">
                <a:latin typeface="Arial" pitchFamily="34" charset="0"/>
                <a:cs typeface="Arial" pitchFamily="34" charset="0"/>
              </a:rPr>
              <a:t>)</a:t>
            </a:r>
            <a:endParaRPr lang="en-IN" sz="3600" dirty="0" smtClean="0">
              <a:latin typeface="Arial" pitchFamily="34" charset="0"/>
              <a:cs typeface="Arial" pitchFamily="34" charset="0"/>
            </a:endParaRPr>
          </a:p>
          <a:p>
            <a:pPr algn="just" rtl="1"/>
            <a:r>
              <a:rPr lang="fa-IR" sz="3600" dirty="0" smtClean="0">
                <a:latin typeface="Arial" pitchFamily="34" charset="0"/>
                <a:cs typeface="Arial" pitchFamily="34" charset="0"/>
              </a:rPr>
              <a:t>نوعی </a:t>
            </a:r>
            <a:r>
              <a:rPr lang="fa-IR" sz="3600" dirty="0">
                <a:latin typeface="Arial" pitchFamily="34" charset="0"/>
                <a:cs typeface="Arial" pitchFamily="34" charset="0"/>
              </a:rPr>
              <a:t>پیک عصبی که به گیرنده های موجود در </a:t>
            </a:r>
            <a:r>
              <a:rPr lang="fa-IR" sz="3600" b="1" dirty="0">
                <a:latin typeface="Arial" pitchFamily="34" charset="0"/>
                <a:cs typeface="Arial" pitchFamily="34" charset="0"/>
              </a:rPr>
              <a:t>طناب عصبی </a:t>
            </a:r>
            <a:r>
              <a:rPr lang="fa-IR" sz="3600" dirty="0">
                <a:latin typeface="Arial" pitchFamily="34" charset="0"/>
                <a:cs typeface="Arial" pitchFamily="34" charset="0"/>
              </a:rPr>
              <a:t>می چسبد و از </a:t>
            </a:r>
            <a:r>
              <a:rPr lang="fa-IR" sz="3600" b="1" dirty="0">
                <a:latin typeface="Arial" pitchFamily="34" charset="0"/>
                <a:cs typeface="Arial" pitchFamily="34" charset="0"/>
              </a:rPr>
              <a:t>رسیدن پیام به مغز و احساس درد جلوگیری </a:t>
            </a:r>
            <a:r>
              <a:rPr lang="fa-IR" sz="3600" dirty="0">
                <a:latin typeface="Arial" pitchFamily="34" charset="0"/>
                <a:cs typeface="Arial" pitchFamily="34" charset="0"/>
              </a:rPr>
              <a:t>می کند</a:t>
            </a:r>
            <a:r>
              <a:rPr lang="fa-IR" sz="3600" dirty="0" smtClean="0">
                <a:latin typeface="Arial" pitchFamily="34" charset="0"/>
                <a:cs typeface="Arial" pitchFamily="34" charset="0"/>
              </a:rPr>
              <a:t>.</a:t>
            </a:r>
            <a:endParaRPr lang="en-US" sz="3600" dirty="0" smtClean="0">
              <a:latin typeface="Arial" pitchFamily="34" charset="0"/>
              <a:cs typeface="Arial" pitchFamily="34" charset="0"/>
            </a:endParaRPr>
          </a:p>
          <a:p>
            <a:pPr algn="just" rtl="1">
              <a:buNone/>
            </a:pPr>
            <a:endParaRPr lang="en-IN" sz="3600" dirty="0">
              <a:latin typeface="Arial" pitchFamily="34" charset="0"/>
              <a:cs typeface="Arial" pitchFamily="34" charset="0"/>
            </a:endParaRPr>
          </a:p>
          <a:p>
            <a:pPr algn="just" rtl="1"/>
            <a:r>
              <a:rPr lang="fa-IR" sz="3600" dirty="0">
                <a:latin typeface="Arial" pitchFamily="34" charset="0"/>
                <a:cs typeface="Arial" pitchFamily="34" charset="0"/>
              </a:rPr>
              <a:t>هروئین و مورفین از گروه داروهای روان گردان افیونی است که شبیه به انکفالین عمل می کند و به گیرنده های خالی می چسبد و درد را کاهش می دهد بنابراین مصرف زیاد آنها منجر به کاهش تولید انکفالین شده و در نتیجه موجب خالی ماندن گیرنده ها می شود و بر این اساس بدن برای پر کردن گیرنده های حالی و کاهش درد مرفین بیشتری می طلبد که وقتی مصرف آن قطع شود گیرنده ها تهی مانده و عوارض و نشانه ها دردناک قطع دارو نمودار می گردد.</a:t>
            </a:r>
            <a:endParaRPr lang="en-IN" sz="3600" dirty="0">
              <a:latin typeface="Arial" pitchFamily="34" charset="0"/>
              <a:cs typeface="Arial" pitchFamily="34" charset="0"/>
            </a:endParaRPr>
          </a:p>
          <a:p>
            <a:pPr algn="just" rtl="1"/>
            <a:endParaRPr lang="en-IN"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4282" y="285728"/>
            <a:ext cx="8643998" cy="6286544"/>
          </a:xfrm>
        </p:spPr>
        <p:txBody>
          <a:bodyPr>
            <a:normAutofit fontScale="85000" lnSpcReduction="20000"/>
          </a:bodyPr>
          <a:lstStyle/>
          <a:p>
            <a:pPr algn="just" rtl="1">
              <a:buNone/>
            </a:pPr>
            <a:r>
              <a:rPr lang="fa-IR" b="1" dirty="0"/>
              <a:t>گاما ـ آمینوبوتریک اسید (</a:t>
            </a:r>
            <a:r>
              <a:rPr lang="en-US" b="1" dirty="0"/>
              <a:t>GABA</a:t>
            </a:r>
            <a:r>
              <a:rPr lang="fa-IR" b="1" dirty="0"/>
              <a:t>)</a:t>
            </a:r>
            <a:endParaRPr lang="en-IN" dirty="0"/>
          </a:p>
          <a:p>
            <a:pPr algn="just" rtl="1"/>
            <a:r>
              <a:rPr lang="fa-IR" dirty="0"/>
              <a:t>یکی از مهمترین پیکهای بازدارنده در دستگاه عصبی است مثال پیکروتوکسین که از راه سد کردن گیرنده های گابا موجب تشنج می گردد.</a:t>
            </a:r>
            <a:endParaRPr lang="en-IN" dirty="0"/>
          </a:p>
          <a:p>
            <a:pPr algn="just" rtl="1"/>
            <a:r>
              <a:rPr lang="fa-IR" dirty="0"/>
              <a:t>بعضی ضد اضطرابها فعالیت بازدارند گابا را تسهیل می کند</a:t>
            </a:r>
            <a:r>
              <a:rPr lang="fa-IR" dirty="0" smtClean="0"/>
              <a:t>.</a:t>
            </a:r>
            <a:endParaRPr lang="en-US" dirty="0" smtClean="0"/>
          </a:p>
          <a:p>
            <a:pPr algn="just" rtl="1">
              <a:buNone/>
            </a:pPr>
            <a:endParaRPr lang="en-IN" dirty="0"/>
          </a:p>
          <a:p>
            <a:pPr algn="just" rtl="1">
              <a:buNone/>
            </a:pPr>
            <a:r>
              <a:rPr lang="fa-IR" b="1" dirty="0"/>
              <a:t>گلوتامات (</a:t>
            </a:r>
            <a:r>
              <a:rPr lang="en-US" b="1" dirty="0"/>
              <a:t>Glutamate</a:t>
            </a:r>
            <a:r>
              <a:rPr lang="fa-IR" b="1" dirty="0"/>
              <a:t>)</a:t>
            </a:r>
            <a:endParaRPr lang="en-IN" dirty="0"/>
          </a:p>
          <a:p>
            <a:pPr algn="just" rtl="1"/>
            <a:r>
              <a:rPr lang="fa-IR" dirty="0"/>
              <a:t>یکی از پیکهای عصبی تحریکی است که بیش از هر پیک دیگر در </a:t>
            </a:r>
            <a:r>
              <a:rPr lang="fa-IR" b="1" dirty="0"/>
              <a:t>نورونهای دستگاه عصبی مرکزی </a:t>
            </a:r>
            <a:r>
              <a:rPr lang="fa-IR" dirty="0"/>
              <a:t>وجود دارد.</a:t>
            </a:r>
            <a:endParaRPr lang="en-IN" dirty="0"/>
          </a:p>
          <a:p>
            <a:pPr algn="just" rtl="1"/>
            <a:r>
              <a:rPr lang="fa-IR" dirty="0"/>
              <a:t>حداقل </a:t>
            </a:r>
            <a:r>
              <a:rPr lang="fa-IR" b="1" dirty="0"/>
              <a:t>3 نوع فرعی </a:t>
            </a:r>
            <a:r>
              <a:rPr lang="fa-IR" dirty="0"/>
              <a:t>دارد که احتمالاً یکی از آنها در </a:t>
            </a:r>
            <a:r>
              <a:rPr lang="fa-IR" b="1" dirty="0"/>
              <a:t>یادگیری و حافظه نقش دارد</a:t>
            </a:r>
            <a:r>
              <a:rPr lang="fa-IR" dirty="0" smtClean="0"/>
              <a:t>.</a:t>
            </a:r>
          </a:p>
          <a:p>
            <a:pPr algn="just" rtl="1"/>
            <a:r>
              <a:rPr lang="fa-IR" dirty="0" smtClean="0"/>
              <a:t> </a:t>
            </a:r>
            <a:r>
              <a:rPr lang="fa-IR" dirty="0"/>
              <a:t>و این گیرنده از روی نام ماده شیمیایی خاص به نام اِن ـ متیل دی اَسپاراتات که برای شناسایی آن بکار می رود گیرندۀ ان ام دی اِ </a:t>
            </a:r>
            <a:r>
              <a:rPr lang="en-US" dirty="0"/>
              <a:t>NMDA</a:t>
            </a:r>
            <a:r>
              <a:rPr lang="fa-IR" dirty="0"/>
              <a:t> نامیده اند.</a:t>
            </a:r>
            <a:endParaRPr lang="en-IN" dirty="0"/>
          </a:p>
          <a:p>
            <a:pPr algn="just" rtl="1"/>
            <a:r>
              <a:rPr lang="fa-IR" dirty="0"/>
              <a:t>ناحیه </a:t>
            </a:r>
            <a:r>
              <a:rPr lang="fa-IR" b="1" dirty="0"/>
              <a:t>هیپوکامب</a:t>
            </a:r>
            <a:r>
              <a:rPr lang="fa-IR" dirty="0"/>
              <a:t> (نزدیک مرکز مغز) سرشار از این گیرنده است که در تشکیل خاطرات نزدیک نقش مهمی دارد.</a:t>
            </a:r>
            <a:endParaRPr lang="en-IN" dirty="0"/>
          </a:p>
          <a:p>
            <a:pPr algn="just" rtl="1">
              <a:buNone/>
            </a:pPr>
            <a:endParaRPr lang="en-IN"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158" y="214290"/>
            <a:ext cx="8786842" cy="6643710"/>
          </a:xfrm>
        </p:spPr>
        <p:txBody>
          <a:bodyPr>
            <a:normAutofit fontScale="92500" lnSpcReduction="10000"/>
          </a:bodyPr>
          <a:lstStyle/>
          <a:p>
            <a:pPr algn="r" rtl="1">
              <a:buNone/>
            </a:pPr>
            <a:r>
              <a:rPr lang="fa-IR" b="1" dirty="0">
                <a:latin typeface="Arial" pitchFamily="34" charset="0"/>
                <a:cs typeface="Arial" pitchFamily="34" charset="0"/>
              </a:rPr>
              <a:t>بخشهای دستگاه عصبی</a:t>
            </a:r>
            <a:endParaRPr lang="en-IN" dirty="0">
              <a:latin typeface="Arial" pitchFamily="34" charset="0"/>
              <a:cs typeface="Arial" pitchFamily="34" charset="0"/>
            </a:endParaRPr>
          </a:p>
          <a:p>
            <a:pPr indent="0" algn="just" rtl="1">
              <a:buNone/>
            </a:pPr>
            <a:r>
              <a:rPr lang="fa-IR" dirty="0"/>
              <a:t>همه بخشهای دستگاه عصبی با هم ارتباط متقابل دارند. برای بحث آنها را به دو دستگاه که هر یک دارای دو بخش است تقسیم نموده اند که در نمودار زیر ترسیم گردیده است.</a:t>
            </a:r>
            <a:endParaRPr lang="en-IN" dirty="0"/>
          </a:p>
          <a:p>
            <a:pPr algn="r" rtl="1">
              <a:buNone/>
            </a:pPr>
            <a:r>
              <a:rPr lang="en-US" dirty="0" smtClean="0"/>
              <a:t>                                        </a:t>
            </a:r>
            <a:r>
              <a:rPr lang="fa-IR" dirty="0" smtClean="0"/>
              <a:t>نخاع</a:t>
            </a:r>
            <a:endParaRPr lang="en-IN" dirty="0"/>
          </a:p>
          <a:p>
            <a:pPr algn="r" rtl="1">
              <a:buNone/>
            </a:pPr>
            <a:r>
              <a:rPr lang="fa-IR" dirty="0"/>
              <a:t>		</a:t>
            </a:r>
            <a:r>
              <a:rPr lang="en-US" dirty="0" smtClean="0"/>
              <a:t>            </a:t>
            </a:r>
            <a:r>
              <a:rPr lang="fa-IR" dirty="0" smtClean="0"/>
              <a:t> </a:t>
            </a:r>
            <a:r>
              <a:rPr lang="en-US" dirty="0" smtClean="0"/>
              <a:t>  </a:t>
            </a:r>
            <a:r>
              <a:rPr lang="fa-IR" dirty="0" smtClean="0"/>
              <a:t>مرکزی</a:t>
            </a:r>
            <a:endParaRPr lang="en-IN" dirty="0"/>
          </a:p>
          <a:p>
            <a:pPr algn="r" rtl="1">
              <a:buNone/>
            </a:pPr>
            <a:r>
              <a:rPr lang="fa-IR" dirty="0"/>
              <a:t>  </a:t>
            </a:r>
            <a:r>
              <a:rPr lang="en-US" dirty="0" smtClean="0"/>
              <a:t>                                      </a:t>
            </a:r>
            <a:r>
              <a:rPr lang="fa-IR" dirty="0" smtClean="0"/>
              <a:t>مغز</a:t>
            </a:r>
            <a:r>
              <a:rPr lang="fa-IR" dirty="0"/>
              <a:t>	</a:t>
            </a:r>
            <a:endParaRPr lang="en-IN" dirty="0"/>
          </a:p>
          <a:p>
            <a:pPr algn="r" rtl="1">
              <a:buNone/>
            </a:pPr>
            <a:r>
              <a:rPr lang="fa-IR" dirty="0"/>
              <a:t>دستگاه عصبی			</a:t>
            </a:r>
            <a:endParaRPr lang="en-IN" dirty="0"/>
          </a:p>
          <a:p>
            <a:pPr algn="r" rtl="1">
              <a:buNone/>
            </a:pPr>
            <a:r>
              <a:rPr lang="fa-IR" dirty="0"/>
              <a:t> </a:t>
            </a:r>
            <a:r>
              <a:rPr lang="en-US" dirty="0" smtClean="0"/>
              <a:t>                                                   </a:t>
            </a:r>
            <a:r>
              <a:rPr lang="fa-IR" dirty="0" smtClean="0"/>
              <a:t>اعصاب حسی</a:t>
            </a:r>
            <a:endParaRPr lang="en-IN" dirty="0"/>
          </a:p>
          <a:p>
            <a:pPr algn="r" rtl="1">
              <a:buNone/>
            </a:pPr>
            <a:r>
              <a:rPr lang="fa-IR" dirty="0"/>
              <a:t>		</a:t>
            </a:r>
            <a:r>
              <a:rPr lang="en-US" dirty="0" smtClean="0"/>
              <a:t>                               </a:t>
            </a:r>
            <a:r>
              <a:rPr lang="fa-IR" dirty="0" smtClean="0"/>
              <a:t> تنی</a:t>
            </a:r>
            <a:endParaRPr lang="en-US" dirty="0" smtClean="0"/>
          </a:p>
          <a:p>
            <a:pPr algn="r" rtl="1">
              <a:buNone/>
            </a:pPr>
            <a:r>
              <a:rPr lang="en-US" dirty="0" smtClean="0"/>
              <a:t>                          </a:t>
            </a:r>
            <a:r>
              <a:rPr lang="fa-IR" dirty="0" smtClean="0"/>
              <a:t>پیرامونی</a:t>
            </a:r>
            <a:r>
              <a:rPr lang="fa-IR" dirty="0"/>
              <a:t>	</a:t>
            </a:r>
            <a:r>
              <a:rPr lang="en-US" dirty="0" smtClean="0"/>
              <a:t>           </a:t>
            </a:r>
            <a:r>
              <a:rPr lang="fa-IR" dirty="0" smtClean="0"/>
              <a:t>اعصاب </a:t>
            </a:r>
            <a:r>
              <a:rPr lang="fa-IR" dirty="0"/>
              <a:t>حرکتی</a:t>
            </a:r>
            <a:endParaRPr lang="en-IN" dirty="0"/>
          </a:p>
          <a:p>
            <a:pPr algn="r" rtl="1">
              <a:buNone/>
            </a:pPr>
            <a:endParaRPr lang="en-IN" dirty="0"/>
          </a:p>
          <a:p>
            <a:pPr algn="r" rtl="1">
              <a:buNone/>
            </a:pPr>
            <a:r>
              <a:rPr lang="fa-IR" b="1" dirty="0"/>
              <a:t> </a:t>
            </a:r>
            <a:r>
              <a:rPr lang="en-US" b="1" dirty="0" smtClean="0"/>
              <a:t>                                          </a:t>
            </a:r>
            <a:r>
              <a:rPr lang="fa-IR" dirty="0" smtClean="0"/>
              <a:t> خودمختار</a:t>
            </a:r>
            <a:endParaRPr lang="en-IN" dirty="0"/>
          </a:p>
          <a:p>
            <a:pPr algn="r" rtl="1">
              <a:buNone/>
            </a:pPr>
            <a:endParaRPr lang="en-IN" dirty="0"/>
          </a:p>
        </p:txBody>
      </p:sp>
      <p:sp>
        <p:nvSpPr>
          <p:cNvPr id="4" name="Right Brace 3"/>
          <p:cNvSpPr/>
          <p:nvPr/>
        </p:nvSpPr>
        <p:spPr>
          <a:xfrm>
            <a:off x="7000892" y="3000372"/>
            <a:ext cx="142876" cy="2357454"/>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IN" dirty="0"/>
          </a:p>
        </p:txBody>
      </p:sp>
      <p:sp>
        <p:nvSpPr>
          <p:cNvPr id="5" name="Right Brace 4"/>
          <p:cNvSpPr/>
          <p:nvPr/>
        </p:nvSpPr>
        <p:spPr>
          <a:xfrm>
            <a:off x="5429256" y="2143116"/>
            <a:ext cx="500066" cy="1214446"/>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IN" dirty="0"/>
          </a:p>
        </p:txBody>
      </p:sp>
      <p:sp>
        <p:nvSpPr>
          <p:cNvPr id="6" name="Right Brace 5"/>
          <p:cNvSpPr/>
          <p:nvPr/>
        </p:nvSpPr>
        <p:spPr>
          <a:xfrm>
            <a:off x="5357818" y="4857760"/>
            <a:ext cx="357190" cy="1500198"/>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IN" dirty="0"/>
          </a:p>
        </p:txBody>
      </p:sp>
      <p:sp>
        <p:nvSpPr>
          <p:cNvPr id="7" name="Right Brace 6"/>
          <p:cNvSpPr/>
          <p:nvPr/>
        </p:nvSpPr>
        <p:spPr>
          <a:xfrm>
            <a:off x="4643438" y="4357694"/>
            <a:ext cx="214314" cy="1000132"/>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IN"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214290"/>
            <a:ext cx="9144000" cy="6643710"/>
          </a:xfrm>
        </p:spPr>
        <p:txBody>
          <a:bodyPr/>
          <a:lstStyle/>
          <a:p>
            <a:pPr algn="r" rtl="1"/>
            <a:r>
              <a:rPr lang="fa-IR" b="1" dirty="0"/>
              <a:t>قسمتهای مختلف مغز</a:t>
            </a:r>
            <a:endParaRPr lang="en-IN" dirty="0"/>
          </a:p>
          <a:p>
            <a:pPr algn="r" rtl="1">
              <a:buNone/>
            </a:pPr>
            <a:r>
              <a:rPr lang="en-US" dirty="0" smtClean="0"/>
              <a:t>                                         </a:t>
            </a:r>
            <a:r>
              <a:rPr lang="fa-IR" dirty="0" smtClean="0"/>
              <a:t>هسته </a:t>
            </a:r>
            <a:r>
              <a:rPr lang="fa-IR" dirty="0"/>
              <a:t>مرکزی</a:t>
            </a:r>
            <a:endParaRPr lang="en-IN" dirty="0"/>
          </a:p>
          <a:p>
            <a:pPr algn="r" rtl="1">
              <a:buNone/>
            </a:pPr>
            <a:r>
              <a:rPr lang="fa-IR" dirty="0"/>
              <a:t>سه لایه متحد المرکز مغز</a:t>
            </a:r>
            <a:r>
              <a:rPr lang="fa-IR" b="1" dirty="0"/>
              <a:t>	 </a:t>
            </a:r>
            <a:r>
              <a:rPr lang="fa-IR" dirty="0"/>
              <a:t>دستگاه کناری دستگاه لیمبیک</a:t>
            </a:r>
            <a:endParaRPr lang="en-IN" dirty="0"/>
          </a:p>
          <a:p>
            <a:pPr algn="r" rtl="1">
              <a:buNone/>
            </a:pPr>
            <a:r>
              <a:rPr lang="en-US" b="1" dirty="0" smtClean="0"/>
              <a:t>                                         </a:t>
            </a:r>
            <a:r>
              <a:rPr lang="fa-IR" b="1" dirty="0" smtClean="0"/>
              <a:t> </a:t>
            </a:r>
            <a:r>
              <a:rPr lang="fa-IR" dirty="0"/>
              <a:t>نیمکره های مغز (مخ)</a:t>
            </a:r>
            <a:endParaRPr lang="en-IN" dirty="0"/>
          </a:p>
          <a:p>
            <a:pPr algn="r" rtl="1"/>
            <a:endParaRPr lang="en-IN" dirty="0"/>
          </a:p>
          <a:p>
            <a:pPr algn="r" rtl="1">
              <a:buNone/>
            </a:pPr>
            <a:r>
              <a:rPr lang="en-US" dirty="0" smtClean="0"/>
              <a:t>                              </a:t>
            </a:r>
            <a:r>
              <a:rPr lang="fa-IR" dirty="0" smtClean="0"/>
              <a:t>بصل </a:t>
            </a:r>
            <a:r>
              <a:rPr lang="fa-IR" dirty="0"/>
              <a:t>النخاع</a:t>
            </a:r>
            <a:endParaRPr lang="en-IN" dirty="0"/>
          </a:p>
          <a:p>
            <a:pPr algn="r" rtl="1">
              <a:buNone/>
            </a:pPr>
            <a:r>
              <a:rPr lang="en-US" dirty="0" smtClean="0"/>
              <a:t>                               </a:t>
            </a:r>
            <a:r>
              <a:rPr lang="fa-IR" dirty="0" smtClean="0"/>
              <a:t>مخچه</a:t>
            </a:r>
            <a:endParaRPr lang="en-IN" dirty="0"/>
          </a:p>
          <a:p>
            <a:pPr algn="r" rtl="1">
              <a:buNone/>
            </a:pPr>
            <a:r>
              <a:rPr lang="fa-IR" dirty="0"/>
              <a:t>هسته مرکزی</a:t>
            </a:r>
            <a:r>
              <a:rPr lang="fa-IR" b="1" dirty="0"/>
              <a:t> 	</a:t>
            </a:r>
            <a:r>
              <a:rPr lang="fa-IR" dirty="0"/>
              <a:t>تالاموس                    </a:t>
            </a:r>
            <a:endParaRPr lang="en-IN" dirty="0"/>
          </a:p>
          <a:p>
            <a:pPr algn="r" rtl="1">
              <a:buNone/>
            </a:pPr>
            <a:r>
              <a:rPr lang="en-US" dirty="0" smtClean="0"/>
              <a:t>                              </a:t>
            </a:r>
            <a:r>
              <a:rPr lang="fa-IR" dirty="0" smtClean="0"/>
              <a:t>هیپوتالاموس</a:t>
            </a:r>
            <a:endParaRPr lang="en-IN" dirty="0"/>
          </a:p>
          <a:p>
            <a:pPr algn="r" rtl="1">
              <a:buNone/>
            </a:pPr>
            <a:r>
              <a:rPr lang="en-US" dirty="0" smtClean="0"/>
              <a:t>                              </a:t>
            </a:r>
            <a:r>
              <a:rPr lang="fa-IR" dirty="0" smtClean="0"/>
              <a:t>تشکیلات </a:t>
            </a:r>
            <a:r>
              <a:rPr lang="fa-IR" dirty="0"/>
              <a:t>مشبک</a:t>
            </a:r>
            <a:endParaRPr lang="en-IN" dirty="0"/>
          </a:p>
          <a:p>
            <a:pPr algn="r" rtl="1">
              <a:buNone/>
            </a:pPr>
            <a:endParaRPr lang="en-IN" dirty="0"/>
          </a:p>
        </p:txBody>
      </p:sp>
      <p:sp>
        <p:nvSpPr>
          <p:cNvPr id="4" name="Right Brace 3"/>
          <p:cNvSpPr/>
          <p:nvPr/>
        </p:nvSpPr>
        <p:spPr>
          <a:xfrm>
            <a:off x="5357818" y="1071546"/>
            <a:ext cx="357190" cy="1285884"/>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IN" b="1" dirty="0"/>
          </a:p>
        </p:txBody>
      </p:sp>
      <p:sp>
        <p:nvSpPr>
          <p:cNvPr id="5" name="Right Brace 4"/>
          <p:cNvSpPr/>
          <p:nvPr/>
        </p:nvSpPr>
        <p:spPr>
          <a:xfrm>
            <a:off x="6643702" y="3214686"/>
            <a:ext cx="402909" cy="2714644"/>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IN"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58204" cy="6143668"/>
          </a:xfrm>
        </p:spPr>
        <p:txBody>
          <a:bodyPr>
            <a:normAutofit fontScale="92500" lnSpcReduction="10000"/>
          </a:bodyPr>
          <a:lstStyle/>
          <a:p>
            <a:pPr algn="just" rtl="1">
              <a:buNone/>
            </a:pPr>
            <a:r>
              <a:rPr lang="fa-IR" b="1" dirty="0"/>
              <a:t>بصل النخاع</a:t>
            </a:r>
            <a:r>
              <a:rPr lang="fa-IR" dirty="0"/>
              <a:t> : بر تنفس و بعضی از بازتابهای حفظ حالت ایستاده نظارت دارد</a:t>
            </a:r>
            <a:r>
              <a:rPr lang="fa-IR" dirty="0" smtClean="0"/>
              <a:t>.</a:t>
            </a:r>
            <a:endParaRPr lang="en-US" dirty="0" smtClean="0"/>
          </a:p>
          <a:p>
            <a:pPr algn="just" rtl="1"/>
            <a:endParaRPr lang="en-IN" dirty="0"/>
          </a:p>
          <a:p>
            <a:pPr algn="just" rtl="1">
              <a:buNone/>
            </a:pPr>
            <a:r>
              <a:rPr lang="fa-IR" b="1" dirty="0"/>
              <a:t>مخچه :</a:t>
            </a:r>
            <a:r>
              <a:rPr lang="fa-IR" dirty="0"/>
              <a:t> عمدتاً با هماهنگی </a:t>
            </a:r>
            <a:r>
              <a:rPr lang="fa-IR" dirty="0" smtClean="0"/>
              <a:t>حرکات، </a:t>
            </a:r>
            <a:r>
              <a:rPr lang="fa-IR" dirty="0"/>
              <a:t>سر و کار دارد و تعادل و هماهنگی ماهیچه ها را نیز بر عهدۀ مخچه است</a:t>
            </a:r>
            <a:r>
              <a:rPr lang="fa-IR" dirty="0" smtClean="0"/>
              <a:t>.</a:t>
            </a:r>
            <a:endParaRPr lang="en-US" dirty="0" smtClean="0"/>
          </a:p>
          <a:p>
            <a:pPr algn="just" rtl="1">
              <a:buNone/>
            </a:pPr>
            <a:endParaRPr lang="en-IN" dirty="0"/>
          </a:p>
          <a:p>
            <a:pPr algn="just" rtl="1">
              <a:buNone/>
            </a:pPr>
            <a:r>
              <a:rPr lang="fa-IR" b="1" dirty="0" smtClean="0"/>
              <a:t>تالاموس :</a:t>
            </a:r>
            <a:r>
              <a:rPr lang="fa-IR" dirty="0" smtClean="0"/>
              <a:t> </a:t>
            </a:r>
            <a:r>
              <a:rPr lang="fa-IR" b="1" dirty="0" smtClean="0"/>
              <a:t>از دو گروه یاخته های عصبی تشکیل شده</a:t>
            </a:r>
            <a:r>
              <a:rPr lang="en-US" dirty="0" smtClean="0"/>
              <a:t>:</a:t>
            </a:r>
            <a:r>
              <a:rPr lang="fa-IR" dirty="0" smtClean="0"/>
              <a:t> </a:t>
            </a:r>
            <a:endParaRPr lang="en-US" dirty="0" smtClean="0"/>
          </a:p>
          <a:p>
            <a:pPr algn="just" rtl="1">
              <a:buNone/>
            </a:pPr>
            <a:endParaRPr lang="en-US" dirty="0" smtClean="0"/>
          </a:p>
          <a:p>
            <a:pPr marL="800100" indent="-457200" algn="just" rtl="1"/>
            <a:r>
              <a:rPr lang="en-US" dirty="0" smtClean="0"/>
              <a:t> </a:t>
            </a:r>
            <a:r>
              <a:rPr lang="fa-IR" dirty="0" smtClean="0"/>
              <a:t>بخشی از آن به صورت ایستگاه تقویت کننده عمل نموده و اطلاعات وارده از اندامهای گیرنده بینایی، شنوایی، بویایی و چشایی را به مخ هدایت می کند</a:t>
            </a:r>
            <a:r>
              <a:rPr lang="en-US" dirty="0" smtClean="0"/>
              <a:t>.</a:t>
            </a:r>
            <a:r>
              <a:rPr lang="fa-IR" dirty="0" smtClean="0"/>
              <a:t> و</a:t>
            </a:r>
            <a:endParaRPr lang="en-US" dirty="0" smtClean="0"/>
          </a:p>
          <a:p>
            <a:pPr marL="800100" indent="-457200" algn="just" rtl="1"/>
            <a:r>
              <a:rPr lang="fa-IR" dirty="0" smtClean="0"/>
              <a:t>بخش دیگر که نقش بسیار مهمی در </a:t>
            </a:r>
            <a:r>
              <a:rPr lang="fa-IR" b="1" dirty="0" smtClean="0"/>
              <a:t>کنترل خواب و بیداری </a:t>
            </a:r>
            <a:r>
              <a:rPr lang="fa-IR" dirty="0" smtClean="0"/>
              <a:t>دارد.</a:t>
            </a:r>
            <a:endParaRPr lang="en-IN" dirty="0" smtClean="0"/>
          </a:p>
          <a:p>
            <a:pPr indent="0" algn="r">
              <a:buNone/>
            </a:pPr>
            <a:endParaRPr lang="en-IN"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5720" y="214290"/>
            <a:ext cx="8643998" cy="6429420"/>
          </a:xfrm>
        </p:spPr>
        <p:txBody>
          <a:bodyPr>
            <a:normAutofit fontScale="85000" lnSpcReduction="10000"/>
          </a:bodyPr>
          <a:lstStyle/>
          <a:p>
            <a:pPr algn="just" rtl="1">
              <a:buNone/>
            </a:pPr>
            <a:r>
              <a:rPr lang="fa-IR" b="1" dirty="0"/>
              <a:t>هیپوتالاموس </a:t>
            </a:r>
            <a:r>
              <a:rPr lang="fa-IR" b="1" dirty="0" smtClean="0"/>
              <a:t>:</a:t>
            </a:r>
            <a:endParaRPr lang="en-US" b="1" dirty="0" smtClean="0"/>
          </a:p>
          <a:p>
            <a:pPr indent="0" algn="just" rtl="1"/>
            <a:r>
              <a:rPr lang="fa-IR" b="1" dirty="0" smtClean="0"/>
              <a:t> </a:t>
            </a:r>
            <a:r>
              <a:rPr lang="fa-IR" sz="3300" dirty="0" smtClean="0">
                <a:latin typeface="Arial" pitchFamily="34" charset="0"/>
                <a:cs typeface="Arial" pitchFamily="34" charset="0"/>
              </a:rPr>
              <a:t>ساختار </a:t>
            </a:r>
            <a:r>
              <a:rPr lang="fa-IR" sz="3300" dirty="0">
                <a:latin typeface="Arial" pitchFamily="34" charset="0"/>
                <a:cs typeface="Arial" pitchFamily="34" charset="0"/>
              </a:rPr>
              <a:t>کوچکی در زیر تالاموس </a:t>
            </a:r>
            <a:endParaRPr lang="en-US" sz="3300" dirty="0" smtClean="0">
              <a:latin typeface="Arial" pitchFamily="34" charset="0"/>
              <a:cs typeface="Arial" pitchFamily="34" charset="0"/>
            </a:endParaRPr>
          </a:p>
          <a:p>
            <a:pPr indent="0" algn="just" rtl="1"/>
            <a:r>
              <a:rPr lang="fa-IR" sz="3300" dirty="0" smtClean="0">
                <a:latin typeface="Arial" pitchFamily="34" charset="0"/>
                <a:cs typeface="Arial" pitchFamily="34" charset="0"/>
              </a:rPr>
              <a:t>مراکز </a:t>
            </a:r>
            <a:r>
              <a:rPr lang="fa-IR" sz="3300" dirty="0">
                <a:latin typeface="Arial" pitchFamily="34" charset="0"/>
                <a:cs typeface="Arial" pitchFamily="34" charset="0"/>
              </a:rPr>
              <a:t>آن در کنترل خوردن، نوشیدن، رفتار جنسی، تنظیم فعالیت غدد درون ریز و حفظ تعادل حیاتی را در اختیار دارد (سطح بهنجار نمودن کار کرد جاندار سالم مثل دمای بدن، ضربان قلب، فشار خون</a:t>
            </a:r>
            <a:r>
              <a:rPr lang="fa-IR" sz="3300" dirty="0" smtClean="0">
                <a:latin typeface="Arial" pitchFamily="34" charset="0"/>
                <a:cs typeface="Arial" pitchFamily="34" charset="0"/>
              </a:rPr>
              <a:t>)</a:t>
            </a:r>
            <a:endParaRPr lang="en-US" sz="3300" dirty="0" smtClean="0">
              <a:latin typeface="Arial" pitchFamily="34" charset="0"/>
              <a:cs typeface="Arial" pitchFamily="34" charset="0"/>
            </a:endParaRPr>
          </a:p>
          <a:p>
            <a:pPr indent="0" algn="just" rtl="1"/>
            <a:r>
              <a:rPr lang="fa-IR" sz="3300" dirty="0" smtClean="0">
                <a:latin typeface="Arial" pitchFamily="34" charset="0"/>
                <a:cs typeface="Arial" pitchFamily="34" charset="0"/>
              </a:rPr>
              <a:t> </a:t>
            </a:r>
            <a:r>
              <a:rPr lang="fa-IR" sz="3300" dirty="0">
                <a:latin typeface="Arial" pitchFamily="34" charset="0"/>
                <a:cs typeface="Arial" pitchFamily="34" charset="0"/>
              </a:rPr>
              <a:t>هیپوتالاموس در </a:t>
            </a:r>
            <a:r>
              <a:rPr lang="fa-IR" sz="3300" b="1" dirty="0">
                <a:latin typeface="Arial" pitchFamily="34" charset="0"/>
                <a:cs typeface="Arial" pitchFamily="34" charset="0"/>
              </a:rPr>
              <a:t>پاسخ به موقعیت های فشارزا و هیجانها </a:t>
            </a:r>
            <a:r>
              <a:rPr lang="fa-IR" sz="3300" dirty="0">
                <a:latin typeface="Arial" pitchFamily="34" charset="0"/>
                <a:cs typeface="Arial" pitchFamily="34" charset="0"/>
              </a:rPr>
              <a:t>نیز نقش بسیار مهمی دارد.</a:t>
            </a:r>
            <a:endParaRPr lang="en-IN" sz="3300" dirty="0">
              <a:latin typeface="Arial" pitchFamily="34" charset="0"/>
              <a:cs typeface="Arial" pitchFamily="34" charset="0"/>
            </a:endParaRPr>
          </a:p>
          <a:p>
            <a:pPr indent="0" algn="just" rtl="1"/>
            <a:r>
              <a:rPr lang="fa-IR" sz="3300" dirty="0">
                <a:latin typeface="Arial" pitchFamily="34" charset="0"/>
                <a:cs typeface="Arial" pitchFamily="34" charset="0"/>
              </a:rPr>
              <a:t>هیپوتالاموس همچنین بر </a:t>
            </a:r>
            <a:r>
              <a:rPr lang="fa-IR" sz="3300" b="1" dirty="0">
                <a:latin typeface="Arial" pitchFamily="34" charset="0"/>
                <a:cs typeface="Arial" pitchFamily="34" charset="0"/>
              </a:rPr>
              <a:t>غده هیپوفیز </a:t>
            </a:r>
            <a:r>
              <a:rPr lang="fa-IR" sz="3300" dirty="0">
                <a:latin typeface="Arial" pitchFamily="34" charset="0"/>
                <a:cs typeface="Arial" pitchFamily="34" charset="0"/>
              </a:rPr>
              <a:t>که درست زیر آن قرار گرفته تأثیر می گذارد و از این راه بر دستگاه غده های درون ریز و تراوش هورمونها کنترل دارد.</a:t>
            </a:r>
            <a:endParaRPr lang="en-IN" sz="3300" dirty="0">
              <a:latin typeface="Arial" pitchFamily="34" charset="0"/>
              <a:cs typeface="Arial" pitchFamily="34" charset="0"/>
            </a:endParaRPr>
          </a:p>
          <a:p>
            <a:pPr indent="0" algn="just" rtl="1"/>
            <a:r>
              <a:rPr lang="fa-IR" sz="3300" dirty="0">
                <a:latin typeface="Arial" pitchFamily="34" charset="0"/>
                <a:cs typeface="Arial" pitchFamily="34" charset="0"/>
              </a:rPr>
              <a:t>اهمیت این نظارت و کنترل در مواردی است که بدن باید مجموعه ای از فرایندهای فیزیولوژیایی (همان پاسخ جنگ و گریز) برای مقابله با موقعیت های اضطراری است را بکار اندازد.</a:t>
            </a:r>
            <a:endParaRPr lang="en-IN" sz="3300" dirty="0">
              <a:latin typeface="Arial" pitchFamily="34" charset="0"/>
              <a:cs typeface="Arial" pitchFamily="34" charset="0"/>
            </a:endParaRPr>
          </a:p>
          <a:p>
            <a:pPr indent="0" algn="just" rtl="1"/>
            <a:r>
              <a:rPr lang="fa-IR" sz="3300" dirty="0">
                <a:latin typeface="Arial" pitchFamily="34" charset="0"/>
                <a:cs typeface="Arial" pitchFamily="34" charset="0"/>
              </a:rPr>
              <a:t>هیپوتالاموس را بخاطر نقش خاص آن در بسیج و بروز مشکلات </a:t>
            </a:r>
            <a:r>
              <a:rPr lang="fa-IR" sz="3300" dirty="0" smtClean="0">
                <a:latin typeface="Arial" pitchFamily="34" charset="0"/>
                <a:cs typeface="Arial" pitchFamily="34" charset="0"/>
              </a:rPr>
              <a:t>و</a:t>
            </a:r>
            <a:r>
              <a:rPr lang="en-US" sz="3300" dirty="0" smtClean="0">
                <a:latin typeface="Arial" pitchFamily="34" charset="0"/>
                <a:cs typeface="Arial" pitchFamily="34" charset="0"/>
              </a:rPr>
              <a:t> </a:t>
            </a:r>
            <a:r>
              <a:rPr lang="fa-IR" sz="3300" dirty="0" smtClean="0">
                <a:latin typeface="Arial" pitchFamily="34" charset="0"/>
                <a:cs typeface="Arial" pitchFamily="34" charset="0"/>
              </a:rPr>
              <a:t>واکنش </a:t>
            </a:r>
            <a:r>
              <a:rPr lang="fa-IR" sz="3300" dirty="0">
                <a:latin typeface="Arial" pitchFamily="34" charset="0"/>
                <a:cs typeface="Arial" pitchFamily="34" charset="0"/>
              </a:rPr>
              <a:t>مناسب بدن برای عمل </a:t>
            </a:r>
            <a:r>
              <a:rPr lang="fa-IR" sz="3300" b="1" dirty="0">
                <a:latin typeface="Arial" pitchFamily="34" charset="0"/>
                <a:cs typeface="Arial" pitchFamily="34" charset="0"/>
              </a:rPr>
              <a:t>مرکز فشار روانی (استرس)</a:t>
            </a:r>
            <a:r>
              <a:rPr lang="fa-IR" sz="3300" dirty="0">
                <a:latin typeface="Arial" pitchFamily="34" charset="0"/>
                <a:cs typeface="Arial" pitchFamily="34" charset="0"/>
              </a:rPr>
              <a:t> می نامند.</a:t>
            </a:r>
            <a:endParaRPr lang="en-IN" sz="3300" dirty="0">
              <a:latin typeface="Arial" pitchFamily="34" charset="0"/>
              <a:cs typeface="Arial" pitchFamily="34" charset="0"/>
            </a:endParaRPr>
          </a:p>
          <a:p>
            <a:pPr indent="0" algn="just" rtl="1">
              <a:buNone/>
            </a:pPr>
            <a:endParaRPr lang="en-IN"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4282" y="0"/>
            <a:ext cx="8929718" cy="6643710"/>
          </a:xfrm>
        </p:spPr>
        <p:txBody>
          <a:bodyPr>
            <a:normAutofit/>
          </a:bodyPr>
          <a:lstStyle/>
          <a:p>
            <a:pPr algn="r" rtl="1">
              <a:buNone/>
            </a:pPr>
            <a:r>
              <a:rPr lang="fa-IR" b="1" dirty="0"/>
              <a:t>تشکیلات شبکیه یی </a:t>
            </a:r>
            <a:r>
              <a:rPr lang="fa-IR" b="1" dirty="0" smtClean="0"/>
              <a:t>:</a:t>
            </a:r>
            <a:endParaRPr lang="en-US" b="1" dirty="0" smtClean="0"/>
          </a:p>
          <a:p>
            <a:pPr indent="0" algn="just" rtl="1"/>
            <a:r>
              <a:rPr lang="fa-IR" dirty="0" smtClean="0"/>
              <a:t> </a:t>
            </a:r>
            <a:r>
              <a:rPr lang="fa-IR" dirty="0">
                <a:latin typeface="Arial" pitchFamily="34" charset="0"/>
                <a:cs typeface="Arial" pitchFamily="34" charset="0"/>
              </a:rPr>
              <a:t>تشکیل </a:t>
            </a:r>
            <a:r>
              <a:rPr lang="fa-IR" dirty="0" smtClean="0">
                <a:latin typeface="Arial" pitchFamily="34" charset="0"/>
                <a:cs typeface="Arial" pitchFamily="34" charset="0"/>
              </a:rPr>
              <a:t>شده از شبکیه یی از مدارهای عصبی که از بخش زیرین ساخته مغز به طرف تالاموس کشیده شده و از لا به لای بعضی دیگر از ساختارهای هسته مرکزی عبور می کند</a:t>
            </a:r>
            <a:r>
              <a:rPr lang="en-US" dirty="0" smtClean="0">
                <a:latin typeface="Arial" pitchFamily="34" charset="0"/>
                <a:cs typeface="Arial" pitchFamily="34" charset="0"/>
              </a:rPr>
              <a:t>.</a:t>
            </a:r>
          </a:p>
          <a:p>
            <a:pPr indent="0" algn="just" rtl="1"/>
            <a:r>
              <a:rPr lang="fa-IR" dirty="0" smtClean="0">
                <a:latin typeface="Arial" pitchFamily="34" charset="0"/>
                <a:cs typeface="Arial" pitchFamily="34" charset="0"/>
              </a:rPr>
              <a:t>  نقش پراهمیتی در </a:t>
            </a:r>
            <a:r>
              <a:rPr lang="fa-IR" b="1" dirty="0" smtClean="0">
                <a:latin typeface="Arial" pitchFamily="34" charset="0"/>
                <a:cs typeface="Arial" pitchFamily="34" charset="0"/>
              </a:rPr>
              <a:t>حالت برانگیختگی </a:t>
            </a:r>
            <a:r>
              <a:rPr lang="fa-IR" dirty="0" smtClean="0">
                <a:latin typeface="Arial" pitchFamily="34" charset="0"/>
                <a:cs typeface="Arial" pitchFamily="34" charset="0"/>
              </a:rPr>
              <a:t>آدمی</a:t>
            </a:r>
            <a:endParaRPr lang="en-US" dirty="0" smtClean="0">
              <a:latin typeface="Arial" pitchFamily="34" charset="0"/>
              <a:cs typeface="Arial" pitchFamily="34" charset="0"/>
            </a:endParaRPr>
          </a:p>
          <a:p>
            <a:pPr indent="0" algn="just" rtl="1"/>
            <a:r>
              <a:rPr lang="fa-IR" dirty="0" smtClean="0">
                <a:latin typeface="Arial" pitchFamily="34" charset="0"/>
                <a:cs typeface="Arial" pitchFamily="34" charset="0"/>
              </a:rPr>
              <a:t>در توانایی </a:t>
            </a:r>
            <a:r>
              <a:rPr lang="fa-IR" b="1" dirty="0" smtClean="0">
                <a:latin typeface="Arial" pitchFamily="34" charset="0"/>
                <a:cs typeface="Arial" pitchFamily="34" charset="0"/>
              </a:rPr>
              <a:t>تمرکز</a:t>
            </a:r>
            <a:r>
              <a:rPr lang="fa-IR" b="1" dirty="0">
                <a:latin typeface="Arial" pitchFamily="34" charset="0"/>
                <a:cs typeface="Arial" pitchFamily="34" charset="0"/>
              </a:rPr>
              <a:t>،</a:t>
            </a:r>
            <a:r>
              <a:rPr lang="fa-IR" b="1" dirty="0" smtClean="0">
                <a:latin typeface="Arial" pitchFamily="34" charset="0"/>
                <a:cs typeface="Arial" pitchFamily="34" charset="0"/>
              </a:rPr>
              <a:t> توجه </a:t>
            </a:r>
            <a:r>
              <a:rPr lang="fa-IR" dirty="0" smtClean="0">
                <a:latin typeface="Arial" pitchFamily="34" charset="0"/>
                <a:cs typeface="Arial" pitchFamily="34" charset="0"/>
              </a:rPr>
              <a:t>بر محرک نقش دارد.</a:t>
            </a:r>
          </a:p>
          <a:p>
            <a:pPr indent="0" algn="just" rtl="1"/>
            <a:r>
              <a:rPr lang="fa-IR" dirty="0" smtClean="0">
                <a:latin typeface="Arial" pitchFamily="34" charset="0"/>
                <a:cs typeface="Arial" pitchFamily="34" charset="0"/>
              </a:rPr>
              <a:t>با </a:t>
            </a:r>
            <a:r>
              <a:rPr lang="fa-IR" dirty="0">
                <a:latin typeface="Arial" pitchFamily="34" charset="0"/>
                <a:cs typeface="Arial" pitchFamily="34" charset="0"/>
              </a:rPr>
              <a:t>توجه به اینکه گیرنده های حسی هم دارای رشته های عصبی هستند از این تشکیلات می گذرند</a:t>
            </a:r>
            <a:r>
              <a:rPr lang="fa-IR" dirty="0" smtClean="0">
                <a:latin typeface="Arial" pitchFamily="34" charset="0"/>
                <a:cs typeface="Arial" pitchFamily="34" charset="0"/>
              </a:rPr>
              <a:t>.</a:t>
            </a:r>
          </a:p>
          <a:p>
            <a:pPr indent="0" algn="just" rtl="1"/>
            <a:r>
              <a:rPr lang="fa-IR" dirty="0" smtClean="0">
                <a:latin typeface="Arial" pitchFamily="34" charset="0"/>
                <a:cs typeface="Arial" pitchFamily="34" charset="0"/>
              </a:rPr>
              <a:t> </a:t>
            </a:r>
            <a:r>
              <a:rPr lang="fa-IR" dirty="0">
                <a:latin typeface="Arial" pitchFamily="34" charset="0"/>
                <a:cs typeface="Arial" pitchFamily="34" charset="0"/>
              </a:rPr>
              <a:t>این قسمت در </a:t>
            </a:r>
            <a:r>
              <a:rPr lang="fa-IR" b="1" dirty="0">
                <a:latin typeface="Arial" pitchFamily="34" charset="0"/>
                <a:cs typeface="Arial" pitchFamily="34" charset="0"/>
              </a:rPr>
              <a:t>نقش صافی </a:t>
            </a:r>
            <a:r>
              <a:rPr lang="fa-IR" dirty="0">
                <a:latin typeface="Arial" pitchFamily="34" charset="0"/>
                <a:cs typeface="Arial" pitchFamily="34" charset="0"/>
              </a:rPr>
              <a:t>عمل می کند یعنی بعضی پیامهای حسی را به قشر مخ راه می دهد (به هوشیاری) و راه بعضی را می بندد. و به این صورت </a:t>
            </a:r>
            <a:r>
              <a:rPr lang="fa-IR" b="1" dirty="0">
                <a:latin typeface="Arial" pitchFamily="34" charset="0"/>
                <a:cs typeface="Arial" pitchFamily="34" charset="0"/>
              </a:rPr>
              <a:t>وضع </a:t>
            </a:r>
            <a:r>
              <a:rPr lang="fa-IR" b="1" dirty="0" smtClean="0">
                <a:latin typeface="Arial" pitchFamily="34" charset="0"/>
                <a:cs typeface="Arial" pitchFamily="34" charset="0"/>
              </a:rPr>
              <a:t>هوشیاری </a:t>
            </a:r>
            <a:r>
              <a:rPr lang="fa-IR" dirty="0">
                <a:latin typeface="Arial" pitchFamily="34" charset="0"/>
                <a:cs typeface="Arial" pitchFamily="34" charset="0"/>
              </a:rPr>
              <a:t>شخص درهر لحظه تحت تأثیر </a:t>
            </a:r>
            <a:r>
              <a:rPr lang="fa-IR" dirty="0" smtClean="0">
                <a:latin typeface="Arial" pitchFamily="34" charset="0"/>
                <a:cs typeface="Arial" pitchFamily="34" charset="0"/>
              </a:rPr>
              <a:t>گذر </a:t>
            </a:r>
            <a:r>
              <a:rPr lang="fa-IR" dirty="0">
                <a:latin typeface="Arial" pitchFamily="34" charset="0"/>
                <a:cs typeface="Arial" pitchFamily="34" charset="0"/>
              </a:rPr>
              <a:t>اطلاعات از این صافی است.</a:t>
            </a:r>
            <a:endParaRPr lang="en-IN" dirty="0">
              <a:latin typeface="Arial" pitchFamily="34" charset="0"/>
              <a:cs typeface="Arial" pitchFamily="34" charset="0"/>
            </a:endParaRPr>
          </a:p>
          <a:p>
            <a:pPr algn="r" rtl="1">
              <a:buNone/>
            </a:pPr>
            <a:endParaRPr lang="en-IN" dirty="0">
              <a:latin typeface="Arial" pitchFamily="34" charset="0"/>
              <a:cs typeface="Arial" pitchFamily="34"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4282" y="214290"/>
            <a:ext cx="8715436" cy="6643710"/>
          </a:xfrm>
        </p:spPr>
        <p:txBody>
          <a:bodyPr>
            <a:normAutofit fontScale="92500" lnSpcReduction="10000"/>
          </a:bodyPr>
          <a:lstStyle/>
          <a:p>
            <a:pPr algn="just" rtl="1">
              <a:buNone/>
            </a:pPr>
            <a:r>
              <a:rPr lang="fa-IR" b="1" dirty="0"/>
              <a:t>دستگاه کناری (یا لیمبیک</a:t>
            </a:r>
            <a:r>
              <a:rPr lang="fa-IR" b="1" dirty="0" smtClean="0"/>
              <a:t>)</a:t>
            </a:r>
          </a:p>
          <a:p>
            <a:pPr algn="just" rtl="1">
              <a:buNone/>
            </a:pPr>
            <a:endParaRPr lang="en-IN" dirty="0"/>
          </a:p>
          <a:p>
            <a:pPr algn="just" rtl="1"/>
            <a:r>
              <a:rPr lang="fa-IR" dirty="0"/>
              <a:t>دور هسته مرکزی مغز چند ساختار قرار دارد که در مجموع دستگاه کناری خوانده می </a:t>
            </a:r>
            <a:r>
              <a:rPr lang="fa-IR" dirty="0" smtClean="0"/>
              <a:t>شود.</a:t>
            </a:r>
          </a:p>
          <a:p>
            <a:pPr algn="just" rtl="1">
              <a:buNone/>
            </a:pPr>
            <a:endParaRPr lang="fa-IR" dirty="0" smtClean="0"/>
          </a:p>
          <a:p>
            <a:pPr algn="just" rtl="1"/>
            <a:r>
              <a:rPr lang="fa-IR" dirty="0" smtClean="0"/>
              <a:t>  </a:t>
            </a:r>
            <a:r>
              <a:rPr lang="fa-IR" dirty="0"/>
              <a:t>این دستگاه </a:t>
            </a:r>
            <a:r>
              <a:rPr lang="fa-IR" b="1" dirty="0"/>
              <a:t>به کمک هیپوتالاموس </a:t>
            </a:r>
            <a:r>
              <a:rPr lang="fa-IR" dirty="0"/>
              <a:t>بر بعضی از فعالیتهای غریزی (تغذیه، حمله، گریز از خطر، جفت گیری) کنترل دارد</a:t>
            </a:r>
            <a:r>
              <a:rPr lang="fa-IR" dirty="0" smtClean="0"/>
              <a:t>.</a:t>
            </a:r>
          </a:p>
          <a:p>
            <a:pPr algn="just" rtl="1">
              <a:buNone/>
            </a:pPr>
            <a:endParaRPr lang="en-IN" dirty="0"/>
          </a:p>
          <a:p>
            <a:pPr algn="just" rtl="1"/>
            <a:r>
              <a:rPr lang="fa-IR" dirty="0"/>
              <a:t>بخشی از دستگاه کناری یعنی هیپوکامپ (دم اسبی) نقش مهمی در حافظه و ذخیره سازی رویدادهای تازه در قالب خاطرات پایدار دارد</a:t>
            </a:r>
            <a:r>
              <a:rPr lang="fa-IR" dirty="0" smtClean="0"/>
              <a:t>.</a:t>
            </a:r>
          </a:p>
          <a:p>
            <a:pPr algn="just" rtl="1">
              <a:buNone/>
            </a:pPr>
            <a:endParaRPr lang="en-IN" dirty="0"/>
          </a:p>
          <a:p>
            <a:pPr algn="just" rtl="1"/>
            <a:r>
              <a:rPr lang="fa-IR" dirty="0"/>
              <a:t>این دستگاه همچنین در </a:t>
            </a:r>
            <a:r>
              <a:rPr lang="fa-IR" b="1" dirty="0"/>
              <a:t>رفتارهای هیجانی </a:t>
            </a:r>
            <a:r>
              <a:rPr lang="fa-IR" dirty="0"/>
              <a:t>نیز دست اندر کار است.</a:t>
            </a:r>
            <a:endParaRPr lang="en-IN" dirty="0"/>
          </a:p>
          <a:p>
            <a:pPr algn="r" rtl="1">
              <a:buNone/>
            </a:pPr>
            <a:endParaRPr lang="en-IN" dirty="0"/>
          </a:p>
          <a:p>
            <a:pPr algn="r" rtl="1">
              <a:buNone/>
            </a:pPr>
            <a:endParaRPr lang="en-IN"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5720" y="0"/>
            <a:ext cx="8858280" cy="7072338"/>
          </a:xfrm>
        </p:spPr>
        <p:txBody>
          <a:bodyPr>
            <a:noAutofit/>
          </a:bodyPr>
          <a:lstStyle/>
          <a:p>
            <a:pPr algn="just" rtl="1">
              <a:buNone/>
            </a:pPr>
            <a:r>
              <a:rPr lang="fa-IR" sz="2800" b="1" dirty="0" smtClean="0"/>
              <a:t>مخ</a:t>
            </a:r>
            <a:endParaRPr lang="en-IN" sz="2800" dirty="0"/>
          </a:p>
          <a:p>
            <a:pPr algn="just" rtl="1"/>
            <a:r>
              <a:rPr lang="fa-IR" sz="2800" dirty="0" smtClean="0"/>
              <a:t>لایه </a:t>
            </a:r>
            <a:r>
              <a:rPr lang="fa-IR" sz="2400" dirty="0">
                <a:latin typeface="Arial" pitchFamily="34" charset="0"/>
                <a:cs typeface="Arial" pitchFamily="34" charset="0"/>
              </a:rPr>
              <a:t>خارجی قشر مخ  (</a:t>
            </a:r>
            <a:r>
              <a:rPr lang="en-US" sz="2400" dirty="0">
                <a:latin typeface="Arial" pitchFamily="34" charset="0"/>
                <a:cs typeface="Arial" pitchFamily="34" charset="0"/>
              </a:rPr>
              <a:t>cortex</a:t>
            </a:r>
            <a:r>
              <a:rPr lang="fa-IR" sz="2400" dirty="0">
                <a:latin typeface="Arial" pitchFamily="34" charset="0"/>
                <a:cs typeface="Arial" pitchFamily="34" charset="0"/>
              </a:rPr>
              <a:t>) که به علت وجود جسم یاخته ای عصبی و رشته های بدون مبلین خاکستری رنگ است و بخش داخلی که عمدتاً از آکسونهای میلین دار تشکیل شد و سفید رنگ است.</a:t>
            </a:r>
            <a:endParaRPr lang="en-IN" sz="2400" dirty="0">
              <a:latin typeface="Arial" pitchFamily="34" charset="0"/>
              <a:cs typeface="Arial" pitchFamily="34" charset="0"/>
            </a:endParaRPr>
          </a:p>
          <a:p>
            <a:pPr algn="just" rtl="1"/>
            <a:r>
              <a:rPr lang="fa-IR" sz="2400" dirty="0">
                <a:latin typeface="Arial" pitchFamily="34" charset="0"/>
                <a:cs typeface="Arial" pitchFamily="34" charset="0"/>
              </a:rPr>
              <a:t>بخشی از مخ مسئول </a:t>
            </a:r>
            <a:r>
              <a:rPr lang="fa-IR" sz="2400" b="1" dirty="0">
                <a:latin typeface="Arial" pitchFamily="34" charset="0"/>
                <a:cs typeface="Arial" pitchFamily="34" charset="0"/>
              </a:rPr>
              <a:t>تنظیم اطلاعات حسی </a:t>
            </a:r>
            <a:r>
              <a:rPr lang="fa-IR" sz="2400" dirty="0" smtClean="0">
                <a:latin typeface="Arial" pitchFamily="34" charset="0"/>
                <a:cs typeface="Arial" pitchFamily="34" charset="0"/>
              </a:rPr>
              <a:t>و </a:t>
            </a:r>
            <a:r>
              <a:rPr lang="fa-IR" sz="2400" dirty="0">
                <a:latin typeface="Arial" pitchFamily="34" charset="0"/>
                <a:cs typeface="Arial" pitchFamily="34" charset="0"/>
              </a:rPr>
              <a:t>بخشی دیگر مسئول </a:t>
            </a:r>
            <a:r>
              <a:rPr lang="fa-IR" sz="2400" b="1" dirty="0">
                <a:latin typeface="Arial" pitchFamily="34" charset="0"/>
                <a:cs typeface="Arial" pitchFamily="34" charset="0"/>
              </a:rPr>
              <a:t>تنظیم اطلاعات حرکتی </a:t>
            </a:r>
            <a:r>
              <a:rPr lang="fa-IR" sz="2400" dirty="0" smtClean="0">
                <a:latin typeface="Arial" pitchFamily="34" charset="0"/>
                <a:cs typeface="Arial" pitchFamily="34" charset="0"/>
              </a:rPr>
              <a:t>است. </a:t>
            </a:r>
          </a:p>
          <a:p>
            <a:pPr algn="just" rtl="1"/>
            <a:r>
              <a:rPr lang="fa-IR" sz="2400" dirty="0" smtClean="0">
                <a:latin typeface="Arial" pitchFamily="34" charset="0"/>
                <a:cs typeface="Arial" pitchFamily="34" charset="0"/>
              </a:rPr>
              <a:t>بخشی </a:t>
            </a:r>
            <a:r>
              <a:rPr lang="fa-IR" sz="2400" dirty="0">
                <a:latin typeface="Arial" pitchFamily="34" charset="0"/>
                <a:cs typeface="Arial" pitchFamily="34" charset="0"/>
              </a:rPr>
              <a:t>دیگر که بزرگترین بخش را تشکیل می </a:t>
            </a:r>
            <a:r>
              <a:rPr lang="fa-IR" sz="2400" dirty="0" smtClean="0">
                <a:latin typeface="Arial" pitchFamily="34" charset="0"/>
                <a:cs typeface="Arial" pitchFamily="34" charset="0"/>
              </a:rPr>
              <a:t>دهد </a:t>
            </a:r>
            <a:r>
              <a:rPr lang="fa-IR" sz="2400" dirty="0">
                <a:latin typeface="Arial" pitchFamily="34" charset="0"/>
                <a:cs typeface="Arial" pitchFamily="34" charset="0"/>
              </a:rPr>
              <a:t>نواحی ارتباطی است که بر جنبه های دیگر از رفتار مانند </a:t>
            </a:r>
            <a:r>
              <a:rPr lang="fa-IR" sz="2400" b="1" dirty="0">
                <a:latin typeface="Arial" pitchFamily="34" charset="0"/>
                <a:cs typeface="Arial" pitchFamily="34" charset="0"/>
              </a:rPr>
              <a:t>حافظه، تفکر و زبان </a:t>
            </a:r>
            <a:r>
              <a:rPr lang="fa-IR" sz="2400" dirty="0">
                <a:latin typeface="Arial" pitchFamily="34" charset="0"/>
                <a:cs typeface="Arial" pitchFamily="34" charset="0"/>
              </a:rPr>
              <a:t>مربوط است.</a:t>
            </a:r>
            <a:endParaRPr lang="en-IN" sz="2400" dirty="0">
              <a:latin typeface="Arial" pitchFamily="34" charset="0"/>
              <a:cs typeface="Arial" pitchFamily="34" charset="0"/>
            </a:endParaRPr>
          </a:p>
          <a:p>
            <a:pPr algn="just" rtl="1"/>
            <a:r>
              <a:rPr lang="fa-IR" sz="2400" dirty="0">
                <a:latin typeface="Arial" pitchFamily="34" charset="0"/>
                <a:cs typeface="Arial" pitchFamily="34" charset="0"/>
              </a:rPr>
              <a:t>مخ به دو نیمکره راست و چپ تقسیم می شود و هر نیمکره از چهار قطعه تقسیم می شود، که عبارتند از پیشانی، آهیانه ای پس سری و گیچگاهی.</a:t>
            </a:r>
            <a:endParaRPr lang="en-IN" sz="2400" dirty="0">
              <a:latin typeface="Arial" pitchFamily="34" charset="0"/>
              <a:cs typeface="Arial" pitchFamily="34" charset="0"/>
            </a:endParaRPr>
          </a:p>
          <a:p>
            <a:pPr algn="just" rtl="1"/>
            <a:r>
              <a:rPr lang="fa-IR" sz="2400" dirty="0">
                <a:latin typeface="Arial" pitchFamily="34" charset="0"/>
                <a:cs typeface="Arial" pitchFamily="34" charset="0"/>
              </a:rPr>
              <a:t>جسم </a:t>
            </a:r>
            <a:r>
              <a:rPr lang="fa-IR" sz="2400" dirty="0" smtClean="0">
                <a:latin typeface="Arial" pitchFamily="34" charset="0"/>
                <a:cs typeface="Arial" pitchFamily="34" charset="0"/>
              </a:rPr>
              <a:t>پینه </a:t>
            </a:r>
            <a:r>
              <a:rPr lang="fa-IR" sz="2400" dirty="0">
                <a:latin typeface="Arial" pitchFamily="34" charset="0"/>
                <a:cs typeface="Arial" pitchFamily="34" charset="0"/>
              </a:rPr>
              <a:t>ای نواری از رشته های عصبی است که دو نیمکره مغز را به هم وصل می نماید که اگر قطع گردد می توان تفاوتهای مهمی را که در کارکردهای این دو نیمکره وجود دارد را مشاهده نمود.</a:t>
            </a:r>
            <a:endParaRPr lang="en-IN" sz="2400" dirty="0">
              <a:latin typeface="Arial" pitchFamily="34" charset="0"/>
              <a:cs typeface="Arial" pitchFamily="34" charset="0"/>
            </a:endParaRPr>
          </a:p>
          <a:p>
            <a:pPr algn="just" rtl="1"/>
            <a:r>
              <a:rPr lang="fa-IR" sz="2400" b="1" dirty="0">
                <a:latin typeface="Arial" pitchFamily="34" charset="0"/>
                <a:cs typeface="Arial" pitchFamily="34" charset="0"/>
              </a:rPr>
              <a:t>نیمکرۀ چپ </a:t>
            </a:r>
            <a:r>
              <a:rPr lang="fa-IR" sz="2400" dirty="0">
                <a:latin typeface="Arial" pitchFamily="34" charset="0"/>
                <a:cs typeface="Arial" pitchFamily="34" charset="0"/>
              </a:rPr>
              <a:t>در زمینه </a:t>
            </a:r>
            <a:r>
              <a:rPr lang="fa-IR" sz="2400" b="1" dirty="0">
                <a:latin typeface="Arial" pitchFamily="34" charset="0"/>
                <a:cs typeface="Arial" pitchFamily="34" charset="0"/>
              </a:rPr>
              <a:t>زبان و تواناییهای ریاضی</a:t>
            </a:r>
            <a:r>
              <a:rPr lang="fa-IR" sz="2400" dirty="0">
                <a:latin typeface="Arial" pitchFamily="34" charset="0"/>
                <a:cs typeface="Arial" pitchFamily="34" charset="0"/>
              </a:rPr>
              <a:t> مهارت </a:t>
            </a:r>
            <a:r>
              <a:rPr lang="fa-IR" sz="2400" dirty="0" smtClean="0">
                <a:latin typeface="Arial" pitchFamily="34" charset="0"/>
                <a:cs typeface="Arial" pitchFamily="34" charset="0"/>
              </a:rPr>
              <a:t>دارد.</a:t>
            </a:r>
          </a:p>
          <a:p>
            <a:pPr algn="just" rtl="1"/>
            <a:r>
              <a:rPr lang="fa-IR" sz="2400" dirty="0" smtClean="0">
                <a:latin typeface="Arial" pitchFamily="34" charset="0"/>
                <a:cs typeface="Arial" pitchFamily="34" charset="0"/>
              </a:rPr>
              <a:t> </a:t>
            </a:r>
            <a:r>
              <a:rPr lang="fa-IR" sz="2400" b="1" dirty="0">
                <a:latin typeface="Arial" pitchFamily="34" charset="0"/>
                <a:cs typeface="Arial" pitchFamily="34" charset="0"/>
              </a:rPr>
              <a:t>نیمکره راست </a:t>
            </a:r>
            <a:r>
              <a:rPr lang="fa-IR" sz="2400" dirty="0">
                <a:latin typeface="Arial" pitchFamily="34" charset="0"/>
                <a:cs typeface="Arial" pitchFamily="34" charset="0"/>
              </a:rPr>
              <a:t>کمی قادر به فهم زبان است ولی قادر به برقراری ارتباط کلامی نیست ولی این نیمکره توانایی پیشرفته یی برای </a:t>
            </a:r>
            <a:r>
              <a:rPr lang="fa-IR" sz="2400" b="1" dirty="0">
                <a:latin typeface="Arial" pitchFamily="34" charset="0"/>
                <a:cs typeface="Arial" pitchFamily="34" charset="0"/>
              </a:rPr>
              <a:t>ادراک فضایی ـ هندسی و طرحها </a:t>
            </a:r>
            <a:r>
              <a:rPr lang="fa-IR" sz="2400" dirty="0">
                <a:latin typeface="Arial" pitchFamily="34" charset="0"/>
                <a:cs typeface="Arial" pitchFamily="34" charset="0"/>
              </a:rPr>
              <a:t>دارد.</a:t>
            </a:r>
            <a:endParaRPr lang="en-IN" sz="2400" dirty="0">
              <a:latin typeface="Arial" pitchFamily="34" charset="0"/>
              <a:cs typeface="Arial" pitchFamily="34" charset="0"/>
            </a:endParaRPr>
          </a:p>
          <a:p>
            <a:pPr algn="just" rtl="1">
              <a:buNone/>
            </a:pPr>
            <a:endParaRPr lang="en-IN" sz="2400" dirty="0">
              <a:latin typeface="Arial" pitchFamily="34" charset="0"/>
              <a:cs typeface="Arial" pitchFamily="34"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4282" y="214290"/>
            <a:ext cx="8929718" cy="6429420"/>
          </a:xfrm>
        </p:spPr>
        <p:txBody>
          <a:bodyPr>
            <a:normAutofit/>
          </a:bodyPr>
          <a:lstStyle/>
          <a:p>
            <a:pPr indent="0" algn="just" rtl="1">
              <a:buNone/>
            </a:pPr>
            <a:r>
              <a:rPr lang="fa-IR" sz="2800" b="1" dirty="0">
                <a:latin typeface="Arial" pitchFamily="34" charset="0"/>
                <a:cs typeface="Arial" pitchFamily="34" charset="0"/>
              </a:rPr>
              <a:t>دستگاه عصبی </a:t>
            </a:r>
            <a:r>
              <a:rPr lang="fa-IR" sz="2800" b="1" dirty="0" smtClean="0">
                <a:latin typeface="Arial" pitchFamily="34" charset="0"/>
                <a:cs typeface="Arial" pitchFamily="34" charset="0"/>
              </a:rPr>
              <a:t>خودکار</a:t>
            </a:r>
          </a:p>
          <a:p>
            <a:pPr indent="0" algn="just" rtl="1">
              <a:buNone/>
            </a:pPr>
            <a:endParaRPr lang="en-IN" sz="2800" dirty="0">
              <a:latin typeface="Arial" pitchFamily="34" charset="0"/>
              <a:cs typeface="Arial" pitchFamily="34" charset="0"/>
            </a:endParaRPr>
          </a:p>
          <a:p>
            <a:pPr indent="0" algn="just" rtl="1"/>
            <a:r>
              <a:rPr lang="fa-IR" sz="2800" dirty="0">
                <a:latin typeface="Arial" pitchFamily="34" charset="0"/>
                <a:cs typeface="Arial" pitchFamily="34" charset="0"/>
              </a:rPr>
              <a:t>از دو بخش سمپاتیک و پاراسمپاتیک تشکیل می شود که اغلب اعمال متضاد یکدیگر را انجام می دهند.</a:t>
            </a:r>
            <a:endParaRPr lang="en-IN" sz="2800" dirty="0">
              <a:latin typeface="Arial" pitchFamily="34" charset="0"/>
              <a:cs typeface="Arial" pitchFamily="34" charset="0"/>
            </a:endParaRPr>
          </a:p>
          <a:p>
            <a:pPr indent="0" algn="just" rtl="1"/>
            <a:r>
              <a:rPr lang="fa-IR" sz="2800" dirty="0">
                <a:latin typeface="Arial" pitchFamily="34" charset="0"/>
                <a:cs typeface="Arial" pitchFamily="34" charset="0"/>
              </a:rPr>
              <a:t>بخش سمپاتیک بصورت یکپارچه عمل می کند یعنی </a:t>
            </a:r>
            <a:r>
              <a:rPr lang="fa-IR" sz="2800" b="1" dirty="0">
                <a:latin typeface="Arial" pitchFamily="34" charset="0"/>
                <a:cs typeface="Arial" pitchFamily="34" charset="0"/>
              </a:rPr>
              <a:t>همزمان بر روی چند </a:t>
            </a:r>
            <a:r>
              <a:rPr lang="fa-IR" sz="2800" b="1" dirty="0" smtClean="0">
                <a:latin typeface="Arial" pitchFamily="34" charset="0"/>
                <a:cs typeface="Arial" pitchFamily="34" charset="0"/>
              </a:rPr>
              <a:t>عضو</a:t>
            </a:r>
            <a:r>
              <a:rPr lang="fa-IR" sz="2800" dirty="0" smtClean="0">
                <a:latin typeface="Arial" pitchFamily="34" charset="0"/>
                <a:cs typeface="Arial" pitchFamily="34" charset="0"/>
              </a:rPr>
              <a:t> </a:t>
            </a:r>
            <a:r>
              <a:rPr lang="fa-IR" sz="2800" dirty="0">
                <a:latin typeface="Arial" pitchFamily="34" charset="0"/>
                <a:cs typeface="Arial" pitchFamily="34" charset="0"/>
              </a:rPr>
              <a:t>اثر می </a:t>
            </a:r>
            <a:r>
              <a:rPr lang="fa-IR" sz="2800" dirty="0" smtClean="0">
                <a:latin typeface="Arial" pitchFamily="34" charset="0"/>
                <a:cs typeface="Arial" pitchFamily="34" charset="0"/>
              </a:rPr>
              <a:t>گذارد.</a:t>
            </a:r>
          </a:p>
          <a:p>
            <a:pPr indent="0" algn="just" rtl="1"/>
            <a:r>
              <a:rPr lang="fa-IR" sz="2800" dirty="0" smtClean="0">
                <a:latin typeface="Arial" pitchFamily="34" charset="0"/>
                <a:cs typeface="Arial" pitchFamily="34" charset="0"/>
              </a:rPr>
              <a:t>در </a:t>
            </a:r>
            <a:r>
              <a:rPr lang="fa-IR" sz="2800" dirty="0">
                <a:latin typeface="Arial" pitchFamily="34" charset="0"/>
                <a:cs typeface="Arial" pitchFamily="34" charset="0"/>
              </a:rPr>
              <a:t>حالیکه دستگاه عصبی پاراسمپاتیک به گونه ای عمل می کند که در هر زمان </a:t>
            </a:r>
            <a:r>
              <a:rPr lang="fa-IR" sz="2800" b="1" dirty="0">
                <a:latin typeface="Arial" pitchFamily="34" charset="0"/>
                <a:cs typeface="Arial" pitchFamily="34" charset="0"/>
              </a:rPr>
              <a:t>تنها یک عضو </a:t>
            </a:r>
            <a:r>
              <a:rPr lang="fa-IR" sz="2800" dirty="0">
                <a:latin typeface="Arial" pitchFamily="34" charset="0"/>
                <a:cs typeface="Arial" pitchFamily="34" charset="0"/>
              </a:rPr>
              <a:t>تحت تأثیر قرار می دهد. </a:t>
            </a:r>
            <a:endParaRPr lang="fa-IR" sz="2800" dirty="0" smtClean="0">
              <a:latin typeface="Arial" pitchFamily="34" charset="0"/>
              <a:cs typeface="Arial" pitchFamily="34" charset="0"/>
            </a:endParaRPr>
          </a:p>
          <a:p>
            <a:pPr indent="0" algn="just" rtl="1"/>
            <a:r>
              <a:rPr lang="fa-IR" sz="2800" dirty="0" smtClean="0">
                <a:latin typeface="Arial" pitchFamily="34" charset="0"/>
                <a:cs typeface="Arial" pitchFamily="34" charset="0"/>
              </a:rPr>
              <a:t>از </a:t>
            </a:r>
            <a:r>
              <a:rPr lang="fa-IR" sz="2800" dirty="0">
                <a:latin typeface="Arial" pitchFamily="34" charset="0"/>
                <a:cs typeface="Arial" pitchFamily="34" charset="0"/>
              </a:rPr>
              <a:t>آنجایی که رشته های آن با فعالیت ماهیچه های صاف و غده های درون ریز در ارتباط است این دستگاه در واکنشهای </a:t>
            </a:r>
            <a:r>
              <a:rPr lang="fa-IR" sz="2800" b="1" dirty="0">
                <a:latin typeface="Arial" pitchFamily="34" charset="0"/>
                <a:cs typeface="Arial" pitchFamily="34" charset="0"/>
              </a:rPr>
              <a:t>هیجانی</a:t>
            </a:r>
            <a:r>
              <a:rPr lang="fa-IR" sz="2800" dirty="0">
                <a:latin typeface="Arial" pitchFamily="34" charset="0"/>
                <a:cs typeface="Arial" pitchFamily="34" charset="0"/>
              </a:rPr>
              <a:t> نقش بسیار مهمی </a:t>
            </a:r>
            <a:r>
              <a:rPr lang="fa-IR" sz="2800" dirty="0" smtClean="0">
                <a:latin typeface="Arial" pitchFamily="34" charset="0"/>
                <a:cs typeface="Arial" pitchFamily="34" charset="0"/>
              </a:rPr>
              <a:t>دارد.</a:t>
            </a:r>
          </a:p>
          <a:p>
            <a:pPr indent="0" algn="just" rtl="1"/>
            <a:r>
              <a:rPr lang="fa-IR" sz="2800" dirty="0" smtClean="0">
                <a:latin typeface="Arial" pitchFamily="34" charset="0"/>
                <a:cs typeface="Arial" pitchFamily="34" charset="0"/>
              </a:rPr>
              <a:t> </a:t>
            </a:r>
            <a:r>
              <a:rPr lang="fa-IR" sz="2800" b="1" dirty="0">
                <a:latin typeface="Arial" pitchFamily="34" charset="0"/>
                <a:cs typeface="Arial" pitchFamily="34" charset="0"/>
              </a:rPr>
              <a:t>بخش سمپاتیک </a:t>
            </a:r>
            <a:r>
              <a:rPr lang="fa-IR" sz="2800" dirty="0">
                <a:latin typeface="Arial" pitchFamily="34" charset="0"/>
                <a:cs typeface="Arial" pitchFamily="34" charset="0"/>
              </a:rPr>
              <a:t>در جریان </a:t>
            </a:r>
            <a:r>
              <a:rPr lang="fa-IR" sz="2800" b="1" dirty="0">
                <a:latin typeface="Arial" pitchFamily="34" charset="0"/>
                <a:cs typeface="Arial" pitchFamily="34" charset="0"/>
              </a:rPr>
              <a:t>برانگیختگی</a:t>
            </a:r>
            <a:r>
              <a:rPr lang="fa-IR" sz="2800" dirty="0">
                <a:latin typeface="Arial" pitchFamily="34" charset="0"/>
                <a:cs typeface="Arial" pitchFamily="34" charset="0"/>
              </a:rPr>
              <a:t> و </a:t>
            </a:r>
            <a:r>
              <a:rPr lang="fa-IR" sz="2800" b="1" dirty="0">
                <a:latin typeface="Arial" pitchFamily="34" charset="0"/>
                <a:cs typeface="Arial" pitchFamily="34" charset="0"/>
              </a:rPr>
              <a:t>تحریکی</a:t>
            </a:r>
            <a:r>
              <a:rPr lang="fa-IR" sz="2800" dirty="0">
                <a:latin typeface="Arial" pitchFamily="34" charset="0"/>
                <a:cs typeface="Arial" pitchFamily="34" charset="0"/>
              </a:rPr>
              <a:t> </a:t>
            </a:r>
            <a:r>
              <a:rPr lang="fa-IR" sz="2800" dirty="0" smtClean="0">
                <a:latin typeface="Arial" pitchFamily="34" charset="0"/>
                <a:cs typeface="Arial" pitchFamily="34" charset="0"/>
              </a:rPr>
              <a:t>فعال است.</a:t>
            </a:r>
          </a:p>
          <a:p>
            <a:pPr indent="0" algn="just" rtl="1"/>
            <a:r>
              <a:rPr lang="fa-IR" sz="2800" dirty="0" smtClean="0">
                <a:latin typeface="Arial" pitchFamily="34" charset="0"/>
                <a:cs typeface="Arial" pitchFamily="34" charset="0"/>
              </a:rPr>
              <a:t> </a:t>
            </a:r>
            <a:r>
              <a:rPr lang="fa-IR" sz="2800" b="1" dirty="0">
                <a:latin typeface="Arial" pitchFamily="34" charset="0"/>
                <a:cs typeface="Arial" pitchFamily="34" charset="0"/>
              </a:rPr>
              <a:t>بخش پاراسمپاتیک </a:t>
            </a:r>
            <a:r>
              <a:rPr lang="fa-IR" sz="2800" dirty="0">
                <a:latin typeface="Arial" pitchFamily="34" charset="0"/>
                <a:cs typeface="Arial" pitchFamily="34" charset="0"/>
              </a:rPr>
              <a:t>در </a:t>
            </a:r>
            <a:r>
              <a:rPr lang="fa-IR" sz="2800" b="1" dirty="0">
                <a:latin typeface="Arial" pitchFamily="34" charset="0"/>
                <a:cs typeface="Arial" pitchFamily="34" charset="0"/>
              </a:rPr>
              <a:t>هنگام آرمیدگی</a:t>
            </a:r>
            <a:r>
              <a:rPr lang="fa-IR" sz="2800" dirty="0">
                <a:latin typeface="Arial" pitchFamily="34" charset="0"/>
                <a:cs typeface="Arial" pitchFamily="34" charset="0"/>
              </a:rPr>
              <a:t> فعال هستند.</a:t>
            </a:r>
            <a:endParaRPr lang="en-IN" sz="2800" dirty="0">
              <a:latin typeface="Arial" pitchFamily="34" charset="0"/>
              <a:cs typeface="Arial" pitchFamily="34" charset="0"/>
            </a:endParaRPr>
          </a:p>
          <a:p>
            <a:pPr indent="0" algn="just" rtl="1">
              <a:buNone/>
            </a:pPr>
            <a:endParaRPr lang="en-IN" sz="2800" dirty="0">
              <a:latin typeface="Arial" pitchFamily="34" charset="0"/>
              <a:cs typeface="Arial" pitchFamily="34"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0034" y="571480"/>
            <a:ext cx="8215370" cy="6000792"/>
          </a:xfrm>
        </p:spPr>
        <p:txBody>
          <a:bodyPr/>
          <a:lstStyle/>
          <a:p>
            <a:pPr algn="r" rtl="1">
              <a:buNone/>
            </a:pPr>
            <a:r>
              <a:rPr lang="fa-IR" b="1" dirty="0" smtClean="0"/>
              <a:t>غدد </a:t>
            </a:r>
            <a:r>
              <a:rPr lang="fa-IR" sz="2800" b="1" dirty="0">
                <a:latin typeface="Arial" pitchFamily="34" charset="0"/>
                <a:cs typeface="Arial" pitchFamily="34" charset="0"/>
              </a:rPr>
              <a:t>درون </a:t>
            </a:r>
            <a:r>
              <a:rPr lang="fa-IR" sz="2800" b="1" dirty="0" smtClean="0">
                <a:latin typeface="Arial" pitchFamily="34" charset="0"/>
                <a:cs typeface="Arial" pitchFamily="34" charset="0"/>
              </a:rPr>
              <a:t>ریز:</a:t>
            </a:r>
          </a:p>
          <a:p>
            <a:pPr algn="r" rtl="1">
              <a:buNone/>
            </a:pPr>
            <a:endParaRPr lang="en-IN" sz="2800" dirty="0">
              <a:latin typeface="Arial" pitchFamily="34" charset="0"/>
              <a:cs typeface="Arial" pitchFamily="34" charset="0"/>
            </a:endParaRPr>
          </a:p>
          <a:p>
            <a:pPr indent="0" algn="just" rtl="1"/>
            <a:r>
              <a:rPr lang="fa-IR" sz="2800" dirty="0">
                <a:latin typeface="Arial" pitchFamily="34" charset="0"/>
                <a:cs typeface="Arial" pitchFamily="34" charset="0"/>
              </a:rPr>
              <a:t>این غدد هورمونهایی را وارد جریان </a:t>
            </a:r>
            <a:r>
              <a:rPr lang="fa-IR" sz="2800" dirty="0" smtClean="0">
                <a:latin typeface="Arial" pitchFamily="34" charset="0"/>
                <a:cs typeface="Arial" pitchFamily="34" charset="0"/>
              </a:rPr>
              <a:t>خون می نماید.</a:t>
            </a:r>
          </a:p>
          <a:p>
            <a:pPr indent="0" algn="just" rtl="1"/>
            <a:r>
              <a:rPr lang="fa-IR" sz="2800" dirty="0" smtClean="0">
                <a:latin typeface="Arial" pitchFamily="34" charset="0"/>
                <a:cs typeface="Arial" pitchFamily="34" charset="0"/>
              </a:rPr>
              <a:t> </a:t>
            </a:r>
            <a:r>
              <a:rPr lang="fa-IR" sz="2800" dirty="0">
                <a:latin typeface="Arial" pitchFamily="34" charset="0"/>
                <a:cs typeface="Arial" pitchFamily="34" charset="0"/>
              </a:rPr>
              <a:t>در رفتار </a:t>
            </a:r>
            <a:r>
              <a:rPr lang="fa-IR" sz="2800" b="1" dirty="0">
                <a:latin typeface="Arial" pitchFamily="34" charset="0"/>
                <a:cs typeface="Arial" pitchFamily="34" charset="0"/>
              </a:rPr>
              <a:t>هیجانی و انگیزش </a:t>
            </a:r>
            <a:r>
              <a:rPr lang="fa-IR" sz="2800" dirty="0">
                <a:latin typeface="Arial" pitchFamily="34" charset="0"/>
                <a:cs typeface="Arial" pitchFamily="34" charset="0"/>
              </a:rPr>
              <a:t>نقش مهمی دارند</a:t>
            </a:r>
            <a:r>
              <a:rPr lang="fa-IR" sz="2800" dirty="0" smtClean="0">
                <a:latin typeface="Arial" pitchFamily="34" charset="0"/>
                <a:cs typeface="Arial" pitchFamily="34" charset="0"/>
              </a:rPr>
              <a:t>.</a:t>
            </a:r>
          </a:p>
          <a:p>
            <a:pPr indent="0" algn="just" rtl="1"/>
            <a:r>
              <a:rPr lang="fa-IR" sz="2800" dirty="0" smtClean="0">
                <a:latin typeface="Arial" pitchFamily="34" charset="0"/>
                <a:cs typeface="Arial" pitchFamily="34" charset="0"/>
              </a:rPr>
              <a:t> </a:t>
            </a:r>
            <a:r>
              <a:rPr lang="fa-IR" sz="2800" dirty="0">
                <a:latin typeface="Arial" pitchFamily="34" charset="0"/>
                <a:cs typeface="Arial" pitchFamily="34" charset="0"/>
              </a:rPr>
              <a:t>نقش مکمل نقش دستگاه عصبی در یکپارچگی </a:t>
            </a:r>
            <a:r>
              <a:rPr lang="fa-IR" sz="2800" dirty="0" smtClean="0">
                <a:latin typeface="Arial" pitchFamily="34" charset="0"/>
                <a:cs typeface="Arial" pitchFamily="34" charset="0"/>
              </a:rPr>
              <a:t>رفتاردارد.</a:t>
            </a:r>
          </a:p>
          <a:p>
            <a:pPr indent="0" algn="just" rtl="1"/>
            <a:r>
              <a:rPr lang="fa-IR" sz="2800" dirty="0" smtClean="0">
                <a:latin typeface="Arial" pitchFamily="34" charset="0"/>
                <a:cs typeface="Arial" pitchFamily="34" charset="0"/>
              </a:rPr>
              <a:t>  </a:t>
            </a:r>
            <a:r>
              <a:rPr lang="fa-IR" sz="2800" dirty="0">
                <a:latin typeface="Arial" pitchFamily="34" charset="0"/>
                <a:cs typeface="Arial" pitchFamily="34" charset="0"/>
              </a:rPr>
              <a:t>رابطه ی تنگاتنگی بین کارکرد آنها با فعالیت هیپوتالاموس و دستگاه عصبی خود مختار است. </a:t>
            </a:r>
            <a:endParaRPr lang="fa-IR" sz="2800" dirty="0" smtClean="0">
              <a:latin typeface="Arial" pitchFamily="34" charset="0"/>
              <a:cs typeface="Arial" pitchFamily="34" charset="0"/>
            </a:endParaRPr>
          </a:p>
          <a:p>
            <a:pPr indent="0" algn="just" rtl="1"/>
            <a:endParaRPr lang="fa-IR" sz="2800" dirty="0" smtClean="0">
              <a:latin typeface="Arial" pitchFamily="34" charset="0"/>
              <a:cs typeface="Arial" pitchFamily="34" charset="0"/>
            </a:endParaRPr>
          </a:p>
          <a:p>
            <a:pPr indent="0" algn="just" rtl="1">
              <a:buNone/>
            </a:pPr>
            <a:r>
              <a:rPr lang="fa-IR" sz="2800" b="1" dirty="0" smtClean="0">
                <a:latin typeface="Arial" pitchFamily="34" charset="0"/>
                <a:cs typeface="Arial" pitchFamily="34" charset="0"/>
              </a:rPr>
              <a:t>که </a:t>
            </a:r>
            <a:r>
              <a:rPr lang="fa-IR" sz="2800" b="1" dirty="0">
                <a:latin typeface="Arial" pitchFamily="34" charset="0"/>
                <a:cs typeface="Arial" pitchFamily="34" charset="0"/>
              </a:rPr>
              <a:t>از جمله این غدد عبارتند از:</a:t>
            </a:r>
            <a:endParaRPr lang="en-IN" sz="2800" b="1" dirty="0">
              <a:latin typeface="Arial" pitchFamily="34" charset="0"/>
              <a:cs typeface="Arial" pitchFamily="34" charset="0"/>
            </a:endParaRPr>
          </a:p>
          <a:p>
            <a:pPr algn="r" rtl="1">
              <a:buNone/>
            </a:pPr>
            <a:endParaRPr lang="en-IN"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4282" y="214290"/>
            <a:ext cx="8715436" cy="6429420"/>
          </a:xfrm>
        </p:spPr>
        <p:txBody>
          <a:bodyPr>
            <a:normAutofit fontScale="77500" lnSpcReduction="20000"/>
          </a:bodyPr>
          <a:lstStyle/>
          <a:p>
            <a:pPr algn="just" rtl="1">
              <a:buNone/>
            </a:pPr>
            <a:r>
              <a:rPr lang="fa-IR" b="1" dirty="0"/>
              <a:t>غده </a:t>
            </a:r>
            <a:r>
              <a:rPr lang="fa-IR" sz="3000" b="1" dirty="0" smtClean="0">
                <a:latin typeface="Arial" pitchFamily="34" charset="0"/>
                <a:cs typeface="Arial" pitchFamily="34" charset="0"/>
              </a:rPr>
              <a:t>هیپوفیز</a:t>
            </a:r>
          </a:p>
          <a:p>
            <a:pPr algn="just" rtl="1">
              <a:buNone/>
            </a:pPr>
            <a:endParaRPr lang="en-IN" sz="3000" dirty="0">
              <a:latin typeface="Arial" pitchFamily="34" charset="0"/>
              <a:cs typeface="Arial" pitchFamily="34" charset="0"/>
            </a:endParaRPr>
          </a:p>
          <a:p>
            <a:pPr algn="just" rtl="1"/>
            <a:r>
              <a:rPr lang="fa-IR" sz="3000" dirty="0">
                <a:latin typeface="Arial" pitchFamily="34" charset="0"/>
                <a:cs typeface="Arial" pitchFamily="34" charset="0"/>
              </a:rPr>
              <a:t>گاهی به این غده </a:t>
            </a:r>
            <a:r>
              <a:rPr lang="fa-IR" sz="3000" b="1" dirty="0">
                <a:latin typeface="Arial" pitchFamily="34" charset="0"/>
                <a:cs typeface="Arial" pitchFamily="34" charset="0"/>
              </a:rPr>
              <a:t>غدۀ رهبر </a:t>
            </a:r>
            <a:r>
              <a:rPr lang="fa-IR" sz="3000" dirty="0">
                <a:latin typeface="Arial" pitchFamily="34" charset="0"/>
                <a:cs typeface="Arial" pitchFamily="34" charset="0"/>
              </a:rPr>
              <a:t>می </a:t>
            </a:r>
            <a:r>
              <a:rPr lang="fa-IR" sz="3000" dirty="0" smtClean="0">
                <a:latin typeface="Arial" pitchFamily="34" charset="0"/>
                <a:cs typeface="Arial" pitchFamily="34" charset="0"/>
              </a:rPr>
              <a:t>گویند.</a:t>
            </a:r>
          </a:p>
          <a:p>
            <a:pPr algn="just" rtl="1"/>
            <a:r>
              <a:rPr lang="fa-IR" sz="3000" dirty="0" smtClean="0">
                <a:latin typeface="Arial" pitchFamily="34" charset="0"/>
                <a:cs typeface="Arial" pitchFamily="34" charset="0"/>
              </a:rPr>
              <a:t> </a:t>
            </a:r>
            <a:r>
              <a:rPr lang="fa-IR" sz="3000" dirty="0">
                <a:latin typeface="Arial" pitchFamily="34" charset="0"/>
                <a:cs typeface="Arial" pitchFamily="34" charset="0"/>
              </a:rPr>
              <a:t>بیشترین تعداد هورمون را می </a:t>
            </a:r>
            <a:r>
              <a:rPr lang="fa-IR" sz="3000" dirty="0" smtClean="0">
                <a:latin typeface="Arial" pitchFamily="34" charset="0"/>
                <a:cs typeface="Arial" pitchFamily="34" charset="0"/>
              </a:rPr>
              <a:t>سازد.</a:t>
            </a:r>
          </a:p>
          <a:p>
            <a:pPr algn="just" rtl="1"/>
            <a:r>
              <a:rPr lang="fa-IR" sz="3000" dirty="0" smtClean="0">
                <a:latin typeface="Arial" pitchFamily="34" charset="0"/>
                <a:cs typeface="Arial" pitchFamily="34" charset="0"/>
              </a:rPr>
              <a:t> </a:t>
            </a:r>
            <a:r>
              <a:rPr lang="fa-IR" sz="3000" dirty="0">
                <a:latin typeface="Arial" pitchFamily="34" charset="0"/>
                <a:cs typeface="Arial" pitchFamily="34" charset="0"/>
              </a:rPr>
              <a:t>و ترشح اغلب غدد درون ریز را کنترل می </a:t>
            </a:r>
            <a:r>
              <a:rPr lang="fa-IR" sz="3000" dirty="0" smtClean="0">
                <a:latin typeface="Arial" pitchFamily="34" charset="0"/>
                <a:cs typeface="Arial" pitchFamily="34" charset="0"/>
              </a:rPr>
              <a:t>کند.</a:t>
            </a:r>
          </a:p>
          <a:p>
            <a:pPr algn="just" rtl="1"/>
            <a:r>
              <a:rPr lang="fa-IR" sz="3000" dirty="0" smtClean="0">
                <a:latin typeface="Arial" pitchFamily="34" charset="0"/>
                <a:cs typeface="Arial" pitchFamily="34" charset="0"/>
              </a:rPr>
              <a:t> </a:t>
            </a:r>
            <a:r>
              <a:rPr lang="fa-IR" sz="3000" dirty="0">
                <a:latin typeface="Arial" pitchFamily="34" charset="0"/>
                <a:cs typeface="Arial" pitchFamily="34" charset="0"/>
              </a:rPr>
              <a:t>وظیفه ی یکی از هورمون های </a:t>
            </a:r>
            <a:r>
              <a:rPr lang="fa-IR" sz="3000" dirty="0" smtClean="0">
                <a:latin typeface="Arial" pitchFamily="34" charset="0"/>
                <a:cs typeface="Arial" pitchFamily="34" charset="0"/>
              </a:rPr>
              <a:t>آن در </a:t>
            </a:r>
            <a:r>
              <a:rPr lang="fa-IR" sz="3000" b="1" dirty="0">
                <a:latin typeface="Arial" pitchFamily="34" charset="0"/>
                <a:cs typeface="Arial" pitchFamily="34" charset="0"/>
              </a:rPr>
              <a:t>تنظیم رشد بدن </a:t>
            </a:r>
            <a:r>
              <a:rPr lang="fa-IR" sz="3000" dirty="0">
                <a:latin typeface="Arial" pitchFamily="34" charset="0"/>
                <a:cs typeface="Arial" pitchFamily="34" charset="0"/>
              </a:rPr>
              <a:t>است. </a:t>
            </a:r>
            <a:endParaRPr lang="fa-IR" sz="3000" dirty="0" smtClean="0">
              <a:latin typeface="Arial" pitchFamily="34" charset="0"/>
              <a:cs typeface="Arial" pitchFamily="34" charset="0"/>
            </a:endParaRPr>
          </a:p>
          <a:p>
            <a:pPr algn="just" rtl="1"/>
            <a:r>
              <a:rPr lang="fa-IR" sz="3000" dirty="0" smtClean="0">
                <a:latin typeface="Arial" pitchFamily="34" charset="0"/>
                <a:cs typeface="Arial" pitchFamily="34" charset="0"/>
              </a:rPr>
              <a:t>هورمون </a:t>
            </a:r>
            <a:r>
              <a:rPr lang="fa-IR" sz="3000" dirty="0">
                <a:latin typeface="Arial" pitchFamily="34" charset="0"/>
                <a:cs typeface="Arial" pitchFamily="34" charset="0"/>
              </a:rPr>
              <a:t>دیگر آن باعث </a:t>
            </a:r>
            <a:r>
              <a:rPr lang="fa-IR" sz="3000" b="1" dirty="0">
                <a:latin typeface="Arial" pitchFamily="34" charset="0"/>
                <a:cs typeface="Arial" pitchFamily="34" charset="0"/>
              </a:rPr>
              <a:t>تحریک و راه اندازی سایر غده های درون ریز </a:t>
            </a:r>
            <a:r>
              <a:rPr lang="fa-IR" sz="3000" dirty="0">
                <a:latin typeface="Arial" pitchFamily="34" charset="0"/>
                <a:cs typeface="Arial" pitchFamily="34" charset="0"/>
              </a:rPr>
              <a:t>از جمله تیروئید، جنسی، بخش قشری غدۀ فوق کلیوی می گردند</a:t>
            </a:r>
            <a:r>
              <a:rPr lang="fa-IR" sz="3000" dirty="0" smtClean="0">
                <a:latin typeface="Arial" pitchFamily="34" charset="0"/>
                <a:cs typeface="Arial" pitchFamily="34" charset="0"/>
              </a:rPr>
              <a:t>.</a:t>
            </a:r>
          </a:p>
          <a:p>
            <a:pPr algn="just" rtl="1">
              <a:buNone/>
            </a:pPr>
            <a:endParaRPr lang="en-IN" sz="3000" dirty="0">
              <a:latin typeface="Arial" pitchFamily="34" charset="0"/>
              <a:cs typeface="Arial" pitchFamily="34" charset="0"/>
            </a:endParaRPr>
          </a:p>
          <a:p>
            <a:pPr algn="just" rtl="1"/>
            <a:r>
              <a:rPr lang="fa-IR" sz="3000" b="1" dirty="0">
                <a:latin typeface="Arial" pitchFamily="34" charset="0"/>
                <a:cs typeface="Arial" pitchFamily="34" charset="0"/>
              </a:rPr>
              <a:t>هیپوفیز قدامی</a:t>
            </a:r>
            <a:r>
              <a:rPr lang="fa-IR" sz="3000" dirty="0">
                <a:latin typeface="Arial" pitchFamily="34" charset="0"/>
                <a:cs typeface="Arial" pitchFamily="34" charset="0"/>
              </a:rPr>
              <a:t>، هورمون شیرساز یا </a:t>
            </a:r>
            <a:r>
              <a:rPr lang="fa-IR" sz="3000" b="1" dirty="0">
                <a:latin typeface="Arial" pitchFamily="34" charset="0"/>
                <a:cs typeface="Arial" pitchFamily="34" charset="0"/>
              </a:rPr>
              <a:t>پرولاکتین (لاکتوز) </a:t>
            </a:r>
            <a:r>
              <a:rPr lang="fa-IR" sz="3000" dirty="0">
                <a:latin typeface="Arial" pitchFamily="34" charset="0"/>
                <a:cs typeface="Arial" pitchFamily="34" charset="0"/>
              </a:rPr>
              <a:t>نیز ترشح می </a:t>
            </a:r>
            <a:r>
              <a:rPr lang="fa-IR" sz="3000" dirty="0" smtClean="0">
                <a:latin typeface="Arial" pitchFamily="34" charset="0"/>
                <a:cs typeface="Arial" pitchFamily="34" charset="0"/>
              </a:rPr>
              <a:t>کند. </a:t>
            </a:r>
            <a:r>
              <a:rPr lang="fa-IR" sz="3000" dirty="0">
                <a:latin typeface="Arial" pitchFamily="34" charset="0"/>
                <a:cs typeface="Arial" pitchFamily="34" charset="0"/>
              </a:rPr>
              <a:t>و همچنین بر </a:t>
            </a:r>
            <a:r>
              <a:rPr lang="fa-IR" sz="3000" b="1" dirty="0">
                <a:latin typeface="Arial" pitchFamily="34" charset="0"/>
                <a:cs typeface="Arial" pitchFamily="34" charset="0"/>
              </a:rPr>
              <a:t>تحریک تولید و ترشح شیر </a:t>
            </a:r>
            <a:r>
              <a:rPr lang="fa-IR" sz="3000" dirty="0">
                <a:latin typeface="Arial" pitchFamily="34" charset="0"/>
                <a:cs typeface="Arial" pitchFamily="34" charset="0"/>
              </a:rPr>
              <a:t>توسط پستانها، در کنترل </a:t>
            </a:r>
            <a:r>
              <a:rPr lang="fa-IR" sz="3000" b="1" dirty="0">
                <a:latin typeface="Arial" pitchFamily="34" charset="0"/>
                <a:cs typeface="Arial" pitchFamily="34" charset="0"/>
              </a:rPr>
              <a:t>رفتار عاطفی والدین </a:t>
            </a:r>
            <a:r>
              <a:rPr lang="fa-IR" sz="3000" dirty="0">
                <a:latin typeface="Arial" pitchFamily="34" charset="0"/>
                <a:cs typeface="Arial" pitchFamily="34" charset="0"/>
              </a:rPr>
              <a:t>(به ویژه مادر) نسبت به کودک و کنترل </a:t>
            </a:r>
            <a:r>
              <a:rPr lang="fa-IR" sz="3000" b="1" dirty="0">
                <a:latin typeface="Arial" pitchFamily="34" charset="0"/>
                <a:cs typeface="Arial" pitchFamily="34" charset="0"/>
              </a:rPr>
              <a:t>رفتار جنسی </a:t>
            </a:r>
            <a:r>
              <a:rPr lang="fa-IR" sz="3000" dirty="0">
                <a:latin typeface="Arial" pitchFamily="34" charset="0"/>
                <a:cs typeface="Arial" pitchFamily="34" charset="0"/>
              </a:rPr>
              <a:t>نقش دارد</a:t>
            </a:r>
            <a:r>
              <a:rPr lang="fa-IR" sz="3000" dirty="0" smtClean="0">
                <a:latin typeface="Arial" pitchFamily="34" charset="0"/>
                <a:cs typeface="Arial" pitchFamily="34" charset="0"/>
              </a:rPr>
              <a:t>.</a:t>
            </a:r>
          </a:p>
          <a:p>
            <a:pPr algn="just" rtl="1">
              <a:buNone/>
            </a:pPr>
            <a:endParaRPr lang="en-IN" sz="3000" dirty="0">
              <a:latin typeface="Arial" pitchFamily="34" charset="0"/>
              <a:cs typeface="Arial" pitchFamily="34" charset="0"/>
            </a:endParaRPr>
          </a:p>
          <a:p>
            <a:pPr algn="just" rtl="1"/>
            <a:r>
              <a:rPr lang="fa-IR" sz="3000" b="1" dirty="0">
                <a:latin typeface="Arial" pitchFamily="34" charset="0"/>
                <a:cs typeface="Arial" pitchFamily="34" charset="0"/>
              </a:rPr>
              <a:t>هیپوفیز خلفی </a:t>
            </a:r>
            <a:r>
              <a:rPr lang="fa-IR" sz="3000" dirty="0">
                <a:latin typeface="Arial" pitchFamily="34" charset="0"/>
                <a:cs typeface="Arial" pitchFamily="34" charset="0"/>
              </a:rPr>
              <a:t>دو هورمون مهم ترشح می کند که عبارتند از</a:t>
            </a:r>
            <a:r>
              <a:rPr lang="fa-IR" sz="3000" dirty="0" smtClean="0">
                <a:latin typeface="Arial" pitchFamily="34" charset="0"/>
                <a:cs typeface="Arial" pitchFamily="34" charset="0"/>
              </a:rPr>
              <a:t>:</a:t>
            </a:r>
            <a:endParaRPr lang="en-IN" sz="3000" dirty="0">
              <a:latin typeface="Arial" pitchFamily="34" charset="0"/>
              <a:cs typeface="Arial" pitchFamily="34" charset="0"/>
            </a:endParaRPr>
          </a:p>
          <a:p>
            <a:pPr algn="just" rtl="1">
              <a:buNone/>
            </a:pPr>
            <a:r>
              <a:rPr lang="fa-IR" sz="3000" dirty="0">
                <a:latin typeface="Arial" pitchFamily="34" charset="0"/>
                <a:cs typeface="Arial" pitchFamily="34" charset="0"/>
              </a:rPr>
              <a:t>1- </a:t>
            </a:r>
            <a:r>
              <a:rPr lang="fa-IR" sz="3000" b="1" dirty="0">
                <a:latin typeface="Arial" pitchFamily="34" charset="0"/>
                <a:cs typeface="Arial" pitchFamily="34" charset="0"/>
              </a:rPr>
              <a:t>هورمون </a:t>
            </a:r>
            <a:r>
              <a:rPr lang="fa-IR" sz="3000" b="1" dirty="0" smtClean="0">
                <a:latin typeface="Arial" pitchFamily="34" charset="0"/>
                <a:cs typeface="Arial" pitchFamily="34" charset="0"/>
              </a:rPr>
              <a:t>ضد </a:t>
            </a:r>
            <a:r>
              <a:rPr lang="fa-IR" sz="3000" b="1" dirty="0">
                <a:latin typeface="Arial" pitchFamily="34" charset="0"/>
                <a:cs typeface="Arial" pitchFamily="34" charset="0"/>
              </a:rPr>
              <a:t>ادراری (</a:t>
            </a:r>
            <a:r>
              <a:rPr lang="en-US" sz="3000" b="1" dirty="0">
                <a:latin typeface="Arial" pitchFamily="34" charset="0"/>
                <a:cs typeface="Arial" pitchFamily="34" charset="0"/>
              </a:rPr>
              <a:t>ADH</a:t>
            </a:r>
            <a:r>
              <a:rPr lang="fa-IR" sz="3000" b="1" dirty="0">
                <a:latin typeface="Arial" pitchFamily="34" charset="0"/>
                <a:cs typeface="Arial" pitchFamily="34" charset="0"/>
              </a:rPr>
              <a:t>) یا وازوپرسین (</a:t>
            </a:r>
            <a:r>
              <a:rPr lang="en-US" sz="3000" b="1" dirty="0">
                <a:latin typeface="Arial" pitchFamily="34" charset="0"/>
                <a:cs typeface="Arial" pitchFamily="34" charset="0"/>
              </a:rPr>
              <a:t>AVP</a:t>
            </a:r>
            <a:r>
              <a:rPr lang="fa-IR" sz="3000" dirty="0">
                <a:latin typeface="Arial" pitchFamily="34" charset="0"/>
                <a:cs typeface="Arial" pitchFamily="34" charset="0"/>
              </a:rPr>
              <a:t>) که در کنترل حجم آب مایع خارج سلولی نقش دارد.</a:t>
            </a:r>
            <a:endParaRPr lang="en-IN" sz="3000" dirty="0">
              <a:latin typeface="Arial" pitchFamily="34" charset="0"/>
              <a:cs typeface="Arial" pitchFamily="34" charset="0"/>
            </a:endParaRPr>
          </a:p>
          <a:p>
            <a:pPr algn="just" rtl="1">
              <a:buNone/>
            </a:pPr>
            <a:r>
              <a:rPr lang="fa-IR" sz="3000" dirty="0">
                <a:latin typeface="Arial" pitchFamily="34" charset="0"/>
                <a:cs typeface="Arial" pitchFamily="34" charset="0"/>
              </a:rPr>
              <a:t>2- </a:t>
            </a:r>
            <a:r>
              <a:rPr lang="fa-IR" sz="3000" b="1" dirty="0">
                <a:latin typeface="Arial" pitchFamily="34" charset="0"/>
                <a:cs typeface="Arial" pitchFamily="34" charset="0"/>
              </a:rPr>
              <a:t>اکسی توسین (</a:t>
            </a:r>
            <a:r>
              <a:rPr lang="en-US" sz="3000" b="1" dirty="0" err="1">
                <a:latin typeface="Arial" pitchFamily="34" charset="0"/>
                <a:cs typeface="Arial" pitchFamily="34" charset="0"/>
              </a:rPr>
              <a:t>oxytocin</a:t>
            </a:r>
            <a:r>
              <a:rPr lang="fa-IR" sz="3000" dirty="0">
                <a:latin typeface="Arial" pitchFamily="34" charset="0"/>
                <a:cs typeface="Arial" pitchFamily="34" charset="0"/>
              </a:rPr>
              <a:t>) نقش اصلی آن در </a:t>
            </a:r>
            <a:r>
              <a:rPr lang="fa-IR" sz="3000" b="1" dirty="0">
                <a:latin typeface="Arial" pitchFamily="34" charset="0"/>
                <a:cs typeface="Arial" pitchFamily="34" charset="0"/>
              </a:rPr>
              <a:t>تسهیل زایمان و فوران شیر</a:t>
            </a:r>
            <a:r>
              <a:rPr lang="fa-IR" sz="3000" dirty="0">
                <a:latin typeface="Arial" pitchFamily="34" charset="0"/>
                <a:cs typeface="Arial" pitchFamily="34" charset="0"/>
              </a:rPr>
              <a:t> از پستان ها می باشد.</a:t>
            </a:r>
            <a:endParaRPr lang="en-IN" sz="3000" dirty="0">
              <a:latin typeface="Arial" pitchFamily="34" charset="0"/>
              <a:cs typeface="Arial" pitchFamily="34" charset="0"/>
            </a:endParaRPr>
          </a:p>
          <a:p>
            <a:pPr algn="just" rtl="1">
              <a:buNone/>
            </a:pPr>
            <a:endParaRPr lang="en-IN" sz="3000" dirty="0">
              <a:latin typeface="Arial" pitchFamily="34" charset="0"/>
              <a:cs typeface="Arial" pitchFamily="34"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1560" y="26472"/>
            <a:ext cx="8429684" cy="6643710"/>
          </a:xfrm>
        </p:spPr>
        <p:txBody>
          <a:bodyPr/>
          <a:lstStyle/>
          <a:p>
            <a:pPr algn="r" rtl="1">
              <a:buNone/>
            </a:pPr>
            <a:r>
              <a:rPr lang="fa-IR" b="1" dirty="0"/>
              <a:t>غده </a:t>
            </a:r>
            <a:r>
              <a:rPr lang="fa-IR" b="1" dirty="0" smtClean="0"/>
              <a:t>تیروئید</a:t>
            </a:r>
            <a:endParaRPr lang="en-IN" dirty="0"/>
          </a:p>
          <a:p>
            <a:pPr indent="0" algn="just" rtl="1">
              <a:buNone/>
            </a:pPr>
            <a:r>
              <a:rPr lang="fa-IR" sz="2800" dirty="0" smtClean="0">
                <a:latin typeface="Arial" pitchFamily="34" charset="0"/>
                <a:cs typeface="Arial" pitchFamily="34" charset="0"/>
              </a:rPr>
              <a:t>این </a:t>
            </a:r>
            <a:r>
              <a:rPr lang="fa-IR" sz="2800" dirty="0">
                <a:latin typeface="Arial" pitchFamily="34" charset="0"/>
                <a:cs typeface="Arial" pitchFamily="34" charset="0"/>
              </a:rPr>
              <a:t>غده ماده ای به نام تیروکسین (</a:t>
            </a:r>
            <a:r>
              <a:rPr lang="en-US" sz="2800" dirty="0">
                <a:latin typeface="Arial" pitchFamily="34" charset="0"/>
                <a:cs typeface="Arial" pitchFamily="34" charset="0"/>
              </a:rPr>
              <a:t>T4</a:t>
            </a:r>
            <a:r>
              <a:rPr lang="fa-IR" sz="2800" dirty="0">
                <a:latin typeface="Arial" pitchFamily="34" charset="0"/>
                <a:cs typeface="Arial" pitchFamily="34" charset="0"/>
              </a:rPr>
              <a:t>) (</a:t>
            </a:r>
            <a:r>
              <a:rPr lang="en-US" sz="2800" dirty="0">
                <a:latin typeface="Arial" pitchFamily="34" charset="0"/>
                <a:cs typeface="Arial" pitchFamily="34" charset="0"/>
              </a:rPr>
              <a:t>Thyroxin</a:t>
            </a:r>
            <a:r>
              <a:rPr lang="fa-IR" sz="2800" dirty="0">
                <a:latin typeface="Arial" pitchFamily="34" charset="0"/>
                <a:cs typeface="Arial" pitchFamily="34" charset="0"/>
              </a:rPr>
              <a:t>) ترشح می کند که </a:t>
            </a:r>
            <a:r>
              <a:rPr lang="fa-IR" sz="2800" dirty="0" smtClean="0">
                <a:latin typeface="Arial" pitchFamily="34" charset="0"/>
                <a:cs typeface="Arial" pitchFamily="34" charset="0"/>
              </a:rPr>
              <a:t>در</a:t>
            </a:r>
            <a:r>
              <a:rPr lang="en-US" sz="2800" dirty="0" smtClean="0">
                <a:latin typeface="Arial" pitchFamily="34" charset="0"/>
                <a:cs typeface="Arial" pitchFamily="34" charset="0"/>
              </a:rPr>
              <a:t>:</a:t>
            </a:r>
          </a:p>
          <a:p>
            <a:pPr marL="800100" indent="-457200" algn="just" rtl="1"/>
            <a:r>
              <a:rPr lang="fa-IR" sz="2800" dirty="0" smtClean="0">
                <a:latin typeface="Arial" pitchFamily="34" charset="0"/>
                <a:cs typeface="Arial" pitchFamily="34" charset="0"/>
              </a:rPr>
              <a:t> </a:t>
            </a:r>
            <a:r>
              <a:rPr lang="fa-IR" sz="2800" dirty="0">
                <a:latin typeface="Arial" pitchFamily="34" charset="0"/>
                <a:cs typeface="Arial" pitchFamily="34" charset="0"/>
              </a:rPr>
              <a:t>رشد و نمو اولیه سیستم عصبی</a:t>
            </a:r>
            <a:r>
              <a:rPr lang="fa-IR" sz="2800" dirty="0" smtClean="0">
                <a:latin typeface="Arial" pitchFamily="34" charset="0"/>
                <a:cs typeface="Arial" pitchFamily="34" charset="0"/>
              </a:rPr>
              <a:t>،</a:t>
            </a:r>
          </a:p>
          <a:p>
            <a:pPr marL="800100" indent="-457200" algn="just" rtl="1"/>
            <a:r>
              <a:rPr lang="fa-IR" sz="2800" dirty="0" smtClean="0">
                <a:latin typeface="Arial" pitchFamily="34" charset="0"/>
                <a:cs typeface="Arial" pitchFamily="34" charset="0"/>
              </a:rPr>
              <a:t> </a:t>
            </a:r>
            <a:r>
              <a:rPr lang="fa-IR" sz="2800" dirty="0">
                <a:latin typeface="Arial" pitchFamily="34" charset="0"/>
                <a:cs typeface="Arial" pitchFamily="34" charset="0"/>
              </a:rPr>
              <a:t>کنترل فعالیت اعصاب، </a:t>
            </a:r>
            <a:endParaRPr lang="fa-IR" sz="2800" dirty="0" smtClean="0">
              <a:latin typeface="Arial" pitchFamily="34" charset="0"/>
              <a:cs typeface="Arial" pitchFamily="34" charset="0"/>
            </a:endParaRPr>
          </a:p>
          <a:p>
            <a:pPr marL="800100" indent="-457200" algn="just" rtl="1"/>
            <a:r>
              <a:rPr lang="fa-IR" sz="2800" dirty="0" smtClean="0">
                <a:latin typeface="Arial" pitchFamily="34" charset="0"/>
                <a:cs typeface="Arial" pitchFamily="34" charset="0"/>
              </a:rPr>
              <a:t>تنظیم </a:t>
            </a:r>
            <a:r>
              <a:rPr lang="fa-IR" sz="2800" dirty="0">
                <a:latin typeface="Arial" pitchFamily="34" charset="0"/>
                <a:cs typeface="Arial" pitchFamily="34" charset="0"/>
              </a:rPr>
              <a:t>متابولیسم مواد و تولید </a:t>
            </a:r>
            <a:r>
              <a:rPr lang="fa-IR" sz="2800" dirty="0" smtClean="0">
                <a:latin typeface="Arial" pitchFamily="34" charset="0"/>
                <a:cs typeface="Arial" pitchFamily="34" charset="0"/>
              </a:rPr>
              <a:t>انرژی، </a:t>
            </a:r>
            <a:r>
              <a:rPr lang="fa-IR" sz="2800" dirty="0">
                <a:latin typeface="Arial" pitchFamily="34" charset="0"/>
                <a:cs typeface="Arial" pitchFamily="34" charset="0"/>
              </a:rPr>
              <a:t>تأثیر </a:t>
            </a:r>
            <a:r>
              <a:rPr lang="fa-IR" sz="2800" dirty="0" smtClean="0">
                <a:latin typeface="Arial" pitchFamily="34" charset="0"/>
                <a:cs typeface="Arial" pitchFamily="34" charset="0"/>
              </a:rPr>
              <a:t>دارد</a:t>
            </a:r>
          </a:p>
          <a:p>
            <a:pPr indent="0" algn="just" rtl="1">
              <a:buNone/>
            </a:pPr>
            <a:r>
              <a:rPr lang="fa-IR" sz="2800" dirty="0" smtClean="0">
                <a:latin typeface="Arial" pitchFamily="34" charset="0"/>
                <a:cs typeface="Arial" pitchFamily="34" charset="0"/>
              </a:rPr>
              <a:t> </a:t>
            </a:r>
            <a:r>
              <a:rPr lang="fa-IR" sz="2800" b="1" dirty="0" smtClean="0">
                <a:latin typeface="Arial" pitchFamily="34" charset="0"/>
                <a:cs typeface="Arial" pitchFamily="34" charset="0"/>
              </a:rPr>
              <a:t>اختلال </a:t>
            </a:r>
            <a:r>
              <a:rPr lang="fa-IR" sz="2800" b="1" dirty="0">
                <a:latin typeface="Arial" pitchFamily="34" charset="0"/>
                <a:cs typeface="Arial" pitchFamily="34" charset="0"/>
              </a:rPr>
              <a:t>در آن بیش از بلوغ </a:t>
            </a:r>
            <a:r>
              <a:rPr lang="fa-IR" sz="2800" dirty="0">
                <a:latin typeface="Arial" pitchFamily="34" charset="0"/>
                <a:cs typeface="Arial" pitchFamily="34" charset="0"/>
              </a:rPr>
              <a:t>موجب توقف رشد و نمو طولی استخوان می گردد. رشد دندان ها را به تأخیر </a:t>
            </a:r>
            <a:r>
              <a:rPr lang="fa-IR" sz="2800" dirty="0" smtClean="0">
                <a:latin typeface="Arial" pitchFamily="34" charset="0"/>
                <a:cs typeface="Arial" pitchFamily="34" charset="0"/>
              </a:rPr>
              <a:t>ی اندازد.</a:t>
            </a:r>
          </a:p>
          <a:p>
            <a:pPr indent="0" algn="just" rtl="1">
              <a:buNone/>
            </a:pPr>
            <a:r>
              <a:rPr lang="fa-IR" sz="2800" dirty="0" smtClean="0">
                <a:latin typeface="Arial" pitchFamily="34" charset="0"/>
                <a:cs typeface="Arial" pitchFamily="34" charset="0"/>
              </a:rPr>
              <a:t>اختلال در </a:t>
            </a:r>
            <a:r>
              <a:rPr lang="fa-IR" sz="2800" b="1" dirty="0">
                <a:latin typeface="Arial" pitchFamily="34" charset="0"/>
                <a:cs typeface="Arial" pitchFamily="34" charset="0"/>
              </a:rPr>
              <a:t>دورۀ جنینی </a:t>
            </a:r>
            <a:r>
              <a:rPr lang="fa-IR" sz="2800" dirty="0" smtClean="0">
                <a:latin typeface="Arial" pitchFamily="34" charset="0"/>
                <a:cs typeface="Arial" pitchFamily="34" charset="0"/>
              </a:rPr>
              <a:t>موجب:</a:t>
            </a:r>
          </a:p>
          <a:p>
            <a:pPr marL="800100" indent="-457200" algn="just" rtl="1"/>
            <a:r>
              <a:rPr lang="fa-IR" sz="2800" dirty="0" smtClean="0">
                <a:latin typeface="Arial" pitchFamily="34" charset="0"/>
                <a:cs typeface="Arial" pitchFamily="34" charset="0"/>
              </a:rPr>
              <a:t> </a:t>
            </a:r>
            <a:r>
              <a:rPr lang="fa-IR" sz="2800" dirty="0">
                <a:latin typeface="Arial" pitchFamily="34" charset="0"/>
                <a:cs typeface="Arial" pitchFamily="34" charset="0"/>
              </a:rPr>
              <a:t>ضعف عقلی</a:t>
            </a:r>
            <a:r>
              <a:rPr lang="fa-IR" sz="2800" dirty="0" smtClean="0">
                <a:latin typeface="Arial" pitchFamily="34" charset="0"/>
                <a:cs typeface="Arial" pitchFamily="34" charset="0"/>
              </a:rPr>
              <a:t>،</a:t>
            </a:r>
          </a:p>
          <a:p>
            <a:pPr marL="800100" indent="-457200" algn="just" rtl="1"/>
            <a:r>
              <a:rPr lang="fa-IR" sz="2800" dirty="0" smtClean="0">
                <a:latin typeface="Arial" pitchFamily="34" charset="0"/>
                <a:cs typeface="Arial" pitchFamily="34" charset="0"/>
              </a:rPr>
              <a:t> </a:t>
            </a:r>
            <a:r>
              <a:rPr lang="fa-IR" sz="2800" dirty="0">
                <a:latin typeface="Arial" pitchFamily="34" charset="0"/>
                <a:cs typeface="Arial" pitchFamily="34" charset="0"/>
              </a:rPr>
              <a:t>تعویق در راه رفتن، سخن گفتن و حرکت دادن اطراف </a:t>
            </a:r>
            <a:r>
              <a:rPr lang="fa-IR" sz="2800" dirty="0" smtClean="0">
                <a:latin typeface="Arial" pitchFamily="34" charset="0"/>
                <a:cs typeface="Arial" pitchFamily="34" charset="0"/>
              </a:rPr>
              <a:t>بدن، </a:t>
            </a:r>
            <a:r>
              <a:rPr lang="fa-IR" sz="2800" dirty="0">
                <a:latin typeface="Arial" pitchFamily="34" charset="0"/>
                <a:cs typeface="Arial" pitchFamily="34" charset="0"/>
              </a:rPr>
              <a:t>می </a:t>
            </a:r>
            <a:r>
              <a:rPr lang="fa-IR" sz="2800" dirty="0" smtClean="0">
                <a:latin typeface="Arial" pitchFamily="34" charset="0"/>
                <a:cs typeface="Arial" pitchFamily="34" charset="0"/>
              </a:rPr>
              <a:t>شود.، </a:t>
            </a:r>
            <a:r>
              <a:rPr lang="fa-IR" sz="2800" dirty="0">
                <a:latin typeface="Arial" pitchFamily="34" charset="0"/>
                <a:cs typeface="Arial" pitchFamily="34" charset="0"/>
              </a:rPr>
              <a:t>که به </a:t>
            </a:r>
            <a:r>
              <a:rPr lang="fa-IR" sz="2800" b="1" dirty="0">
                <a:latin typeface="Arial" pitchFamily="34" charset="0"/>
                <a:cs typeface="Arial" pitchFamily="34" charset="0"/>
              </a:rPr>
              <a:t>کند ذهنی یا کریتینیسم </a:t>
            </a:r>
            <a:r>
              <a:rPr lang="fa-IR" sz="2800" dirty="0">
                <a:latin typeface="Arial" pitchFamily="34" charset="0"/>
                <a:cs typeface="Arial" pitchFamily="34" charset="0"/>
              </a:rPr>
              <a:t>معروف است.</a:t>
            </a:r>
            <a:endParaRPr lang="en-IN" sz="2800" dirty="0">
              <a:latin typeface="Arial" pitchFamily="34" charset="0"/>
              <a:cs typeface="Arial" pitchFamily="34" charset="0"/>
            </a:endParaRPr>
          </a:p>
          <a:p>
            <a:pPr algn="r" rtl="1"/>
            <a:endParaRPr lang="en-IN"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260648"/>
            <a:ext cx="8392478" cy="6429420"/>
          </a:xfrm>
        </p:spPr>
        <p:txBody>
          <a:bodyPr/>
          <a:lstStyle/>
          <a:p>
            <a:pPr algn="r" rtl="1">
              <a:buNone/>
            </a:pPr>
            <a:r>
              <a:rPr lang="fa-IR" b="1" dirty="0"/>
              <a:t>غده </a:t>
            </a:r>
            <a:r>
              <a:rPr lang="fa-IR" sz="2800" b="1" dirty="0" smtClean="0">
                <a:latin typeface="Arial" pitchFamily="34" charset="0"/>
                <a:cs typeface="Arial" pitchFamily="34" charset="0"/>
              </a:rPr>
              <a:t>پاراتیروئید</a:t>
            </a:r>
          </a:p>
          <a:p>
            <a:pPr algn="r" rtl="1">
              <a:buNone/>
            </a:pPr>
            <a:endParaRPr lang="en-IN" sz="2800" dirty="0">
              <a:latin typeface="Arial" pitchFamily="34" charset="0"/>
              <a:cs typeface="Arial" pitchFamily="34" charset="0"/>
            </a:endParaRPr>
          </a:p>
          <a:p>
            <a:pPr algn="just" rtl="1"/>
            <a:r>
              <a:rPr lang="fa-IR" sz="2800" dirty="0">
                <a:latin typeface="Arial" pitchFamily="34" charset="0"/>
                <a:cs typeface="Arial" pitchFamily="34" charset="0"/>
              </a:rPr>
              <a:t>ترشحات آن احتیاج بدن را به کلسیم و فسفر برطرف می کند. اختلال این غده باعث </a:t>
            </a:r>
            <a:r>
              <a:rPr lang="fa-IR" sz="2800" b="1" dirty="0">
                <a:latin typeface="Arial" pitchFamily="34" charset="0"/>
                <a:cs typeface="Arial" pitchFamily="34" charset="0"/>
              </a:rPr>
              <a:t>کسالت فکری و کند ذهنی </a:t>
            </a:r>
            <a:r>
              <a:rPr lang="fa-IR" sz="2800" dirty="0">
                <a:latin typeface="Arial" pitchFamily="34" charset="0"/>
                <a:cs typeface="Arial" pitchFamily="34" charset="0"/>
              </a:rPr>
              <a:t>می شود </a:t>
            </a:r>
            <a:r>
              <a:rPr lang="fa-IR" sz="2800" dirty="0" smtClean="0">
                <a:latin typeface="Arial" pitchFamily="34" charset="0"/>
                <a:cs typeface="Arial" pitchFamily="34" charset="0"/>
              </a:rPr>
              <a:t>و </a:t>
            </a:r>
            <a:r>
              <a:rPr lang="fa-IR" sz="2800" b="1" dirty="0" smtClean="0">
                <a:latin typeface="Arial" pitchFamily="34" charset="0"/>
                <a:cs typeface="Arial" pitchFamily="34" charset="0"/>
              </a:rPr>
              <a:t>گاهی </a:t>
            </a:r>
            <a:r>
              <a:rPr lang="fa-IR" sz="2800" b="1" dirty="0">
                <a:latin typeface="Arial" pitchFamily="34" charset="0"/>
                <a:cs typeface="Arial" pitchFamily="34" charset="0"/>
              </a:rPr>
              <a:t>باعث هیجان های تند و شدید </a:t>
            </a:r>
            <a:r>
              <a:rPr lang="fa-IR" sz="2800" dirty="0">
                <a:latin typeface="Arial" pitchFamily="34" charset="0"/>
                <a:cs typeface="Arial" pitchFamily="34" charset="0"/>
              </a:rPr>
              <a:t>می گردد</a:t>
            </a:r>
            <a:r>
              <a:rPr lang="fa-IR" sz="2800" dirty="0" smtClean="0">
                <a:latin typeface="Arial" pitchFamily="34" charset="0"/>
                <a:cs typeface="Arial" pitchFamily="34" charset="0"/>
              </a:rPr>
              <a:t>.</a:t>
            </a:r>
          </a:p>
          <a:p>
            <a:pPr marL="0" indent="0" algn="just" rtl="1">
              <a:buNone/>
            </a:pPr>
            <a:endParaRPr lang="fa-IR" sz="2800" dirty="0" smtClean="0">
              <a:latin typeface="Arial" pitchFamily="34" charset="0"/>
              <a:cs typeface="Arial" pitchFamily="34" charset="0"/>
            </a:endParaRPr>
          </a:p>
          <a:p>
            <a:pPr algn="just" rtl="1"/>
            <a:r>
              <a:rPr lang="fa-IR" sz="2800" dirty="0" smtClean="0">
                <a:latin typeface="Arial" pitchFamily="34" charset="0"/>
                <a:cs typeface="Arial" pitchFamily="34" charset="0"/>
              </a:rPr>
              <a:t> </a:t>
            </a:r>
            <a:r>
              <a:rPr lang="fa-IR" sz="2800" dirty="0">
                <a:latin typeface="Arial" pitchFamily="34" charset="0"/>
                <a:cs typeface="Arial" pitchFamily="34" charset="0"/>
              </a:rPr>
              <a:t>هورمون غده پاراتیروئید (</a:t>
            </a:r>
            <a:r>
              <a:rPr lang="en-US" sz="2800" dirty="0">
                <a:latin typeface="Arial" pitchFamily="34" charset="0"/>
                <a:cs typeface="Arial" pitchFamily="34" charset="0"/>
              </a:rPr>
              <a:t>PTH</a:t>
            </a:r>
            <a:r>
              <a:rPr lang="fa-IR" sz="2800" dirty="0">
                <a:latin typeface="Arial" pitchFamily="34" charset="0"/>
                <a:cs typeface="Arial" pitchFamily="34" charset="0"/>
              </a:rPr>
              <a:t>) همراه </a:t>
            </a:r>
            <a:r>
              <a:rPr lang="fa-IR" sz="2800" dirty="0" smtClean="0">
                <a:latin typeface="Arial" pitchFamily="34" charset="0"/>
                <a:cs typeface="Arial" pitchFamily="34" charset="0"/>
              </a:rPr>
              <a:t>کلسی تونین </a:t>
            </a:r>
            <a:r>
              <a:rPr lang="fa-IR" sz="2800" dirty="0">
                <a:latin typeface="Arial" pitchFamily="34" charset="0"/>
                <a:cs typeface="Arial" pitchFamily="34" charset="0"/>
              </a:rPr>
              <a:t>یک هورمون دیگر از غدۀ تیروئید و ویتامین </a:t>
            </a:r>
            <a:r>
              <a:rPr lang="en-US" sz="2800" dirty="0">
                <a:latin typeface="Arial" pitchFamily="34" charset="0"/>
                <a:cs typeface="Arial" pitchFamily="34" charset="0"/>
              </a:rPr>
              <a:t>D</a:t>
            </a:r>
            <a:r>
              <a:rPr lang="fa-IR" sz="2800" dirty="0">
                <a:latin typeface="Arial" pitchFamily="34" charset="0"/>
                <a:cs typeface="Arial" pitchFamily="34" charset="0"/>
              </a:rPr>
              <a:t> در تنظیم کلسیم و فسفر بدن فعالیت می کند.</a:t>
            </a:r>
            <a:endParaRPr lang="en-IN" sz="2800" dirty="0">
              <a:latin typeface="Arial" pitchFamily="34" charset="0"/>
              <a:cs typeface="Arial" pitchFamily="34" charset="0"/>
            </a:endParaRPr>
          </a:p>
          <a:p>
            <a:pPr algn="just" rtl="1">
              <a:buNone/>
            </a:pPr>
            <a:endParaRPr lang="en-IN" sz="2800" dirty="0">
              <a:latin typeface="Arial" pitchFamily="34" charset="0"/>
              <a:cs typeface="Arial" pitchFamily="34"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8596" y="285728"/>
            <a:ext cx="8501122" cy="6286544"/>
          </a:xfrm>
        </p:spPr>
        <p:txBody>
          <a:bodyPr>
            <a:normAutofit/>
          </a:bodyPr>
          <a:lstStyle/>
          <a:p>
            <a:pPr indent="0" algn="just" rtl="1">
              <a:buNone/>
            </a:pPr>
            <a:r>
              <a:rPr lang="fa-IR" sz="2800" b="1" dirty="0" smtClean="0">
                <a:latin typeface="Arial" pitchFamily="34" charset="0"/>
                <a:cs typeface="Arial" pitchFamily="34" charset="0"/>
              </a:rPr>
              <a:t>غده </a:t>
            </a:r>
            <a:r>
              <a:rPr lang="fa-IR" sz="2800" b="1" dirty="0">
                <a:latin typeface="Arial" pitchFamily="34" charset="0"/>
                <a:cs typeface="Arial" pitchFamily="34" charset="0"/>
              </a:rPr>
              <a:t>های فوق </a:t>
            </a:r>
            <a:r>
              <a:rPr lang="fa-IR" sz="2800" b="1" dirty="0" smtClean="0">
                <a:latin typeface="Arial" pitchFamily="34" charset="0"/>
                <a:cs typeface="Arial" pitchFamily="34" charset="0"/>
              </a:rPr>
              <a:t>کلیوی</a:t>
            </a:r>
          </a:p>
          <a:p>
            <a:pPr indent="0" algn="just" rtl="1">
              <a:buNone/>
            </a:pPr>
            <a:endParaRPr lang="en-IN" sz="2800" dirty="0">
              <a:latin typeface="Arial" pitchFamily="34" charset="0"/>
              <a:cs typeface="Arial" pitchFamily="34" charset="0"/>
            </a:endParaRPr>
          </a:p>
          <a:p>
            <a:pPr indent="0" algn="just" rtl="1"/>
            <a:r>
              <a:rPr lang="fa-IR" sz="2800" b="1" dirty="0" smtClean="0">
                <a:latin typeface="Arial" pitchFamily="34" charset="0"/>
                <a:cs typeface="Arial" pitchFamily="34" charset="0"/>
              </a:rPr>
              <a:t> از </a:t>
            </a:r>
            <a:r>
              <a:rPr lang="fa-IR" sz="2800" b="1" dirty="0">
                <a:latin typeface="Arial" pitchFamily="34" charset="0"/>
                <a:cs typeface="Arial" pitchFamily="34" charset="0"/>
              </a:rPr>
              <a:t>دو غده تشکیل شده </a:t>
            </a:r>
            <a:r>
              <a:rPr lang="fa-IR" sz="2800" b="1" dirty="0" smtClean="0">
                <a:latin typeface="Arial" pitchFamily="34" charset="0"/>
                <a:cs typeface="Arial" pitchFamily="34" charset="0"/>
              </a:rPr>
              <a:t>که در :</a:t>
            </a:r>
          </a:p>
          <a:p>
            <a:pPr indent="0" algn="just" rtl="1">
              <a:buNone/>
            </a:pPr>
            <a:r>
              <a:rPr lang="fa-IR" sz="2800" dirty="0" smtClean="0">
                <a:latin typeface="Arial" pitchFamily="34" charset="0"/>
                <a:cs typeface="Arial" pitchFamily="34" charset="0"/>
              </a:rPr>
              <a:t>- در </a:t>
            </a:r>
            <a:r>
              <a:rPr lang="fa-IR" sz="2800" dirty="0">
                <a:latin typeface="Arial" pitchFamily="34" charset="0"/>
                <a:cs typeface="Arial" pitchFamily="34" charset="0"/>
              </a:rPr>
              <a:t>خلق، سطح انرژی، توان مقابل با فشار روانی و تنظیم آب و الکترولیت نقش پراهمیتی </a:t>
            </a:r>
            <a:r>
              <a:rPr lang="fa-IR" sz="2800" dirty="0" smtClean="0">
                <a:latin typeface="Arial" pitchFamily="34" charset="0"/>
                <a:cs typeface="Arial" pitchFamily="34" charset="0"/>
              </a:rPr>
              <a:t>دارد.</a:t>
            </a:r>
          </a:p>
          <a:p>
            <a:pPr indent="0" algn="just" rtl="1">
              <a:buNone/>
            </a:pPr>
            <a:endParaRPr lang="fa-IR" sz="2800" dirty="0" smtClean="0">
              <a:latin typeface="Arial" pitchFamily="34" charset="0"/>
              <a:cs typeface="Arial" pitchFamily="34" charset="0"/>
            </a:endParaRPr>
          </a:p>
          <a:p>
            <a:pPr indent="0" algn="just" rtl="1"/>
            <a:r>
              <a:rPr lang="fa-IR" sz="2800" b="1" dirty="0" smtClean="0">
                <a:latin typeface="Arial" pitchFamily="34" charset="0"/>
                <a:cs typeface="Arial" pitchFamily="34" charset="0"/>
              </a:rPr>
              <a:t> </a:t>
            </a:r>
            <a:r>
              <a:rPr lang="fa-IR" sz="2800" b="1" dirty="0">
                <a:latin typeface="Arial" pitchFamily="34" charset="0"/>
                <a:cs typeface="Arial" pitchFamily="34" charset="0"/>
              </a:rPr>
              <a:t>و از دو جزء مرکزی و قشری تشکیل یافته </a:t>
            </a:r>
            <a:r>
              <a:rPr lang="fa-IR" sz="2800" b="1" dirty="0" smtClean="0">
                <a:latin typeface="Arial" pitchFamily="34" charset="0"/>
                <a:cs typeface="Arial" pitchFamily="34" charset="0"/>
              </a:rPr>
              <a:t>است:</a:t>
            </a:r>
          </a:p>
          <a:p>
            <a:pPr indent="0" algn="just" rtl="1"/>
            <a:r>
              <a:rPr lang="fa-IR" sz="2800" dirty="0" smtClean="0">
                <a:latin typeface="Arial" pitchFamily="34" charset="0"/>
                <a:cs typeface="Arial" pitchFamily="34" charset="0"/>
              </a:rPr>
              <a:t> </a:t>
            </a:r>
            <a:r>
              <a:rPr lang="fa-IR" sz="2800" dirty="0">
                <a:latin typeface="Arial" pitchFamily="34" charset="0"/>
                <a:cs typeface="Arial" pitchFamily="34" charset="0"/>
              </a:rPr>
              <a:t>از بخش مرکزی 90% اپی نفرین و حدود 10% نوراپی نفرین و مقدار کمی دوپامین ترشح می شود</a:t>
            </a:r>
            <a:r>
              <a:rPr lang="fa-IR" sz="2800" dirty="0" smtClean="0">
                <a:latin typeface="Arial" pitchFamily="34" charset="0"/>
                <a:cs typeface="Arial" pitchFamily="34" charset="0"/>
              </a:rPr>
              <a:t>.</a:t>
            </a:r>
          </a:p>
          <a:p>
            <a:pPr indent="0" algn="just" rtl="1"/>
            <a:r>
              <a:rPr lang="fa-IR" sz="2800" dirty="0" smtClean="0">
                <a:latin typeface="Arial" pitchFamily="34" charset="0"/>
                <a:cs typeface="Arial" pitchFamily="34" charset="0"/>
              </a:rPr>
              <a:t> </a:t>
            </a:r>
            <a:r>
              <a:rPr lang="fa-IR" sz="2800" dirty="0">
                <a:latin typeface="Arial" pitchFamily="34" charset="0"/>
                <a:cs typeface="Arial" pitchFamily="34" charset="0"/>
              </a:rPr>
              <a:t>اپی نفرین به همراه بخش سمپاتیک دستگاه عصبی خود مختار جاندار را برای فوریت ها آماده می سازد.</a:t>
            </a:r>
            <a:endParaRPr lang="en-IN" sz="2800" dirty="0">
              <a:latin typeface="Arial" pitchFamily="34" charset="0"/>
              <a:cs typeface="Arial" pitchFamily="34" charset="0"/>
            </a:endParaRPr>
          </a:p>
          <a:p>
            <a:pPr indent="0" algn="just">
              <a:buNone/>
            </a:pPr>
            <a:endParaRPr lang="en-IN" sz="2800" dirty="0">
              <a:latin typeface="Arial" pitchFamily="34" charset="0"/>
              <a:cs typeface="Arial" pitchFamily="34"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9512" y="188640"/>
            <a:ext cx="8856984" cy="6669360"/>
          </a:xfrm>
        </p:spPr>
        <p:txBody>
          <a:bodyPr>
            <a:normAutofit/>
          </a:bodyPr>
          <a:lstStyle/>
          <a:p>
            <a:pPr marL="0" indent="0" algn="just" rtl="1">
              <a:buNone/>
            </a:pPr>
            <a:r>
              <a:rPr lang="fa-IR" sz="2800" dirty="0">
                <a:latin typeface="Arial" pitchFamily="34" charset="0"/>
                <a:cs typeface="Arial" pitchFamily="34" charset="0"/>
              </a:rPr>
              <a:t>برای مثال: </a:t>
            </a:r>
            <a:endParaRPr lang="fa-IR" sz="2800" dirty="0" smtClean="0">
              <a:latin typeface="Arial" pitchFamily="34" charset="0"/>
              <a:cs typeface="Arial" pitchFamily="34" charset="0"/>
            </a:endParaRPr>
          </a:p>
          <a:p>
            <a:pPr marL="0" indent="0" algn="just" rtl="1">
              <a:buNone/>
            </a:pPr>
            <a:r>
              <a:rPr lang="fa-IR" sz="2800" b="1" dirty="0" smtClean="0">
                <a:latin typeface="Arial" pitchFamily="34" charset="0"/>
                <a:cs typeface="Arial" pitchFamily="34" charset="0"/>
              </a:rPr>
              <a:t>اپی </a:t>
            </a:r>
            <a:r>
              <a:rPr lang="fa-IR" sz="2800" b="1" dirty="0">
                <a:latin typeface="Arial" pitchFamily="34" charset="0"/>
                <a:cs typeface="Arial" pitchFamily="34" charset="0"/>
              </a:rPr>
              <a:t>نفرین </a:t>
            </a:r>
            <a:r>
              <a:rPr lang="fa-IR" sz="2800" dirty="0">
                <a:latin typeface="Arial" pitchFamily="34" charset="0"/>
                <a:cs typeface="Arial" pitchFamily="34" charset="0"/>
              </a:rPr>
              <a:t>مانند دستگاه سمپاتیک بر ماهیچه های صاف و غده های عرق تأثیر می گذارد، موجب تنگ شدن عروق خونی در احشا (برای مثال روده ها و معده) می شود، ضربان قلب و قدرت آن را تشدید و بنابراین برون ده قلبی و خون رسانی به بافتها افزایش می یابد</a:t>
            </a:r>
            <a:r>
              <a:rPr lang="fa-IR" sz="2800" dirty="0" smtClean="0">
                <a:latin typeface="Arial" pitchFamily="34" charset="0"/>
                <a:cs typeface="Arial" pitchFamily="34" charset="0"/>
              </a:rPr>
              <a:t>.</a:t>
            </a:r>
            <a:endParaRPr lang="fa-IR" sz="2800" dirty="0">
              <a:latin typeface="Arial" pitchFamily="34" charset="0"/>
              <a:cs typeface="Arial" pitchFamily="34" charset="0"/>
            </a:endParaRPr>
          </a:p>
          <a:p>
            <a:pPr marL="0" indent="0" algn="just" rtl="1">
              <a:buNone/>
            </a:pPr>
            <a:r>
              <a:rPr lang="fa-IR" sz="2800" b="1" dirty="0">
                <a:latin typeface="Arial" pitchFamily="34" charset="0"/>
                <a:cs typeface="Arial" pitchFamily="34" charset="0"/>
              </a:rPr>
              <a:t>نور اپی نفرین</a:t>
            </a:r>
          </a:p>
          <a:p>
            <a:pPr marL="0" indent="0" algn="just" rtl="1">
              <a:buNone/>
            </a:pPr>
            <a:r>
              <a:rPr lang="fa-IR" sz="2800" dirty="0">
                <a:latin typeface="Arial" pitchFamily="34" charset="0"/>
                <a:cs typeface="Arial" pitchFamily="34" charset="0"/>
              </a:rPr>
              <a:t>جاندار را برای عمل در مواقع اضطراری آماده می سازد.</a:t>
            </a:r>
          </a:p>
          <a:p>
            <a:pPr marL="0" indent="0" algn="just" rtl="1">
              <a:buNone/>
            </a:pPr>
            <a:r>
              <a:rPr lang="fa-IR" sz="2800" dirty="0">
                <a:latin typeface="Arial" pitchFamily="34" charset="0"/>
                <a:cs typeface="Arial" pitchFamily="34" charset="0"/>
              </a:rPr>
              <a:t>هورمون کبد را برای افزودن سطح قند خون تحریک کرده تا انرژی لازم برای واکنش سریع بدن فراهم سازد</a:t>
            </a:r>
            <a:r>
              <a:rPr lang="fa-IR" sz="2800" dirty="0" smtClean="0">
                <a:latin typeface="Arial" pitchFamily="34" charset="0"/>
                <a:cs typeface="Arial" pitchFamily="34" charset="0"/>
              </a:rPr>
              <a:t>.</a:t>
            </a:r>
          </a:p>
          <a:p>
            <a:pPr marL="0" indent="0" algn="just" rtl="1">
              <a:buNone/>
            </a:pPr>
            <a:endParaRPr lang="fa-IR" sz="2800" dirty="0">
              <a:latin typeface="Arial" pitchFamily="34" charset="0"/>
              <a:cs typeface="Arial" pitchFamily="34" charset="0"/>
            </a:endParaRPr>
          </a:p>
          <a:p>
            <a:pPr marL="0" indent="0" algn="just" rtl="1">
              <a:buNone/>
            </a:pPr>
            <a:r>
              <a:rPr lang="fa-IR" sz="2800" b="1" dirty="0">
                <a:latin typeface="Arial" pitchFamily="34" charset="0"/>
                <a:cs typeface="Arial" pitchFamily="34" charset="0"/>
              </a:rPr>
              <a:t> اپی نفرین و نور اپی نفرین </a:t>
            </a:r>
            <a:r>
              <a:rPr lang="fa-IR" sz="2800" dirty="0">
                <a:latin typeface="Arial" pitchFamily="34" charset="0"/>
                <a:cs typeface="Arial" pitchFamily="34" charset="0"/>
              </a:rPr>
              <a:t>از طریق گیرنده های سمپاتیک که در اغلب احشاء بدن وجود دارد اثرات متعددی را بروز می دهند مثل افزایش قند خون، افزایش فشار خون، زیاد شدن ضربان قلب و دهها اثر دیگر.</a:t>
            </a:r>
          </a:p>
          <a:p>
            <a:pPr marL="0" indent="0" algn="just" rtl="1">
              <a:buNone/>
            </a:pPr>
            <a:endParaRPr lang="fa-IR" sz="2800" dirty="0">
              <a:latin typeface="Arial" pitchFamily="34" charset="0"/>
              <a:cs typeface="Arial" pitchFamily="34" charset="0"/>
            </a:endParaRPr>
          </a:p>
          <a:p>
            <a:endParaRPr lang="fa-IR" dirty="0"/>
          </a:p>
        </p:txBody>
      </p:sp>
    </p:spTree>
    <p:extLst>
      <p:ext uri="{BB962C8B-B14F-4D97-AF65-F5344CB8AC3E}">
        <p14:creationId xmlns:p14="http://schemas.microsoft.com/office/powerpoint/2010/main" val="125857854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4282" y="0"/>
            <a:ext cx="8929718" cy="6858000"/>
          </a:xfrm>
        </p:spPr>
        <p:txBody>
          <a:bodyPr>
            <a:normAutofit/>
          </a:bodyPr>
          <a:lstStyle/>
          <a:p>
            <a:pPr indent="0" algn="just" rtl="1">
              <a:buNone/>
            </a:pPr>
            <a:endParaRPr lang="en-IN" sz="3400" dirty="0">
              <a:latin typeface="Arial" pitchFamily="34" charset="0"/>
              <a:cs typeface="Arial" pitchFamily="34" charset="0"/>
            </a:endParaRPr>
          </a:p>
          <a:p>
            <a:pPr indent="0" algn="just" rtl="1">
              <a:buNone/>
            </a:pPr>
            <a:r>
              <a:rPr lang="fa-IR" sz="2800" b="1" dirty="0" smtClean="0">
                <a:latin typeface="Arial" pitchFamily="34" charset="0"/>
                <a:cs typeface="Arial" pitchFamily="34" charset="0"/>
              </a:rPr>
              <a:t>قشر </a:t>
            </a:r>
            <a:r>
              <a:rPr lang="fa-IR" sz="2800" b="1" dirty="0">
                <a:latin typeface="Arial" pitchFamily="34" charset="0"/>
                <a:cs typeface="Arial" pitchFamily="34" charset="0"/>
              </a:rPr>
              <a:t>(کورتکس) فوق </a:t>
            </a:r>
            <a:r>
              <a:rPr lang="fa-IR" sz="2800" dirty="0">
                <a:latin typeface="Arial" pitchFamily="34" charset="0"/>
                <a:cs typeface="Arial" pitchFamily="34" charset="0"/>
              </a:rPr>
              <a:t>کلیه خودش سه لایه دارد و هر یک عمدتاً یک گروه هورمون مهم را ترشح می کنند که به ترتیب از خارج به داخل عبارتند از</a:t>
            </a:r>
            <a:r>
              <a:rPr lang="fa-IR" sz="2800" dirty="0" smtClean="0">
                <a:latin typeface="Arial" pitchFamily="34" charset="0"/>
                <a:cs typeface="Arial" pitchFamily="34" charset="0"/>
              </a:rPr>
              <a:t>:</a:t>
            </a:r>
            <a:endParaRPr lang="en-IN" sz="2800" dirty="0">
              <a:latin typeface="Arial" pitchFamily="34" charset="0"/>
              <a:cs typeface="Arial" pitchFamily="34" charset="0"/>
            </a:endParaRPr>
          </a:p>
          <a:p>
            <a:pPr indent="0" algn="just" rtl="1">
              <a:buNone/>
            </a:pPr>
            <a:r>
              <a:rPr lang="fa-IR" sz="2800" b="1" dirty="0">
                <a:latin typeface="Arial" pitchFamily="34" charset="0"/>
                <a:cs typeface="Arial" pitchFamily="34" charset="0"/>
              </a:rPr>
              <a:t>1-</a:t>
            </a:r>
            <a:r>
              <a:rPr lang="fa-IR" sz="2800" dirty="0">
                <a:latin typeface="Arial" pitchFamily="34" charset="0"/>
                <a:cs typeface="Arial" pitchFamily="34" charset="0"/>
              </a:rPr>
              <a:t> </a:t>
            </a:r>
            <a:r>
              <a:rPr lang="fa-IR" sz="2800" b="1" dirty="0">
                <a:latin typeface="Arial" pitchFamily="34" charset="0"/>
                <a:cs typeface="Arial" pitchFamily="34" charset="0"/>
              </a:rPr>
              <a:t>لایه خارجی </a:t>
            </a:r>
            <a:r>
              <a:rPr lang="fa-IR" sz="2800" dirty="0">
                <a:latin typeface="Arial" pitchFamily="34" charset="0"/>
                <a:cs typeface="Arial" pitchFamily="34" charset="0"/>
              </a:rPr>
              <a:t>: هورمون تنظیم کنندۀ آب و الکترولیت بدن (آلدوسترون) را ترشح می کند</a:t>
            </a:r>
            <a:r>
              <a:rPr lang="fa-IR" sz="2800" dirty="0" smtClean="0">
                <a:latin typeface="Arial" pitchFamily="34" charset="0"/>
                <a:cs typeface="Arial" pitchFamily="34" charset="0"/>
              </a:rPr>
              <a:t>.</a:t>
            </a:r>
          </a:p>
          <a:p>
            <a:pPr indent="0" algn="just" rtl="1">
              <a:buNone/>
            </a:pPr>
            <a:endParaRPr lang="en-IN" sz="2800" dirty="0">
              <a:latin typeface="Arial" pitchFamily="34" charset="0"/>
              <a:cs typeface="Arial" pitchFamily="34" charset="0"/>
            </a:endParaRPr>
          </a:p>
          <a:p>
            <a:pPr indent="0" algn="just" rtl="1">
              <a:buNone/>
            </a:pPr>
            <a:r>
              <a:rPr lang="fa-IR" sz="2800" b="1" dirty="0">
                <a:latin typeface="Arial" pitchFamily="34" charset="0"/>
                <a:cs typeface="Arial" pitchFamily="34" charset="0"/>
              </a:rPr>
              <a:t>2- لایه میانی </a:t>
            </a:r>
            <a:r>
              <a:rPr lang="fa-IR" sz="2800" dirty="0">
                <a:latin typeface="Arial" pitchFamily="34" charset="0"/>
                <a:cs typeface="Arial" pitchFamily="34" charset="0"/>
              </a:rPr>
              <a:t>: هورمون های تنظیم کننده متابولیسم مواد غذایی (قند) و افزایش دهندۀ مقاومت بدن در مقابل استرس (</a:t>
            </a:r>
            <a:r>
              <a:rPr lang="fa-IR" sz="2800" dirty="0" smtClean="0">
                <a:latin typeface="Arial" pitchFamily="34" charset="0"/>
                <a:cs typeface="Arial" pitchFamily="34" charset="0"/>
              </a:rPr>
              <a:t>کورتیزول</a:t>
            </a:r>
            <a:r>
              <a:rPr lang="fa-IR" sz="2800" dirty="0">
                <a:latin typeface="Arial" pitchFamily="34" charset="0"/>
                <a:cs typeface="Arial" pitchFamily="34" charset="0"/>
              </a:rPr>
              <a:t>) را آزاد می کند</a:t>
            </a:r>
            <a:r>
              <a:rPr lang="fa-IR" sz="2800" dirty="0" smtClean="0">
                <a:latin typeface="Arial" pitchFamily="34" charset="0"/>
                <a:cs typeface="Arial" pitchFamily="34" charset="0"/>
              </a:rPr>
              <a:t>.</a:t>
            </a:r>
          </a:p>
          <a:p>
            <a:pPr indent="0" algn="just" rtl="1">
              <a:buNone/>
            </a:pPr>
            <a:endParaRPr lang="en-IN" sz="2800" dirty="0">
              <a:latin typeface="Arial" pitchFamily="34" charset="0"/>
              <a:cs typeface="Arial" pitchFamily="34" charset="0"/>
            </a:endParaRPr>
          </a:p>
          <a:p>
            <a:pPr indent="0" algn="just" rtl="1">
              <a:buNone/>
            </a:pPr>
            <a:r>
              <a:rPr lang="fa-IR" sz="2800" b="1" dirty="0">
                <a:latin typeface="Arial" pitchFamily="34" charset="0"/>
                <a:cs typeface="Arial" pitchFamily="34" charset="0"/>
              </a:rPr>
              <a:t>3- آندروژن ها یا هورمون های جنسی </a:t>
            </a:r>
            <a:r>
              <a:rPr lang="fa-IR" sz="2800" dirty="0">
                <a:latin typeface="Arial" pitchFamily="34" charset="0"/>
                <a:cs typeface="Arial" pitchFamily="34" charset="0"/>
              </a:rPr>
              <a:t>موجود در هر دو جنس (نر و ماده) که زیادی مقدار آن در مردها ویژگیهای شناختی و رفتاری مردانه آنها را تحت تأثیر قرار می دهد. و در </a:t>
            </a:r>
            <a:r>
              <a:rPr lang="fa-IR" sz="2800" dirty="0" smtClean="0">
                <a:latin typeface="Arial" pitchFamily="34" charset="0"/>
                <a:cs typeface="Arial" pitchFamily="34" charset="0"/>
              </a:rPr>
              <a:t>زنان </a:t>
            </a:r>
            <a:r>
              <a:rPr lang="fa-IR" sz="2800" dirty="0">
                <a:latin typeface="Arial" pitchFamily="34" charset="0"/>
                <a:cs typeface="Arial" pitchFamily="34" charset="0"/>
              </a:rPr>
              <a:t>در صورت ترشح اضافی موجب الگوهای رفتاری مردانه می شود.</a:t>
            </a:r>
            <a:endParaRPr lang="en-IN" sz="2800" dirty="0">
              <a:latin typeface="Arial" pitchFamily="34" charset="0"/>
              <a:cs typeface="Arial" pitchFamily="34" charset="0"/>
            </a:endParaRPr>
          </a:p>
          <a:p>
            <a:pPr indent="0" algn="just" rtl="1">
              <a:buNone/>
            </a:pPr>
            <a:endParaRPr lang="en-IN" sz="3400" dirty="0">
              <a:latin typeface="Arial" pitchFamily="34" charset="0"/>
              <a:cs typeface="Arial" pitchFamily="34"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9512" y="569575"/>
            <a:ext cx="8715436" cy="6286544"/>
          </a:xfrm>
        </p:spPr>
        <p:txBody>
          <a:bodyPr/>
          <a:lstStyle/>
          <a:p>
            <a:pPr marL="0" indent="0" algn="r" rtl="1">
              <a:buNone/>
            </a:pPr>
            <a:r>
              <a:rPr lang="fa-IR" sz="2800" b="1" dirty="0">
                <a:latin typeface="Arial" pitchFamily="34" charset="0"/>
                <a:cs typeface="Arial" pitchFamily="34" charset="0"/>
              </a:rPr>
              <a:t>غده</a:t>
            </a:r>
            <a:r>
              <a:rPr lang="fa-IR" b="1" dirty="0"/>
              <a:t> </a:t>
            </a:r>
            <a:r>
              <a:rPr lang="fa-IR" sz="2800" b="1" dirty="0">
                <a:latin typeface="Arial" pitchFamily="34" charset="0"/>
                <a:cs typeface="Arial" pitchFamily="34" charset="0"/>
              </a:rPr>
              <a:t>صنوبری (</a:t>
            </a:r>
            <a:r>
              <a:rPr lang="en-US" sz="2800" b="1" dirty="0">
                <a:latin typeface="Arial" pitchFamily="34" charset="0"/>
                <a:cs typeface="Arial" pitchFamily="34" charset="0"/>
              </a:rPr>
              <a:t>Pineal</a:t>
            </a:r>
            <a:r>
              <a:rPr lang="fa-IR" sz="2800" b="1" dirty="0" smtClean="0">
                <a:latin typeface="Arial" pitchFamily="34" charset="0"/>
                <a:cs typeface="Arial" pitchFamily="34" charset="0"/>
              </a:rPr>
              <a:t>)</a:t>
            </a:r>
          </a:p>
          <a:p>
            <a:pPr algn="r" rtl="1"/>
            <a:endParaRPr lang="en-IN" sz="2800" dirty="0">
              <a:latin typeface="Arial" pitchFamily="34" charset="0"/>
              <a:cs typeface="Arial" pitchFamily="34" charset="0"/>
            </a:endParaRPr>
          </a:p>
          <a:p>
            <a:pPr algn="r" rtl="1"/>
            <a:r>
              <a:rPr lang="fa-IR" sz="2800" dirty="0">
                <a:latin typeface="Arial" pitchFamily="34" charset="0"/>
                <a:cs typeface="Arial" pitchFamily="34" charset="0"/>
              </a:rPr>
              <a:t>از وظایف اصلی و مهم این غده تولید و </a:t>
            </a:r>
            <a:r>
              <a:rPr lang="fa-IR" sz="2800" b="1" dirty="0">
                <a:latin typeface="Arial" pitchFamily="34" charset="0"/>
                <a:cs typeface="Arial" pitchFamily="34" charset="0"/>
              </a:rPr>
              <a:t>ترشح </a:t>
            </a:r>
            <a:r>
              <a:rPr lang="en-US" sz="2800" b="1" dirty="0">
                <a:latin typeface="Arial" pitchFamily="34" charset="0"/>
                <a:cs typeface="Arial" pitchFamily="34" charset="0"/>
              </a:rPr>
              <a:t>Melatonin</a:t>
            </a:r>
            <a:r>
              <a:rPr lang="fa-IR" sz="2800" b="1" dirty="0">
                <a:latin typeface="Arial" pitchFamily="34" charset="0"/>
                <a:cs typeface="Arial" pitchFamily="34" charset="0"/>
              </a:rPr>
              <a:t> </a:t>
            </a:r>
            <a:r>
              <a:rPr lang="fa-IR" sz="2800" dirty="0">
                <a:latin typeface="Arial" pitchFamily="34" charset="0"/>
                <a:cs typeface="Arial" pitchFamily="34" charset="0"/>
              </a:rPr>
              <a:t>است که در انسان و حیوان در </a:t>
            </a:r>
            <a:r>
              <a:rPr lang="fa-IR" sz="2800" b="1" dirty="0">
                <a:latin typeface="Arial" pitchFamily="34" charset="0"/>
                <a:cs typeface="Arial" pitchFamily="34" charset="0"/>
              </a:rPr>
              <a:t>تنظیم خواب و بیداری </a:t>
            </a:r>
            <a:r>
              <a:rPr lang="fa-IR" sz="2800" dirty="0">
                <a:latin typeface="Arial" pitchFamily="34" charset="0"/>
                <a:cs typeface="Arial" pitchFamily="34" charset="0"/>
              </a:rPr>
              <a:t>(ساعت بیولوژیک) نقش بسزایی دارد. </a:t>
            </a:r>
            <a:endParaRPr lang="fa-IR" sz="2800" dirty="0" smtClean="0">
              <a:latin typeface="Arial" pitchFamily="34" charset="0"/>
              <a:cs typeface="Arial" pitchFamily="34" charset="0"/>
            </a:endParaRPr>
          </a:p>
          <a:p>
            <a:pPr algn="r" rtl="1">
              <a:buNone/>
            </a:pPr>
            <a:endParaRPr lang="fa-IR" sz="2800" dirty="0" smtClean="0">
              <a:latin typeface="Arial" pitchFamily="34" charset="0"/>
              <a:cs typeface="Arial" pitchFamily="34" charset="0"/>
            </a:endParaRPr>
          </a:p>
          <a:p>
            <a:pPr algn="r" rtl="1"/>
            <a:r>
              <a:rPr lang="fa-IR" sz="2800" dirty="0" smtClean="0">
                <a:latin typeface="Arial" pitchFamily="34" charset="0"/>
                <a:cs typeface="Arial" pitchFamily="34" charset="0"/>
              </a:rPr>
              <a:t>در </a:t>
            </a:r>
            <a:r>
              <a:rPr lang="fa-IR" sz="2800" dirty="0">
                <a:latin typeface="Arial" pitchFamily="34" charset="0"/>
                <a:cs typeface="Arial" pitchFamily="34" charset="0"/>
              </a:rPr>
              <a:t>حیوانات بخصوص پرندگان در کنترل </a:t>
            </a:r>
            <a:r>
              <a:rPr lang="fa-IR" sz="2800" b="1" dirty="0">
                <a:latin typeface="Arial" pitchFamily="34" charset="0"/>
                <a:cs typeface="Arial" pitchFamily="34" charset="0"/>
              </a:rPr>
              <a:t>رفتار جنسی و تولید مثل </a:t>
            </a:r>
            <a:r>
              <a:rPr lang="fa-IR" sz="2800" dirty="0">
                <a:latin typeface="Arial" pitchFamily="34" charset="0"/>
                <a:cs typeface="Arial" pitchFamily="34" charset="0"/>
              </a:rPr>
              <a:t>هم کاملاً موثر </a:t>
            </a:r>
            <a:r>
              <a:rPr lang="fa-IR" sz="2800" dirty="0" smtClean="0">
                <a:latin typeface="Arial" pitchFamily="34" charset="0"/>
                <a:cs typeface="Arial" pitchFamily="34" charset="0"/>
              </a:rPr>
              <a:t>است.</a:t>
            </a:r>
          </a:p>
          <a:p>
            <a:pPr algn="r" rtl="1">
              <a:buNone/>
            </a:pPr>
            <a:endParaRPr lang="fa-IR" sz="2800" dirty="0" smtClean="0">
              <a:latin typeface="Arial" pitchFamily="34" charset="0"/>
              <a:cs typeface="Arial" pitchFamily="34" charset="0"/>
            </a:endParaRPr>
          </a:p>
          <a:p>
            <a:pPr algn="r" rtl="1"/>
            <a:r>
              <a:rPr lang="fa-IR" sz="2800" dirty="0" smtClean="0">
                <a:latin typeface="Arial" pitchFamily="34" charset="0"/>
                <a:cs typeface="Arial" pitchFamily="34" charset="0"/>
              </a:rPr>
              <a:t>  </a:t>
            </a:r>
            <a:r>
              <a:rPr lang="fa-IR" sz="2800" b="1" dirty="0">
                <a:latin typeface="Arial" pitchFamily="34" charset="0"/>
                <a:cs typeface="Arial" pitchFamily="34" charset="0"/>
              </a:rPr>
              <a:t>به عقیده دکارت این غده جایگاه روح است</a:t>
            </a:r>
            <a:r>
              <a:rPr lang="fa-IR" sz="2800" dirty="0">
                <a:latin typeface="Arial" pitchFamily="34" charset="0"/>
                <a:cs typeface="Arial" pitchFamily="34" charset="0"/>
              </a:rPr>
              <a:t>.</a:t>
            </a:r>
            <a:endParaRPr lang="en-IN" sz="2800" dirty="0">
              <a:latin typeface="Arial" pitchFamily="34" charset="0"/>
              <a:cs typeface="Arial" pitchFamily="34" charset="0"/>
            </a:endParaRPr>
          </a:p>
          <a:p>
            <a:pPr algn="r" rtl="1">
              <a:buNone/>
            </a:pPr>
            <a:endParaRPr lang="en-IN" sz="2800" dirty="0">
              <a:latin typeface="Arial" pitchFamily="34" charset="0"/>
              <a:cs typeface="Arial" pitchFamily="34"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0034" y="357166"/>
            <a:ext cx="8358246" cy="6215106"/>
          </a:xfrm>
        </p:spPr>
        <p:txBody>
          <a:bodyPr>
            <a:normAutofit fontScale="92500" lnSpcReduction="20000"/>
          </a:bodyPr>
          <a:lstStyle/>
          <a:p>
            <a:pPr algn="r" rtl="1">
              <a:buNone/>
            </a:pPr>
            <a:r>
              <a:rPr lang="fa-IR" b="1" dirty="0"/>
              <a:t>غده جنسی (</a:t>
            </a:r>
            <a:r>
              <a:rPr lang="en-US" sz="3000" b="1" dirty="0">
                <a:latin typeface="Arial" pitchFamily="34" charset="0"/>
                <a:cs typeface="Arial" pitchFamily="34" charset="0"/>
              </a:rPr>
              <a:t>gonads</a:t>
            </a:r>
            <a:r>
              <a:rPr lang="fa-IR" sz="3000" b="1" dirty="0" smtClean="0">
                <a:latin typeface="Arial" pitchFamily="34" charset="0"/>
                <a:cs typeface="Arial" pitchFamily="34" charset="0"/>
              </a:rPr>
              <a:t>)</a:t>
            </a:r>
          </a:p>
          <a:p>
            <a:pPr algn="r" rtl="1">
              <a:buNone/>
            </a:pPr>
            <a:endParaRPr lang="en-IN" sz="3000" dirty="0">
              <a:latin typeface="Arial" pitchFamily="34" charset="0"/>
              <a:cs typeface="Arial" pitchFamily="34" charset="0"/>
            </a:endParaRPr>
          </a:p>
          <a:p>
            <a:pPr indent="0" algn="just" rtl="1"/>
            <a:r>
              <a:rPr lang="fa-IR" sz="3000" dirty="0">
                <a:latin typeface="Arial" pitchFamily="34" charset="0"/>
                <a:cs typeface="Arial" pitchFamily="34" charset="0"/>
              </a:rPr>
              <a:t>در مردان بیضه ها و در زنان تخمدان ها هستند که وظیفه تولید و ترشح هورمون جنسی را بر عهده دارد</a:t>
            </a:r>
            <a:r>
              <a:rPr lang="fa-IR" sz="3000" dirty="0" smtClean="0">
                <a:latin typeface="Arial" pitchFamily="34" charset="0"/>
                <a:cs typeface="Arial" pitchFamily="34" charset="0"/>
              </a:rPr>
              <a:t>.</a:t>
            </a:r>
          </a:p>
          <a:p>
            <a:pPr indent="0" algn="just" rtl="1">
              <a:buNone/>
            </a:pPr>
            <a:endParaRPr lang="fa-IR" sz="3000" dirty="0" smtClean="0">
              <a:latin typeface="Arial" pitchFamily="34" charset="0"/>
              <a:cs typeface="Arial" pitchFamily="34" charset="0"/>
            </a:endParaRPr>
          </a:p>
          <a:p>
            <a:pPr indent="0" algn="just" rtl="1"/>
            <a:r>
              <a:rPr lang="fa-IR" sz="3000" dirty="0" smtClean="0">
                <a:latin typeface="Arial" pitchFamily="34" charset="0"/>
                <a:cs typeface="Arial" pitchFamily="34" charset="0"/>
              </a:rPr>
              <a:t> </a:t>
            </a:r>
            <a:r>
              <a:rPr lang="fa-IR" sz="3000" dirty="0">
                <a:latin typeface="Arial" pitchFamily="34" charset="0"/>
                <a:cs typeface="Arial" pitchFamily="34" charset="0"/>
              </a:rPr>
              <a:t>از سری هورمون های غیرجنسی که از دستگاه تولید مثل ترشح می شود </a:t>
            </a:r>
            <a:r>
              <a:rPr lang="fa-IR" sz="3000" dirty="0" smtClean="0">
                <a:latin typeface="Arial" pitchFamily="34" charset="0"/>
                <a:cs typeface="Arial" pitchFamily="34" charset="0"/>
              </a:rPr>
              <a:t>مثلاً</a:t>
            </a:r>
            <a:r>
              <a:rPr lang="en-US" sz="3000" dirty="0" smtClean="0">
                <a:latin typeface="Arial" pitchFamily="34" charset="0"/>
                <a:cs typeface="Arial" pitchFamily="34" charset="0"/>
              </a:rPr>
              <a:t> </a:t>
            </a:r>
            <a:r>
              <a:rPr lang="en-US" sz="3000" dirty="0">
                <a:latin typeface="Arial" pitchFamily="34" charset="0"/>
                <a:cs typeface="Arial" pitchFamily="34" charset="0"/>
              </a:rPr>
              <a:t>Anti-</a:t>
            </a:r>
            <a:r>
              <a:rPr lang="en-US" sz="3000" dirty="0" err="1">
                <a:latin typeface="Arial" pitchFamily="34" charset="0"/>
                <a:cs typeface="Arial" pitchFamily="34" charset="0"/>
              </a:rPr>
              <a:t>Müllerian</a:t>
            </a:r>
            <a:r>
              <a:rPr lang="en-US" sz="3000" dirty="0">
                <a:latin typeface="Arial" pitchFamily="34" charset="0"/>
                <a:cs typeface="Arial" pitchFamily="34" charset="0"/>
              </a:rPr>
              <a:t> hormone (AMH)</a:t>
            </a:r>
            <a:r>
              <a:rPr lang="fa-IR" sz="3000" dirty="0" smtClean="0">
                <a:latin typeface="Arial" pitchFamily="34" charset="0"/>
                <a:cs typeface="Arial" pitchFamily="34" charset="0"/>
              </a:rPr>
              <a:t> که </a:t>
            </a:r>
            <a:r>
              <a:rPr lang="fa-IR" sz="3000" dirty="0">
                <a:latin typeface="Arial" pitchFamily="34" charset="0"/>
                <a:cs typeface="Arial" pitchFamily="34" charset="0"/>
              </a:rPr>
              <a:t>در تعیین جنسیت جنس همراه با آندروژن ها نقش ویژه ای دارد</a:t>
            </a:r>
            <a:r>
              <a:rPr lang="fa-IR" sz="3000" dirty="0" smtClean="0">
                <a:latin typeface="Arial" pitchFamily="34" charset="0"/>
                <a:cs typeface="Arial" pitchFamily="34" charset="0"/>
              </a:rPr>
              <a:t>.</a:t>
            </a:r>
          </a:p>
          <a:p>
            <a:pPr indent="0" algn="just" rtl="1">
              <a:buNone/>
            </a:pPr>
            <a:endParaRPr lang="en-IN" sz="3000" dirty="0">
              <a:latin typeface="Arial" pitchFamily="34" charset="0"/>
              <a:cs typeface="Arial" pitchFamily="34" charset="0"/>
            </a:endParaRPr>
          </a:p>
          <a:p>
            <a:pPr indent="0" algn="just" rtl="1"/>
            <a:r>
              <a:rPr lang="fa-IR" sz="3000" dirty="0">
                <a:latin typeface="Arial" pitchFamily="34" charset="0"/>
                <a:cs typeface="Arial" pitchFamily="34" charset="0"/>
              </a:rPr>
              <a:t>از بیضه ها هورمون آندروژن (بخصوص تستوسترون) و از تخمدانها استروژن و پروژسترون ترشح می گردد. که در واقع تستوسترون هورمون جنسی مردانه ولی استروژن یک هورمون جنسی زنانه می باشد. این هورمونها در بروز بلوغ ، صفات ثانویه جنسی، فعالیت جنسی و همچنین ایجاد الگوی رفتاری زنانه یا مردانه در افراد نقش بسیار مهم دارند.</a:t>
            </a:r>
            <a:endParaRPr lang="en-IN" sz="3000" dirty="0">
              <a:latin typeface="Arial" pitchFamily="34" charset="0"/>
              <a:cs typeface="Arial" pitchFamily="34" charset="0"/>
            </a:endParaRPr>
          </a:p>
          <a:p>
            <a:pPr indent="0" algn="just" rtl="1">
              <a:buNone/>
            </a:pPr>
            <a:endParaRPr lang="en-IN" sz="3000" dirty="0">
              <a:latin typeface="Arial" pitchFamily="34" charset="0"/>
              <a:cs typeface="Arial" pitchFamily="34"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329</TotalTime>
  <Words>3005</Words>
  <Application>Microsoft Office PowerPoint</Application>
  <PresentationFormat>On-screen Show (4:3)</PresentationFormat>
  <Paragraphs>200</Paragraphs>
  <Slides>32</Slides>
  <Notes>1</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Office Theme</vt:lpstr>
      <vt:lpstr>بسم الله الرحمن الرحیم</vt:lpstr>
      <vt:lpstr>فرایندهای زیستی و رشد</vt:lpstr>
      <vt:lpstr>واحدهای اصلی دستگاه عصبی </vt:lpstr>
      <vt:lpstr>دو جنبه مهم انتقال تکانه عصبی</vt:lpstr>
      <vt:lpstr>تکانه ی عصبی  </vt:lpstr>
      <vt:lpstr>تکانه ی عصبی  </vt:lpstr>
      <vt:lpstr>PowerPoint Presentation</vt:lpstr>
      <vt:lpstr>PowerPoint Presentation</vt:lpstr>
      <vt:lpstr>PowerPoint Presentation</vt:lpstr>
      <vt:lpstr>انتقال دهنده عصبی (Neurotransmitter) </vt:lpstr>
      <vt:lpstr>انتقال سیناپسی </vt:lpstr>
      <vt:lpstr>انواعی از انتقال دهنده های عصبی</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فرایندهای زیستی و رشد</dc:title>
  <dc:creator>user</dc:creator>
  <cp:lastModifiedBy>Windows User</cp:lastModifiedBy>
  <cp:revision>14</cp:revision>
  <dcterms:created xsi:type="dcterms:W3CDTF">2017-11-04T19:24:43Z</dcterms:created>
  <dcterms:modified xsi:type="dcterms:W3CDTF">2020-04-30T19:03:37Z</dcterms:modified>
</cp:coreProperties>
</file>