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1" r:id="rId2"/>
    <p:sldId id="258" r:id="rId3"/>
    <p:sldId id="257" r:id="rId4"/>
    <p:sldId id="260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11" autoAdjust="0"/>
    <p:restoredTop sz="94660"/>
  </p:normalViewPr>
  <p:slideViewPr>
    <p:cSldViewPr>
      <p:cViewPr>
        <p:scale>
          <a:sx n="70" d="100"/>
          <a:sy n="70" d="100"/>
        </p:scale>
        <p:origin x="-1506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B25ADFCB-4F22-4936-9D83-4064E0DDDC56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83F1B456-CC85-4EA7-B1CC-61ADC7E3146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DFCB-4F22-4936-9D83-4064E0DDDC56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1B456-CC85-4EA7-B1CC-61ADC7E3146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B25ADFCB-4F22-4936-9D83-4064E0DDDC56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83F1B456-CC85-4EA7-B1CC-61ADC7E3146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DFCB-4F22-4936-9D83-4064E0DDDC56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1B456-CC85-4EA7-B1CC-61ADC7E3146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DFCB-4F22-4936-9D83-4064E0DDDC56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1B456-CC85-4EA7-B1CC-61ADC7E3146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DFCB-4F22-4936-9D83-4064E0DDDC56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1B456-CC85-4EA7-B1CC-61ADC7E3146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DFCB-4F22-4936-9D83-4064E0DDDC56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1B456-CC85-4EA7-B1CC-61ADC7E3146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DFCB-4F22-4936-9D83-4064E0DDDC56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1B456-CC85-4EA7-B1CC-61ADC7E3146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DFCB-4F22-4936-9D83-4064E0DDDC56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1B456-CC85-4EA7-B1CC-61ADC7E3146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DFCB-4F22-4936-9D83-4064E0DDDC56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1B456-CC85-4EA7-B1CC-61ADC7E3146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ADFCB-4F22-4936-9D83-4064E0DDDC56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1B456-CC85-4EA7-B1CC-61ADC7E3146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25ADFCB-4F22-4936-9D83-4064E0DDDC56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3F1B456-CC85-4EA7-B1CC-61ADC7E3146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0193489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33600"/>
            <a:ext cx="8229600" cy="1143000"/>
          </a:xfrm>
        </p:spPr>
        <p:txBody>
          <a:bodyPr>
            <a:noAutofit/>
          </a:bodyPr>
          <a:lstStyle/>
          <a:p>
            <a:pPr algn="ctr" rtl="1"/>
            <a:r>
              <a:rPr lang="fa-IR" sz="5400" dirty="0" smtClean="0">
                <a:cs typeface="B Nazanin" pitchFamily="2" charset="-78"/>
              </a:rPr>
              <a:t>فرایند قانونی تهیه،تصویب و اجرای</a:t>
            </a:r>
            <a:br>
              <a:rPr lang="fa-IR" sz="5400" dirty="0" smtClean="0">
                <a:cs typeface="B Nazanin" pitchFamily="2" charset="-78"/>
              </a:rPr>
            </a:br>
            <a:r>
              <a:rPr lang="fa-IR" sz="5400" dirty="0" smtClean="0">
                <a:cs typeface="B Nazanin" pitchFamily="2" charset="-78"/>
              </a:rPr>
              <a:t> طرح جامع</a:t>
            </a:r>
            <a:endParaRPr lang="en-US" sz="5400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4953000" y="2971800"/>
            <a:ext cx="1676400" cy="10668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1002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</a:rPr>
              <a:t>سازمان راه و شهرسازی استان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953000" y="990600"/>
            <a:ext cx="1676400" cy="9906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1002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</a:rPr>
              <a:t>وزارت راه و شهرسازی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5105400" y="4495800"/>
            <a:ext cx="1295400" cy="16002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1002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</a:rPr>
              <a:t>شورای شهر</a:t>
            </a:r>
          </a:p>
          <a:p>
            <a:pPr algn="ctr"/>
            <a:endParaRPr lang="fa-IR" b="1" dirty="0" smtClean="0">
              <a:solidFill>
                <a:schemeClr val="tx1"/>
              </a:solidFill>
            </a:endParaRPr>
          </a:p>
          <a:p>
            <a:pPr algn="ctr"/>
            <a:endParaRPr lang="fa-IR" b="1" dirty="0" smtClean="0">
              <a:solidFill>
                <a:schemeClr val="tx1"/>
              </a:solidFill>
            </a:endParaRPr>
          </a:p>
          <a:p>
            <a:pPr algn="ctr"/>
            <a:r>
              <a:rPr lang="fa-IR" b="1" dirty="0" smtClean="0">
                <a:solidFill>
                  <a:schemeClr val="tx1"/>
                </a:solidFill>
              </a:rPr>
              <a:t>شهرداری</a:t>
            </a:r>
          </a:p>
          <a:p>
            <a:pPr algn="ctr"/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7162800" y="990600"/>
            <a:ext cx="1828800" cy="12192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1002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</a:rPr>
              <a:t>معاونت برنامه ریزی و نظارت راهبردی ریاست جمهوری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162800" y="3048000"/>
            <a:ext cx="1828800" cy="10668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1002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</a:rPr>
              <a:t>مهندسان مشاور شهرسازی و معماری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743200" y="304800"/>
            <a:ext cx="1524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1002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</a:rPr>
              <a:t>وزارت کشور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971800" y="1828800"/>
            <a:ext cx="10668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1002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</a:rPr>
              <a:t>استانداری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0" name="Flowchart: Document 9"/>
          <p:cNvSpPr/>
          <p:nvPr/>
        </p:nvSpPr>
        <p:spPr>
          <a:xfrm>
            <a:off x="7239000" y="4800600"/>
            <a:ext cx="1676400" cy="990600"/>
          </a:xfrm>
          <a:prstGeom prst="flowChartDocument">
            <a:avLst/>
          </a:prstGeom>
          <a:ln/>
        </p:spPr>
        <p:style>
          <a:lnRef idx="1">
            <a:schemeClr val="accent2"/>
          </a:lnRef>
          <a:fillRef idx="1002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</a:rPr>
              <a:t>سند طرح جامع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304800" y="914400"/>
            <a:ext cx="2133600" cy="1371600"/>
          </a:xfrm>
          <a:prstGeom prst="ellipse">
            <a:avLst/>
          </a:prstGeom>
          <a:ln/>
        </p:spPr>
        <p:style>
          <a:lnRef idx="1">
            <a:schemeClr val="accent2"/>
          </a:lnRef>
          <a:fillRef idx="1002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</a:rPr>
              <a:t>شورای عالی شهرسازی و معماری ایران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2438400" y="2895600"/>
            <a:ext cx="2133600" cy="1295400"/>
          </a:xfrm>
          <a:prstGeom prst="ellipse">
            <a:avLst/>
          </a:prstGeom>
          <a:ln/>
        </p:spPr>
        <p:style>
          <a:lnRef idx="1">
            <a:schemeClr val="accent2"/>
          </a:lnRef>
          <a:fillRef idx="1002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</a:rPr>
              <a:t>شورای برنامه ریزی و توسعه استان</a:t>
            </a:r>
            <a:endParaRPr lang="en-US" b="1" dirty="0">
              <a:solidFill>
                <a:schemeClr val="tx1"/>
              </a:solidFill>
            </a:endParaRPr>
          </a:p>
        </p:txBody>
      </p:sp>
      <p:cxnSp>
        <p:nvCxnSpPr>
          <p:cNvPr id="26" name="Straight Connector 25"/>
          <p:cNvCxnSpPr>
            <a:stCxn id="5" idx="1"/>
            <a:endCxn id="5" idx="3"/>
          </p:cNvCxnSpPr>
          <p:nvPr/>
        </p:nvCxnSpPr>
        <p:spPr>
          <a:xfrm>
            <a:off x="5105400" y="5295900"/>
            <a:ext cx="1295400" cy="0"/>
          </a:xfrm>
          <a:prstGeom prst="line">
            <a:avLst/>
          </a:prstGeom>
          <a:ln/>
        </p:spPr>
        <p:style>
          <a:lnRef idx="1">
            <a:schemeClr val="accent2"/>
          </a:lnRef>
          <a:fillRef idx="1002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</p:cxnSp>
      <p:cxnSp>
        <p:nvCxnSpPr>
          <p:cNvPr id="30" name="Straight Arrow Connector 29"/>
          <p:cNvCxnSpPr>
            <a:stCxn id="3" idx="0"/>
            <a:endCxn id="4" idx="2"/>
          </p:cNvCxnSpPr>
          <p:nvPr/>
        </p:nvCxnSpPr>
        <p:spPr>
          <a:xfrm flipV="1">
            <a:off x="5791200" y="1981200"/>
            <a:ext cx="0" cy="990600"/>
          </a:xfrm>
          <a:prstGeom prst="straightConnector1">
            <a:avLst/>
          </a:prstGeom>
          <a:ln w="38100">
            <a:solidFill>
              <a:schemeClr val="tx2"/>
            </a:solidFill>
            <a:tailEnd type="arrow"/>
          </a:ln>
        </p:spPr>
        <p:style>
          <a:lnRef idx="1">
            <a:schemeClr val="accent2"/>
          </a:lnRef>
          <a:fillRef idx="1002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</p:cxnSp>
      <p:cxnSp>
        <p:nvCxnSpPr>
          <p:cNvPr id="40" name="Straight Arrow Connector 39"/>
          <p:cNvCxnSpPr>
            <a:stCxn id="6" idx="1"/>
          </p:cNvCxnSpPr>
          <p:nvPr/>
        </p:nvCxnSpPr>
        <p:spPr>
          <a:xfrm flipH="1">
            <a:off x="6629400" y="1600200"/>
            <a:ext cx="533400" cy="0"/>
          </a:xfrm>
          <a:prstGeom prst="straightConnector1">
            <a:avLst/>
          </a:prstGeom>
          <a:ln w="38100">
            <a:solidFill>
              <a:schemeClr val="tx2"/>
            </a:solidFill>
            <a:tailEnd type="arrow"/>
          </a:ln>
        </p:spPr>
        <p:style>
          <a:lnRef idx="1">
            <a:schemeClr val="accent2"/>
          </a:lnRef>
          <a:fillRef idx="1002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</p:cxnSp>
      <p:cxnSp>
        <p:nvCxnSpPr>
          <p:cNvPr id="46" name="Straight Arrow Connector 45"/>
          <p:cNvCxnSpPr>
            <a:stCxn id="6" idx="2"/>
            <a:endCxn id="7" idx="0"/>
          </p:cNvCxnSpPr>
          <p:nvPr/>
        </p:nvCxnSpPr>
        <p:spPr>
          <a:xfrm>
            <a:off x="8077200" y="2209800"/>
            <a:ext cx="0" cy="838200"/>
          </a:xfrm>
          <a:prstGeom prst="straightConnector1">
            <a:avLst/>
          </a:prstGeom>
          <a:ln w="38100">
            <a:solidFill>
              <a:schemeClr val="tx2"/>
            </a:solidFill>
            <a:tailEnd type="arrow"/>
          </a:ln>
        </p:spPr>
        <p:style>
          <a:lnRef idx="1">
            <a:schemeClr val="accent2"/>
          </a:lnRef>
          <a:fillRef idx="1002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</p:cxnSp>
      <p:cxnSp>
        <p:nvCxnSpPr>
          <p:cNvPr id="48" name="Straight Arrow Connector 47"/>
          <p:cNvCxnSpPr/>
          <p:nvPr/>
        </p:nvCxnSpPr>
        <p:spPr>
          <a:xfrm>
            <a:off x="6629400" y="3581400"/>
            <a:ext cx="533400" cy="0"/>
          </a:xfrm>
          <a:prstGeom prst="straightConnector1">
            <a:avLst/>
          </a:prstGeom>
          <a:ln w="38100">
            <a:solidFill>
              <a:schemeClr val="tx2"/>
            </a:solidFill>
            <a:tailEnd type="arrow"/>
          </a:ln>
        </p:spPr>
        <p:style>
          <a:lnRef idx="1">
            <a:schemeClr val="accent2"/>
          </a:lnRef>
          <a:fillRef idx="1002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</p:cxnSp>
      <p:cxnSp>
        <p:nvCxnSpPr>
          <p:cNvPr id="50" name="Straight Connector 49"/>
          <p:cNvCxnSpPr>
            <a:stCxn id="7" idx="2"/>
          </p:cNvCxnSpPr>
          <p:nvPr/>
        </p:nvCxnSpPr>
        <p:spPr>
          <a:xfrm>
            <a:off x="8077200" y="4114800"/>
            <a:ext cx="0" cy="68580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2"/>
          </a:lnRef>
          <a:fillRef idx="1002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</p:cxnSp>
      <p:cxnSp>
        <p:nvCxnSpPr>
          <p:cNvPr id="52" name="Straight Connector 51"/>
          <p:cNvCxnSpPr>
            <a:stCxn id="12" idx="0"/>
            <a:endCxn id="9" idx="2"/>
          </p:cNvCxnSpPr>
          <p:nvPr/>
        </p:nvCxnSpPr>
        <p:spPr>
          <a:xfrm flipV="1">
            <a:off x="3505200" y="2590800"/>
            <a:ext cx="0" cy="30480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2"/>
          </a:lnRef>
          <a:fillRef idx="1002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</p:cxnSp>
      <p:cxnSp>
        <p:nvCxnSpPr>
          <p:cNvPr id="60" name="Straight Arrow Connector 59"/>
          <p:cNvCxnSpPr>
            <a:stCxn id="11" idx="6"/>
          </p:cNvCxnSpPr>
          <p:nvPr/>
        </p:nvCxnSpPr>
        <p:spPr>
          <a:xfrm>
            <a:off x="2438400" y="1600200"/>
            <a:ext cx="2514600" cy="0"/>
          </a:xfrm>
          <a:prstGeom prst="straightConnector1">
            <a:avLst/>
          </a:prstGeom>
          <a:ln w="38100">
            <a:solidFill>
              <a:schemeClr val="tx2"/>
            </a:solidFill>
            <a:tailEnd type="arrow"/>
          </a:ln>
        </p:spPr>
        <p:style>
          <a:lnRef idx="1">
            <a:schemeClr val="accent2"/>
          </a:lnRef>
          <a:fillRef idx="1002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</p:cxnSp>
      <p:cxnSp>
        <p:nvCxnSpPr>
          <p:cNvPr id="62" name="Elbow Connector 61"/>
          <p:cNvCxnSpPr>
            <a:stCxn id="9" idx="3"/>
            <a:endCxn id="5" idx="1"/>
          </p:cNvCxnSpPr>
          <p:nvPr/>
        </p:nvCxnSpPr>
        <p:spPr>
          <a:xfrm>
            <a:off x="4038600" y="2209800"/>
            <a:ext cx="1066800" cy="3086100"/>
          </a:xfrm>
          <a:prstGeom prst="bentConnector3">
            <a:avLst>
              <a:gd name="adj1" fmla="val 66631"/>
            </a:avLst>
          </a:prstGeom>
          <a:ln w="38100">
            <a:solidFill>
              <a:schemeClr val="tx2"/>
            </a:solidFill>
            <a:tailEnd type="arrow"/>
          </a:ln>
        </p:spPr>
        <p:style>
          <a:lnRef idx="1">
            <a:schemeClr val="accent2"/>
          </a:lnRef>
          <a:fillRef idx="1002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</p:cxnSp>
      <p:cxnSp>
        <p:nvCxnSpPr>
          <p:cNvPr id="68" name="Straight Arrow Connector 67"/>
          <p:cNvCxnSpPr>
            <a:stCxn id="5" idx="3"/>
            <a:endCxn id="10" idx="1"/>
          </p:cNvCxnSpPr>
          <p:nvPr/>
        </p:nvCxnSpPr>
        <p:spPr>
          <a:xfrm>
            <a:off x="6400800" y="5295900"/>
            <a:ext cx="838200" cy="0"/>
          </a:xfrm>
          <a:prstGeom prst="straightConnector1">
            <a:avLst/>
          </a:prstGeom>
          <a:ln w="38100">
            <a:solidFill>
              <a:schemeClr val="tx2"/>
            </a:solidFill>
            <a:prstDash val="sysDash"/>
            <a:tailEnd type="arrow"/>
          </a:ln>
        </p:spPr>
        <p:style>
          <a:lnRef idx="1">
            <a:schemeClr val="accent2"/>
          </a:lnRef>
          <a:fillRef idx="1002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</p:cxnSp>
      <p:cxnSp>
        <p:nvCxnSpPr>
          <p:cNvPr id="74" name="Shape 73"/>
          <p:cNvCxnSpPr>
            <a:stCxn id="12" idx="2"/>
          </p:cNvCxnSpPr>
          <p:nvPr/>
        </p:nvCxnSpPr>
        <p:spPr>
          <a:xfrm rot="10800000">
            <a:off x="1371600" y="2286000"/>
            <a:ext cx="1066800" cy="1257300"/>
          </a:xfrm>
          <a:prstGeom prst="bentConnector2">
            <a:avLst/>
          </a:prstGeom>
          <a:ln w="38100">
            <a:solidFill>
              <a:schemeClr val="tx2"/>
            </a:solidFill>
            <a:tailEnd type="arrow"/>
          </a:ln>
        </p:spPr>
        <p:style>
          <a:lnRef idx="1">
            <a:schemeClr val="accent2"/>
          </a:lnRef>
          <a:fillRef idx="1002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</p:cxnSp>
      <p:cxnSp>
        <p:nvCxnSpPr>
          <p:cNvPr id="83" name="Straight Arrow Connector 82"/>
          <p:cNvCxnSpPr/>
          <p:nvPr/>
        </p:nvCxnSpPr>
        <p:spPr>
          <a:xfrm flipH="1">
            <a:off x="4572000" y="3581400"/>
            <a:ext cx="381000" cy="0"/>
          </a:xfrm>
          <a:prstGeom prst="straightConnector1">
            <a:avLst/>
          </a:prstGeom>
          <a:ln w="38100">
            <a:solidFill>
              <a:schemeClr val="tx2"/>
            </a:solidFill>
            <a:tailEnd type="arrow"/>
          </a:ln>
        </p:spPr>
        <p:style>
          <a:lnRef idx="1">
            <a:schemeClr val="accent2"/>
          </a:lnRef>
          <a:fillRef idx="1002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</p:cxnSp>
      <p:cxnSp>
        <p:nvCxnSpPr>
          <p:cNvPr id="99" name="Shape 98"/>
          <p:cNvCxnSpPr>
            <a:stCxn id="4" idx="0"/>
            <a:endCxn id="8" idx="3"/>
          </p:cNvCxnSpPr>
          <p:nvPr/>
        </p:nvCxnSpPr>
        <p:spPr>
          <a:xfrm rot="16200000" flipV="1">
            <a:off x="4876800" y="76200"/>
            <a:ext cx="304800" cy="1524000"/>
          </a:xfrm>
          <a:prstGeom prst="bentConnector2">
            <a:avLst/>
          </a:prstGeom>
          <a:ln w="38100">
            <a:solidFill>
              <a:schemeClr val="tx2"/>
            </a:solidFill>
            <a:tailEnd type="arrow"/>
          </a:ln>
        </p:spPr>
        <p:style>
          <a:lnRef idx="1">
            <a:schemeClr val="accent2"/>
          </a:lnRef>
          <a:fillRef idx="1002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</p:cxnSp>
      <p:cxnSp>
        <p:nvCxnSpPr>
          <p:cNvPr id="101" name="Straight Arrow Connector 100"/>
          <p:cNvCxnSpPr>
            <a:stCxn id="8" idx="2"/>
            <a:endCxn id="9" idx="0"/>
          </p:cNvCxnSpPr>
          <p:nvPr/>
        </p:nvCxnSpPr>
        <p:spPr>
          <a:xfrm>
            <a:off x="3505200" y="1066800"/>
            <a:ext cx="0" cy="762000"/>
          </a:xfrm>
          <a:prstGeom prst="straightConnector1">
            <a:avLst/>
          </a:prstGeom>
          <a:ln w="38100">
            <a:solidFill>
              <a:schemeClr val="tx2"/>
            </a:solidFill>
            <a:tailEnd type="arrow"/>
          </a:ln>
        </p:spPr>
        <p:style>
          <a:lnRef idx="1">
            <a:schemeClr val="accent2"/>
          </a:lnRef>
          <a:fillRef idx="1002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</p:cxnSp>
      <p:sp>
        <p:nvSpPr>
          <p:cNvPr id="28" name="Flowchart: Multidocument 27"/>
          <p:cNvSpPr/>
          <p:nvPr/>
        </p:nvSpPr>
        <p:spPr>
          <a:xfrm>
            <a:off x="1752600" y="4191000"/>
            <a:ext cx="2133600" cy="1066800"/>
          </a:xfrm>
          <a:prstGeom prst="flowChartMultidocument">
            <a:avLst/>
          </a:prstGeom>
          <a:ln/>
        </p:spPr>
        <p:style>
          <a:lnRef idx="1">
            <a:schemeClr val="accent2"/>
          </a:lnRef>
          <a:fillRef idx="1002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/>
              <a:t>کارگروه شهرسازی وامور زیر بنایی</a:t>
            </a:r>
            <a:endParaRPr lang="en-US" b="1" dirty="0"/>
          </a:p>
        </p:txBody>
      </p:sp>
      <p:cxnSp>
        <p:nvCxnSpPr>
          <p:cNvPr id="31" name="Straight Arrow Connector 30"/>
          <p:cNvCxnSpPr/>
          <p:nvPr/>
        </p:nvCxnSpPr>
        <p:spPr>
          <a:xfrm flipH="1">
            <a:off x="2895600" y="4038600"/>
            <a:ext cx="457200" cy="457200"/>
          </a:xfrm>
          <a:prstGeom prst="straightConnector1">
            <a:avLst/>
          </a:prstGeom>
          <a:ln w="38100">
            <a:solidFill>
              <a:schemeClr val="tx2"/>
            </a:solidFill>
            <a:headEnd type="arrow"/>
            <a:tailEnd type="arrow"/>
          </a:ln>
        </p:spPr>
        <p:style>
          <a:lnRef idx="1">
            <a:schemeClr val="accent2"/>
          </a:lnRef>
          <a:fillRef idx="1002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</p:cxnSp>
      <p:sp>
        <p:nvSpPr>
          <p:cNvPr id="33" name="Teardrop 32"/>
          <p:cNvSpPr/>
          <p:nvPr/>
        </p:nvSpPr>
        <p:spPr>
          <a:xfrm>
            <a:off x="152400" y="2286000"/>
            <a:ext cx="990600" cy="762000"/>
          </a:xfrm>
          <a:prstGeom prst="teardrop">
            <a:avLst/>
          </a:prstGeom>
          <a:ln/>
        </p:spPr>
        <p:style>
          <a:lnRef idx="1">
            <a:schemeClr val="accent2"/>
          </a:lnRef>
          <a:fillRef idx="1002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/>
              <a:t>کمیته فنی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8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2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  <p:bldP spid="4" grpId="0" animBg="1"/>
      <p:bldP spid="5" grpId="1" animBg="1"/>
      <p:bldP spid="6" grpId="0" animBg="1"/>
      <p:bldP spid="8" grpId="0" animBg="1"/>
      <p:bldP spid="9" grpId="0" animBg="1"/>
      <p:bldP spid="11" grpId="0" animBg="1"/>
      <p:bldP spid="12" grpId="0" animBg="1"/>
      <p:bldP spid="28" grpId="0" animBg="1"/>
      <p:bldP spid="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33600"/>
            <a:ext cx="8229600" cy="1143000"/>
          </a:xfrm>
        </p:spPr>
        <p:txBody>
          <a:bodyPr>
            <a:noAutofit/>
          </a:bodyPr>
          <a:lstStyle/>
          <a:p>
            <a:pPr algn="ctr" rtl="1"/>
            <a:r>
              <a:rPr lang="fa-IR" sz="5400" dirty="0" smtClean="0">
                <a:cs typeface="B Nazanin" pitchFamily="2" charset="-78"/>
              </a:rPr>
              <a:t>فرایند قانونی تهیه،تصویب و اجرای</a:t>
            </a:r>
            <a:br>
              <a:rPr lang="fa-IR" sz="5400" dirty="0" smtClean="0">
                <a:cs typeface="B Nazanin" pitchFamily="2" charset="-78"/>
              </a:rPr>
            </a:br>
            <a:r>
              <a:rPr lang="fa-IR" sz="5400" dirty="0" smtClean="0">
                <a:cs typeface="B Nazanin" pitchFamily="2" charset="-78"/>
              </a:rPr>
              <a:t> طرح تفصیلی</a:t>
            </a:r>
            <a:endParaRPr lang="en-US" sz="54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62400" y="1524000"/>
            <a:ext cx="2057400" cy="1066800"/>
          </a:xfrm>
          <a:prstGeom prst="roundRect">
            <a:avLst/>
          </a:prstGeom>
        </p:spPr>
        <p:style>
          <a:lnRef idx="3">
            <a:schemeClr val="lt1"/>
          </a:lnRef>
          <a:fillRef idx="1003">
            <a:schemeClr val="lt2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</a:rPr>
              <a:t>اداره کل راه و شهرسازی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4343400" y="3124200"/>
            <a:ext cx="1295400" cy="1524000"/>
          </a:xfrm>
          <a:prstGeom prst="roundRect">
            <a:avLst/>
          </a:prstGeom>
        </p:spPr>
        <p:style>
          <a:lnRef idx="3">
            <a:schemeClr val="lt1"/>
          </a:lnRef>
          <a:fillRef idx="1003">
            <a:schemeClr val="lt2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</a:rPr>
              <a:t>شورای شهر</a:t>
            </a:r>
          </a:p>
          <a:p>
            <a:pPr algn="ctr"/>
            <a:endParaRPr lang="fa-IR" b="1" dirty="0" smtClean="0">
              <a:solidFill>
                <a:schemeClr val="tx1"/>
              </a:solidFill>
            </a:endParaRPr>
          </a:p>
          <a:p>
            <a:pPr algn="ctr"/>
            <a:endParaRPr lang="fa-IR" b="1" dirty="0" smtClean="0">
              <a:solidFill>
                <a:schemeClr val="tx1"/>
              </a:solidFill>
            </a:endParaRPr>
          </a:p>
          <a:p>
            <a:pPr algn="ctr"/>
            <a:r>
              <a:rPr lang="fa-IR" b="1" dirty="0" smtClean="0">
                <a:solidFill>
                  <a:schemeClr val="tx1"/>
                </a:solidFill>
              </a:rPr>
              <a:t>شهرداری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267200" y="5105400"/>
            <a:ext cx="1447800" cy="1524000"/>
          </a:xfrm>
          <a:prstGeom prst="roundRect">
            <a:avLst/>
          </a:prstGeom>
        </p:spPr>
        <p:style>
          <a:lnRef idx="3">
            <a:schemeClr val="lt1"/>
          </a:lnRef>
          <a:fillRef idx="1003">
            <a:schemeClr val="lt2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</a:rPr>
              <a:t>سازندگان</a:t>
            </a:r>
          </a:p>
          <a:p>
            <a:pPr algn="ctr"/>
            <a:endParaRPr lang="fa-IR" b="1" dirty="0" smtClean="0">
              <a:solidFill>
                <a:schemeClr val="tx1"/>
              </a:solidFill>
            </a:endParaRPr>
          </a:p>
          <a:p>
            <a:pPr algn="ctr"/>
            <a:endParaRPr lang="fa-IR" b="1" dirty="0" smtClean="0">
              <a:solidFill>
                <a:schemeClr val="tx1"/>
              </a:solidFill>
            </a:endParaRPr>
          </a:p>
          <a:p>
            <a:pPr algn="ctr"/>
            <a:r>
              <a:rPr lang="fa-IR" b="1" dirty="0" smtClean="0">
                <a:solidFill>
                  <a:schemeClr val="tx1"/>
                </a:solidFill>
              </a:rPr>
              <a:t>قابلیت اجرایی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858000" y="533400"/>
            <a:ext cx="2057400" cy="1143000"/>
          </a:xfrm>
          <a:prstGeom prst="roundRect">
            <a:avLst/>
          </a:prstGeom>
        </p:spPr>
        <p:style>
          <a:lnRef idx="3">
            <a:schemeClr val="lt1"/>
          </a:lnRef>
          <a:fillRef idx="1003">
            <a:schemeClr val="lt2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</a:rPr>
              <a:t>معاونت برنامه ریزی و نظارت راهبردی ریاست جمهوری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934200" y="2514600"/>
            <a:ext cx="1905000" cy="1219200"/>
          </a:xfrm>
          <a:prstGeom prst="roundRect">
            <a:avLst/>
          </a:prstGeom>
        </p:spPr>
        <p:style>
          <a:lnRef idx="3">
            <a:schemeClr val="lt1"/>
          </a:lnRef>
          <a:fillRef idx="1003">
            <a:schemeClr val="lt2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</a:rPr>
              <a:t>مهندسان مشاور شهرسازی و معماری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8" name="Flowchart: Document 7"/>
          <p:cNvSpPr/>
          <p:nvPr/>
        </p:nvSpPr>
        <p:spPr>
          <a:xfrm>
            <a:off x="7010400" y="4495800"/>
            <a:ext cx="1752600" cy="1143000"/>
          </a:xfrm>
          <a:prstGeom prst="flowChartDocument">
            <a:avLst/>
          </a:prstGeom>
          <a:ln/>
        </p:spPr>
        <p:style>
          <a:lnRef idx="3">
            <a:schemeClr val="lt1"/>
          </a:lnRef>
          <a:fillRef idx="1003">
            <a:schemeClr val="lt2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</a:rPr>
              <a:t>سند و نقشه های طرح تفصیلی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143000" y="152400"/>
            <a:ext cx="1371600" cy="762000"/>
          </a:xfrm>
          <a:prstGeom prst="roundRect">
            <a:avLst/>
          </a:prstGeom>
        </p:spPr>
        <p:style>
          <a:lnRef idx="3">
            <a:schemeClr val="lt1"/>
          </a:lnRef>
          <a:fillRef idx="1003">
            <a:schemeClr val="lt2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</a:rPr>
              <a:t>استاندار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533400" y="1219200"/>
            <a:ext cx="2590800" cy="1524000"/>
          </a:xfrm>
          <a:prstGeom prst="ellipse">
            <a:avLst/>
          </a:prstGeom>
        </p:spPr>
        <p:style>
          <a:lnRef idx="3">
            <a:schemeClr val="lt1"/>
          </a:lnRef>
          <a:fillRef idx="1003">
            <a:schemeClr val="lt2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solidFill>
                  <a:schemeClr val="tx1"/>
                </a:solidFill>
              </a:rPr>
              <a:t>کمیسیون ماده 5</a:t>
            </a:r>
          </a:p>
          <a:p>
            <a:pPr algn="ctr"/>
            <a:r>
              <a:rPr lang="fa-IR" b="1" dirty="0" smtClean="0">
                <a:solidFill>
                  <a:schemeClr val="tx1"/>
                </a:solidFill>
              </a:rPr>
              <a:t>شورای عالی شهرسازی و معماری</a:t>
            </a:r>
            <a:endParaRPr lang="en-US" b="1" dirty="0">
              <a:solidFill>
                <a:schemeClr val="tx1"/>
              </a:solidFill>
            </a:endParaRPr>
          </a:p>
        </p:txBody>
      </p:sp>
      <p:cxnSp>
        <p:nvCxnSpPr>
          <p:cNvPr id="12" name="Straight Connector 11"/>
          <p:cNvCxnSpPr>
            <a:stCxn id="3" idx="1"/>
            <a:endCxn id="3" idx="3"/>
          </p:cNvCxnSpPr>
          <p:nvPr/>
        </p:nvCxnSpPr>
        <p:spPr>
          <a:xfrm>
            <a:off x="4343400" y="3886200"/>
            <a:ext cx="12954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stCxn id="5" idx="1"/>
            <a:endCxn id="5" idx="3"/>
          </p:cNvCxnSpPr>
          <p:nvPr/>
        </p:nvCxnSpPr>
        <p:spPr>
          <a:xfrm>
            <a:off x="4267200" y="5867400"/>
            <a:ext cx="14478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2" idx="2"/>
            <a:endCxn id="3" idx="0"/>
          </p:cNvCxnSpPr>
          <p:nvPr/>
        </p:nvCxnSpPr>
        <p:spPr>
          <a:xfrm>
            <a:off x="4991100" y="2590800"/>
            <a:ext cx="0" cy="533400"/>
          </a:xfrm>
          <a:prstGeom prst="straightConnector1">
            <a:avLst/>
          </a:prstGeom>
          <a:ln w="3810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3" idx="2"/>
            <a:endCxn id="5" idx="0"/>
          </p:cNvCxnSpPr>
          <p:nvPr/>
        </p:nvCxnSpPr>
        <p:spPr>
          <a:xfrm>
            <a:off x="4991100" y="4648200"/>
            <a:ext cx="0" cy="457200"/>
          </a:xfrm>
          <a:prstGeom prst="straightConnector1">
            <a:avLst/>
          </a:prstGeom>
          <a:ln w="3810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6" idx="2"/>
            <a:endCxn id="7" idx="0"/>
          </p:cNvCxnSpPr>
          <p:nvPr/>
        </p:nvCxnSpPr>
        <p:spPr>
          <a:xfrm>
            <a:off x="7886700" y="1676400"/>
            <a:ext cx="0" cy="838200"/>
          </a:xfrm>
          <a:prstGeom prst="straightConnector1">
            <a:avLst/>
          </a:prstGeom>
          <a:ln w="38100">
            <a:solidFill>
              <a:schemeClr val="tx2"/>
            </a:solidFill>
            <a:prstDash val="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7" idx="2"/>
            <a:endCxn id="8" idx="0"/>
          </p:cNvCxnSpPr>
          <p:nvPr/>
        </p:nvCxnSpPr>
        <p:spPr>
          <a:xfrm>
            <a:off x="7886700" y="3733800"/>
            <a:ext cx="0" cy="76200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>
            <a:endCxn id="7" idx="1"/>
          </p:cNvCxnSpPr>
          <p:nvPr/>
        </p:nvCxnSpPr>
        <p:spPr>
          <a:xfrm>
            <a:off x="6248400" y="3124200"/>
            <a:ext cx="685800" cy="0"/>
          </a:xfrm>
          <a:prstGeom prst="straightConnector1">
            <a:avLst/>
          </a:prstGeom>
          <a:ln w="3810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Elbow Connector 48"/>
          <p:cNvCxnSpPr>
            <a:stCxn id="2" idx="3"/>
            <a:endCxn id="3" idx="3"/>
          </p:cNvCxnSpPr>
          <p:nvPr/>
        </p:nvCxnSpPr>
        <p:spPr>
          <a:xfrm flipH="1">
            <a:off x="5638800" y="2057400"/>
            <a:ext cx="381000" cy="1828800"/>
          </a:xfrm>
          <a:prstGeom prst="bentConnector3">
            <a:avLst>
              <a:gd name="adj1" fmla="val -60000"/>
            </a:avLst>
          </a:prstGeom>
          <a:ln w="38100">
            <a:solidFill>
              <a:schemeClr val="tx2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Elbow Connector 54"/>
          <p:cNvCxnSpPr>
            <a:stCxn id="9" idx="3"/>
            <a:endCxn id="3" idx="1"/>
          </p:cNvCxnSpPr>
          <p:nvPr/>
        </p:nvCxnSpPr>
        <p:spPr>
          <a:xfrm>
            <a:off x="2514600" y="533400"/>
            <a:ext cx="1828800" cy="3352800"/>
          </a:xfrm>
          <a:prstGeom prst="bentConnector3">
            <a:avLst>
              <a:gd name="adj1" fmla="val 50000"/>
            </a:avLst>
          </a:prstGeom>
          <a:ln w="3810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/>
          <p:nvPr/>
        </p:nvCxnSpPr>
        <p:spPr>
          <a:xfrm>
            <a:off x="3048000" y="1905000"/>
            <a:ext cx="914400" cy="0"/>
          </a:xfrm>
          <a:prstGeom prst="straightConnector1">
            <a:avLst/>
          </a:prstGeom>
          <a:ln w="3810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flipH="1">
            <a:off x="3048000" y="2133600"/>
            <a:ext cx="838200" cy="0"/>
          </a:xfrm>
          <a:prstGeom prst="straightConnector1">
            <a:avLst/>
          </a:prstGeom>
          <a:ln w="3810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hape 76"/>
          <p:cNvCxnSpPr>
            <a:endCxn id="10" idx="4"/>
          </p:cNvCxnSpPr>
          <p:nvPr/>
        </p:nvCxnSpPr>
        <p:spPr>
          <a:xfrm rot="10800000">
            <a:off x="1828800" y="2743200"/>
            <a:ext cx="2514600" cy="1524000"/>
          </a:xfrm>
          <a:prstGeom prst="bentConnector2">
            <a:avLst/>
          </a:prstGeom>
          <a:ln w="3810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Elbow Connector 78"/>
          <p:cNvCxnSpPr>
            <a:endCxn id="8" idx="1"/>
          </p:cNvCxnSpPr>
          <p:nvPr/>
        </p:nvCxnSpPr>
        <p:spPr>
          <a:xfrm>
            <a:off x="5715000" y="4114800"/>
            <a:ext cx="1295400" cy="952500"/>
          </a:xfrm>
          <a:prstGeom prst="bentConnector3">
            <a:avLst>
              <a:gd name="adj1" fmla="val 50000"/>
            </a:avLst>
          </a:prstGeom>
          <a:ln w="38100">
            <a:solidFill>
              <a:schemeClr val="tx2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>
            <a:stCxn id="9" idx="2"/>
            <a:endCxn id="10" idx="0"/>
          </p:cNvCxnSpPr>
          <p:nvPr/>
        </p:nvCxnSpPr>
        <p:spPr>
          <a:xfrm>
            <a:off x="1828800" y="914400"/>
            <a:ext cx="0" cy="30480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 animBg="1"/>
      <p:bldP spid="7" grpId="0" animBg="1"/>
      <p:bldP spid="8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157</TotalTime>
  <Words>101</Words>
  <Application>Microsoft Office PowerPoint</Application>
  <PresentationFormat>On-screen Show (4:3)</PresentationFormat>
  <Paragraphs>33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Origin</vt:lpstr>
      <vt:lpstr>بنام خدا</vt:lpstr>
      <vt:lpstr>فرایند قانونی تهیه،تصویب و اجرای  طرح جامع</vt:lpstr>
      <vt:lpstr>PowerPoint Presentation</vt:lpstr>
      <vt:lpstr>فرایند قانونی تهیه،تصویب و اجرای  طرح تفصیلی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فرایند قانونی تهیه،تصویب و اجرای  طرح جامع</dc:title>
  <dc:creator>Mehran</dc:creator>
  <cp:lastModifiedBy>Windows User</cp:lastModifiedBy>
  <cp:revision>22</cp:revision>
  <dcterms:created xsi:type="dcterms:W3CDTF">2012-12-04T20:05:12Z</dcterms:created>
  <dcterms:modified xsi:type="dcterms:W3CDTF">2020-05-13T13:42:41Z</dcterms:modified>
</cp:coreProperties>
</file>