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9" r:id="rId2"/>
    <p:sldId id="256" r:id="rId3"/>
    <p:sldId id="325" r:id="rId4"/>
    <p:sldId id="326" r:id="rId5"/>
    <p:sldId id="327" r:id="rId6"/>
    <p:sldId id="328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2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8374" y="537882"/>
            <a:ext cx="965520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88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>
              <a:lnSpc>
                <a:spcPct val="200000"/>
              </a:lnSpc>
            </a:pPr>
            <a:r>
              <a:rPr lang="fa-IR" sz="44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چهارم، انواع فراوانی</a:t>
            </a:r>
          </a:p>
          <a:p>
            <a:pPr algn="ctr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9885" y="2327643"/>
            <a:ext cx="1128460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فراوانی مطلق          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 </a:t>
            </a:r>
            <a:r>
              <a:rPr lang="fa-IR" sz="2800" b="1" dirty="0" smtClean="0">
                <a:cs typeface="B Nazanin" panose="00000400000000000000" pitchFamily="2" charset="-78"/>
              </a:rPr>
              <a:t>تعداد داده های موجود در هر دسته </a:t>
            </a: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 : </a:t>
            </a:r>
            <a:r>
              <a:rPr lang="fa-IR" sz="2800" b="1" dirty="0" smtClean="0">
                <a:cs typeface="B Nazanin" panose="00000400000000000000" pitchFamily="2" charset="-78"/>
              </a:rPr>
              <a:t>تعداد کل داده ها = </a:t>
            </a:r>
            <a:r>
              <a:rPr lang="en-US" sz="2800" b="1" dirty="0" smtClean="0">
                <a:cs typeface="B Nazanin" panose="00000400000000000000" pitchFamily="2" charset="-78"/>
              </a:rPr>
              <a:t>n</a:t>
            </a:r>
            <a:r>
              <a:rPr lang="fa-IR" sz="2800" b="1" dirty="0" smtClean="0">
                <a:cs typeface="B Nazanin" panose="00000400000000000000" pitchFamily="2" charset="-78"/>
              </a:rPr>
              <a:t> = مجموع فراوانی = </a:t>
            </a: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 : </a:t>
            </a:r>
            <a:r>
              <a:rPr lang="fa-IR" sz="2800" b="1" dirty="0" smtClean="0">
                <a:cs typeface="B Nazanin" panose="00000400000000000000" pitchFamily="2" charset="-78"/>
              </a:rPr>
              <a:t>عدد فراوانی مطلق ، یک عدد حسابی است . ( در دسته اول و آخر عدد طبیعی است . 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فراوانی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5122022" y="3426388"/>
          <a:ext cx="808131" cy="122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3" imgW="368280" imgH="558720" progId="Equation.DSMT4">
                  <p:embed/>
                </p:oleObj>
              </mc:Choice>
              <mc:Fallback>
                <p:oleObj name="Equation" r:id="rId3" imgW="36828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22022" y="3426388"/>
                        <a:ext cx="808131" cy="1224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9347574" y="2729527"/>
          <a:ext cx="630144" cy="547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5" imgW="380880" imgH="330120" progId="Equation.DSMT4">
                  <p:embed/>
                </p:oleObj>
              </mc:Choice>
              <mc:Fallback>
                <p:oleObj name="Equation" r:id="rId5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347574" y="2729527"/>
                        <a:ext cx="630144" cy="5470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08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779" y="2004915"/>
            <a:ext cx="112846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فراوانی نسبی            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  </a:t>
            </a:r>
            <a:r>
              <a:rPr lang="fa-IR" sz="2800" b="1" dirty="0" smtClean="0">
                <a:cs typeface="B Nazanin" panose="00000400000000000000" pitchFamily="2" charset="-78"/>
              </a:rPr>
              <a:t>نسبت فراوانی مطلق به کل داده ها</a:t>
            </a:r>
          </a:p>
          <a:p>
            <a:pPr algn="r" rtl="1">
              <a:lnSpc>
                <a:spcPct val="2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واضح است که </a:t>
            </a: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1= مجموع فراوانی نسبی =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فراوانی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9281224" y="2445881"/>
          <a:ext cx="693738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Equation" r:id="rId3" imgW="419040" imgH="330120" progId="Equation.DSMT4">
                  <p:embed/>
                </p:oleObj>
              </mc:Choice>
              <mc:Fallback>
                <p:oleObj name="Equation" r:id="rId3" imgW="41904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81224" y="2445881"/>
                        <a:ext cx="693738" cy="547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92589" y="3509683"/>
            <a:ext cx="3181870" cy="1127381"/>
            <a:chOff x="865695" y="3738237"/>
            <a:chExt cx="3397250" cy="1222714"/>
          </a:xfrm>
        </p:grpSpPr>
        <p:graphicFrame>
          <p:nvGraphicFramePr>
            <p:cNvPr id="4" name="Object 3"/>
            <p:cNvGraphicFramePr>
              <a:graphicFrameLocks noChangeAspect="1"/>
            </p:cNvGraphicFramePr>
            <p:nvPr>
              <p:extLst/>
            </p:nvPr>
          </p:nvGraphicFramePr>
          <p:xfrm>
            <a:off x="865695" y="3767405"/>
            <a:ext cx="3397250" cy="11228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9" name="Equation" r:id="rId5" imgW="1879560" imgH="622080" progId="Equation.DSMT4">
                    <p:embed/>
                  </p:oleObj>
                </mc:Choice>
                <mc:Fallback>
                  <p:oleObj name="Equation" r:id="rId5" imgW="1879560" imgH="62208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65695" y="3767405"/>
                          <a:ext cx="3397250" cy="112284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2449149" y="3738237"/>
              <a:ext cx="16466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>
                  <a:cs typeface="B Nazanin" panose="00000400000000000000" pitchFamily="2" charset="-78"/>
                </a:rPr>
                <a:t>فراوانی مطلق </a:t>
              </a:r>
              <a:endParaRPr lang="en-US" sz="24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3930" y="4083788"/>
              <a:ext cx="1298753" cy="877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250000"/>
                </a:lnSpc>
              </a:pPr>
              <a:r>
                <a:rPr lang="fa-IR" sz="2400" b="1" dirty="0">
                  <a:cs typeface="B Nazanin" panose="00000400000000000000" pitchFamily="2" charset="-78"/>
                </a:rPr>
                <a:t>کل داده ها</a:t>
              </a: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7785276" y="4345011"/>
          <a:ext cx="2031077" cy="982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7" imgW="1282680" imgH="622080" progId="Equation.DSMT4">
                  <p:embed/>
                </p:oleObj>
              </mc:Choice>
              <mc:Fallback>
                <p:oleObj name="Equation" r:id="rId7" imgW="128268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785276" y="4345011"/>
                        <a:ext cx="2031077" cy="9828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7785276" y="5356422"/>
          <a:ext cx="673661" cy="1021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name="Equation" r:id="rId9" imgW="368280" imgH="558720" progId="Equation.DSMT4">
                  <p:embed/>
                </p:oleObj>
              </mc:Choice>
              <mc:Fallback>
                <p:oleObj name="Equation" r:id="rId9" imgW="36828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85276" y="5356422"/>
                        <a:ext cx="673661" cy="10211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275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389" y="2260408"/>
            <a:ext cx="115089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مفهوم فراوانی نسبی بهتر از فراوانی مطلق می تواند وضعیت متغیر را مشخص کند . ( مقایسه )</a:t>
            </a: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درصد فراوانی نسبی         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فراوانی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7036080" y="3762460"/>
          <a:ext cx="1247775" cy="5492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Equation" r:id="rId3" imgW="736560" imgH="330120" progId="Equation.DSMT4">
                  <p:embed/>
                </p:oleObj>
              </mc:Choice>
              <mc:Fallback>
                <p:oleObj name="Equation" r:id="rId3" imgW="73656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36080" y="3762460"/>
                        <a:ext cx="1247775" cy="5492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8704728" y="3701013"/>
          <a:ext cx="425825" cy="583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Equation" r:id="rId5" imgW="241200" imgH="330120" progId="Equation.DSMT4">
                  <p:embed/>
                </p:oleObj>
              </mc:Choice>
              <mc:Fallback>
                <p:oleObj name="Equation" r:id="rId5" imgW="2412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4728" y="3701013"/>
                        <a:ext cx="425825" cy="583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122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389" y="2260408"/>
            <a:ext cx="11508994" cy="3162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فراوانی تجمعی:</a:t>
            </a:r>
          </a:p>
          <a:p>
            <a:pPr algn="r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فراوانی تجمعی یک داده عبارتند از مجموع تمامی فراوانی های قبل به همراه فراوانی خود داده</a:t>
            </a:r>
          </a:p>
          <a:p>
            <a:pPr algn="r" rtl="1">
              <a:lnSpc>
                <a:spcPct val="2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فراوانی</a:t>
            </a:r>
          </a:p>
        </p:txBody>
      </p:sp>
    </p:spTree>
    <p:extLst>
      <p:ext uri="{BB962C8B-B14F-4D97-AF65-F5344CB8AC3E}">
        <p14:creationId xmlns:p14="http://schemas.microsoft.com/office/powerpoint/2010/main" val="418696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4120</TotalTime>
  <Words>128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Theme1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227</cp:revision>
  <dcterms:created xsi:type="dcterms:W3CDTF">2015-11-12T17:53:35Z</dcterms:created>
  <dcterms:modified xsi:type="dcterms:W3CDTF">2018-04-23T05:40:06Z</dcterms:modified>
</cp:coreProperties>
</file>