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57" r:id="rId1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7BA9CF1F-E85F-4FB1-A5A7-5667E915FDD5}" type="datetimeFigureOut">
              <a:rPr lang="fa-IR" smtClean="0"/>
              <a:t>02/09/1441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32611B2-FA55-483A-804F-B200198DF0C4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1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r" defTabSz="914400" rtl="1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r" defTabSz="914400" rtl="1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r" defTabSz="914400" rtl="1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r" defTabSz="914400" rtl="1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454712_qML1Vs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592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475656" y="3529607"/>
            <a:ext cx="72728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7200" b="1" dirty="0" smtClean="0">
                <a:cs typeface="B Davat" pitchFamily="2" charset="-78"/>
              </a:rPr>
              <a:t>بسم الله الرحمن الرحیم</a:t>
            </a:r>
            <a:endParaRPr lang="en-US" sz="7200" b="1" dirty="0">
              <a:cs typeface="B Dava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046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فرایند پرستاری در اختلالات روانی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7601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990600"/>
          </a:xfrm>
        </p:spPr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بررسی و شناخت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70418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جمع آوری اطلاعات در مورد وضعیت بیمار(فیزیکی، هیجانی، شناختی، اجتماعی و معنوی) 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منابع جمع آوری اطلاعات(هذیان، توهم، رفتارهای عجیب و غریب، اختلال در بینش یا قضاوت، ترشس از برچسب زنی)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مصاحبه(مهمترین ابزار)، آزمایشات تشخیصی، آزمون های روانشناختی</a:t>
            </a:r>
          </a:p>
          <a:p>
            <a:pPr marL="0" indent="0">
              <a:lnSpc>
                <a:spcPct val="150000"/>
              </a:lnSpc>
              <a:buNone/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86509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مصاحبه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fa-IR" sz="2800" dirty="0" smtClean="0">
                <a:cs typeface="B Nazanin" pitchFamily="2" charset="-78"/>
              </a:rPr>
              <a:t>روش پویا، مهم و موثر در اخذ اطلاعات از بیمار</a:t>
            </a:r>
            <a:endParaRPr lang="fa-IR" sz="2800" dirty="0">
              <a:cs typeface="B 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2800" dirty="0" smtClean="0">
                <a:cs typeface="B Nazanin" pitchFamily="2" charset="-78"/>
              </a:rPr>
              <a:t>اهداف: اخذ تصویر کلی از زندگی بیمار، برقراری اعتماد و اطمینان متقابل، برقراری تفاهم جهت اتخاذ شیوه درمانی و تشخیص</a:t>
            </a:r>
          </a:p>
          <a:p>
            <a:pPr>
              <a:lnSpc>
                <a:spcPct val="200000"/>
              </a:lnSpc>
            </a:pPr>
            <a:r>
              <a:rPr lang="fa-IR" sz="2800" dirty="0" smtClean="0">
                <a:cs typeface="B Nazanin" pitchFamily="2" charset="-78"/>
              </a:rPr>
              <a:t>اجزا: </a:t>
            </a:r>
          </a:p>
          <a:p>
            <a:pPr>
              <a:lnSpc>
                <a:spcPct val="200000"/>
              </a:lnSpc>
              <a:buFontTx/>
              <a:buChar char="-"/>
            </a:pPr>
            <a:r>
              <a:rPr lang="fa-IR" sz="2800" dirty="0" smtClean="0">
                <a:cs typeface="B Nazanin" pitchFamily="2" charset="-78"/>
              </a:rPr>
              <a:t>رابطه، تکنیک، معاینه وضعیت روانی، تشخیص</a:t>
            </a: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4379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شرایط لازم برای مصاحبه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فراهم نمودن مکانی خلوت، امن و بدون مزاحمت: </a:t>
            </a:r>
            <a:r>
              <a:rPr lang="fa-IR" sz="2800" dirty="0" smtClean="0">
                <a:cs typeface="B Nazanin" pitchFamily="2" charset="-78"/>
              </a:rPr>
              <a:t>دیگران صحبت های آنان را نمی شنوند، وسایل خطرناک، نحوه نشستن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راحتی در بیمار: </a:t>
            </a:r>
            <a:r>
              <a:rPr lang="fa-IR" sz="2800" dirty="0" smtClean="0">
                <a:cs typeface="B Nazanin" pitchFamily="2" charset="-78"/>
              </a:rPr>
              <a:t>اصطلاحات پزشکی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مدت مصاحبه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آغاز مصاحبه: </a:t>
            </a:r>
            <a:r>
              <a:rPr lang="fa-IR" sz="2800" dirty="0" smtClean="0">
                <a:cs typeface="B Nazanin" pitchFamily="2" charset="-78"/>
              </a:rPr>
              <a:t>معرفی خود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یادداشت برداشتن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رازداری: </a:t>
            </a:r>
            <a:r>
              <a:rPr lang="fa-IR" sz="2800" dirty="0" smtClean="0">
                <a:cs typeface="B Nazanin" pitchFamily="2" charset="-78"/>
              </a:rPr>
              <a:t>مطلق نیست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سوالات با پاسخ باز و بسته</a:t>
            </a:r>
            <a:endParaRPr lang="fa-IR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690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موارد خاص در مصاحبه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بیماران گوشه گیر: </a:t>
            </a:r>
            <a:r>
              <a:rPr lang="fa-IR" sz="2800" dirty="0" smtClean="0">
                <a:cs typeface="B Nazanin" pitchFamily="2" charset="-78"/>
              </a:rPr>
              <a:t>فعال، رفتارهای غیرکلامی، تعویض موضوع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بیماران پرخاشگر: </a:t>
            </a:r>
            <a:r>
              <a:rPr lang="fa-IR" sz="2800" dirty="0" smtClean="0">
                <a:cs typeface="B Nazanin" pitchFamily="2" charset="-78"/>
              </a:rPr>
              <a:t>رعایت نکات ایمنی، رفتارهای تهدیدآمیز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بیماران مانیا: </a:t>
            </a:r>
            <a:r>
              <a:rPr lang="fa-IR" sz="2800" dirty="0" smtClean="0">
                <a:cs typeface="B Nazanin" pitchFamily="2" charset="-78"/>
              </a:rPr>
              <a:t>حدود مشخص شود، رویکرد آرام و اطمینان بخش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بیماران افسرده</a:t>
            </a:r>
            <a:r>
              <a:rPr lang="fa-IR" sz="2800" dirty="0" smtClean="0">
                <a:cs typeface="B Nazanin" pitchFamily="2" charset="-78"/>
              </a:rPr>
              <a:t>: سوالات اختصاصی در مورد علائم مربوط به افسردگی افکار خودکشی، خواب و اشتها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بیماران سایکوتیک</a:t>
            </a:r>
            <a:r>
              <a:rPr lang="fa-IR" sz="2800" dirty="0" smtClean="0">
                <a:cs typeface="B Nazanin" pitchFamily="2" charset="-78"/>
              </a:rPr>
              <a:t>: سوالات کوتاه و عینی، هذیان</a:t>
            </a:r>
          </a:p>
        </p:txBody>
      </p:sp>
    </p:spTree>
    <p:extLst>
      <p:ext uri="{BB962C8B-B14F-4D97-AF65-F5344CB8AC3E}">
        <p14:creationId xmlns:p14="http://schemas.microsoft.com/office/powerpoint/2010/main" val="3896755858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بیماران گنگ و بهت زده: </a:t>
            </a:r>
            <a:r>
              <a:rPr lang="fa-IR" sz="2800" dirty="0">
                <a:cs typeface="B Nazanin" pitchFamily="2" charset="-78"/>
              </a:rPr>
              <a:t>اسکیزوفرنی کاتاتونیک، ظاهر عمومی و رفتارهای غیرکلامی</a:t>
            </a:r>
          </a:p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بیماران بدبین: </a:t>
            </a:r>
            <a:r>
              <a:rPr lang="fa-IR" sz="2800" dirty="0">
                <a:cs typeface="B Nazanin" pitchFamily="2" charset="-78"/>
              </a:rPr>
              <a:t>بی اعتماد، ابراز صمیمیت از سوی پرستار، رسمی و توام با احترام و شرح جزئیات تصمیم، رفتار دفاعی</a:t>
            </a:r>
          </a:p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شرایط اورژانس: </a:t>
            </a:r>
            <a:r>
              <a:rPr lang="fa-IR" sz="2800" dirty="0">
                <a:cs typeface="B Nazanin" pitchFamily="2" charset="-78"/>
              </a:rPr>
              <a:t>خلاصه و کوتاه، تاکید بر نکات مهم</a:t>
            </a:r>
          </a:p>
          <a:p>
            <a:pPr>
              <a:lnSpc>
                <a:spcPct val="150000"/>
              </a:lnSpc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2036420"/>
      </p:ext>
    </p:extLst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اخذ تاریخچه روانپزشکی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اطلاعات شناسایی: </a:t>
            </a:r>
            <a:r>
              <a:rPr lang="fa-IR" sz="2800" dirty="0" smtClean="0">
                <a:cs typeface="B Nazanin" pitchFamily="2" charset="-78"/>
              </a:rPr>
              <a:t>نام و نام خانوادگی بیمار، سن، جنس، وضعیت تاهل، شغل، وضعیت اقتصادی، محل سکونت، محل و موقعیت مصاحبه، روانپزشک معالج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شکایت اصلی: </a:t>
            </a:r>
            <a:r>
              <a:rPr lang="fa-IR" sz="2800" dirty="0" smtClean="0">
                <a:cs typeface="B Nazanin" pitchFamily="2" charset="-78"/>
              </a:rPr>
              <a:t>خود مشکل و احساسات همراه با آن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سابقه بیماری فعلی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بیماری های قبلی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سابقه خانوادگی</a:t>
            </a:r>
          </a:p>
          <a:p>
            <a:pPr>
              <a:lnSpc>
                <a:spcPct val="150000"/>
              </a:lnSpc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972939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496944" cy="59046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تاریخچه زندگی شخصی: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itchFamily="2" charset="-78"/>
              </a:rPr>
              <a:t>پیش از تولد و ضمن تولد: </a:t>
            </a:r>
            <a:r>
              <a:rPr lang="fa-IR" sz="2800" dirty="0" smtClean="0">
                <a:cs typeface="B Nazanin" pitchFamily="2" charset="-78"/>
              </a:rPr>
              <a:t>وضعیت سلامت مادر در زمان بارداری، مصرف داروها و مواد مخدر، شرایط زایمان، وضعیت بیمار در زمان تولد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itchFamily="2" charset="-78"/>
              </a:rPr>
              <a:t>اوایل کودکی(تولد تا 3 سالگی): </a:t>
            </a:r>
            <a:r>
              <a:rPr lang="fa-IR" sz="2800" dirty="0" smtClean="0">
                <a:cs typeface="B Nazanin" pitchFamily="2" charset="-78"/>
              </a:rPr>
              <a:t>کیفیت ارتباط والدین مخصوصا مادر با کودک و میزان حضور مادر، اختلالات رفتاری، شخصیت بیمار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itchFamily="2" charset="-78"/>
              </a:rPr>
              <a:t>دوران پیش از دبستان(6-3سالگی): </a:t>
            </a:r>
            <a:r>
              <a:rPr lang="fa-IR" sz="2800" dirty="0" smtClean="0">
                <a:cs typeface="B Nazanin" pitchFamily="2" charset="-78"/>
              </a:rPr>
              <a:t>تعیین هویت جنسی و همانند سازی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/>
              <a:t>- </a:t>
            </a:r>
            <a:r>
              <a:rPr lang="fa-IR" sz="2800" b="1" dirty="0">
                <a:cs typeface="B Nazanin" pitchFamily="2" charset="-78"/>
              </a:rPr>
              <a:t>دوره دبستان(11-6سالگی): </a:t>
            </a:r>
            <a:r>
              <a:rPr lang="fa-IR" sz="2800" dirty="0">
                <a:cs typeface="B Nazanin" pitchFamily="2" charset="-78"/>
              </a:rPr>
              <a:t>سن ورود به مدرسه، ترس از مدرسه، وضعیت یادگیری، فعالیت گروهی و روابط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fa-IR" sz="2800" dirty="0" smtClean="0">
              <a:cs typeface="B Nazanin" pitchFamily="2" charset="-78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fa-IR" sz="2800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2092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itchFamily="2" charset="-78"/>
              </a:rPr>
              <a:t>بلوغ </a:t>
            </a:r>
            <a:r>
              <a:rPr lang="fa-IR" sz="2800" b="1" dirty="0">
                <a:cs typeface="B Nazanin" pitchFamily="2" charset="-78"/>
              </a:rPr>
              <a:t>و نوجوانی(20-11): </a:t>
            </a:r>
            <a:r>
              <a:rPr lang="fa-IR" sz="2800" dirty="0">
                <a:cs typeface="B Nazanin" pitchFamily="2" charset="-78"/>
              </a:rPr>
              <a:t>کسب هویت و استقلال، ارتباطات، سرگرمی و رفتارهای ضد اجتماعی، تصویر بدنی از خود، سوءمصرف مواد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fa-IR" sz="2800" b="1" dirty="0" smtClean="0">
                <a:cs typeface="B Nazanin" pitchFamily="2" charset="-78"/>
              </a:rPr>
              <a:t>- بزرگسالی: </a:t>
            </a:r>
            <a:r>
              <a:rPr lang="fa-IR" sz="2800" dirty="0" smtClean="0">
                <a:cs typeface="B Nazanin" pitchFamily="2" charset="-78"/>
              </a:rPr>
              <a:t>سابقه شغلی، سابقه زناشویی،سابقه نظامی، سوءپیشینه، سابقه تحصیلی، مذهب و فرهنگ، مصرف مواد، فعالیت های اجتماعی (ملاقات کنندگان)، وضعیت فعلی زندگی بیمار، تجارب جنسی، آرزوها و تخیلات و کابوس ها، </a:t>
            </a:r>
          </a:p>
        </p:txBody>
      </p:sp>
    </p:spTree>
    <p:extLst>
      <p:ext uri="{BB962C8B-B14F-4D97-AF65-F5344CB8AC3E}">
        <p14:creationId xmlns:p14="http://schemas.microsoft.com/office/powerpoint/2010/main" val="190047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b="1" dirty="0" smtClean="0">
                <a:solidFill>
                  <a:schemeClr val="tx1"/>
                </a:solidFill>
                <a:cs typeface="B Nazanin" pitchFamily="2" charset="-78"/>
              </a:rPr>
              <a:t>معاینه وضعیت روانی</a:t>
            </a:r>
            <a:endParaRPr lang="fa-IR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ظاهر عمومی: </a:t>
            </a:r>
            <a:r>
              <a:rPr lang="fa-IR" sz="2800" dirty="0" smtClean="0">
                <a:cs typeface="B Nazanin" pitchFamily="2" charset="-78"/>
              </a:rPr>
              <a:t>طرز نشستن، لباس پوشیدن، آراستگی، طرز نگاه کردن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فعالیت روانی – حرکتی: </a:t>
            </a:r>
            <a:r>
              <a:rPr lang="fa-IR" sz="2800" dirty="0" smtClean="0">
                <a:cs typeface="B Nazanin" pitchFamily="2" charset="-78"/>
              </a:rPr>
              <a:t>هرگونه حرکات غیرطبیعی و اختلالات حرکتی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خلق: </a:t>
            </a:r>
            <a:r>
              <a:rPr lang="fa-IR" sz="2800" dirty="0" smtClean="0">
                <a:cs typeface="B Nazanin" pitchFamily="2" charset="-78"/>
              </a:rPr>
              <a:t>افسردگی، غمگینی، اضطراب، سرحال بودنف احساس گناه، وحشت زدگی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عاطفه: </a:t>
            </a:r>
            <a:r>
              <a:rPr lang="fa-IR" sz="2800" dirty="0" smtClean="0">
                <a:cs typeface="B Nazanin" pitchFamily="2" charset="-78"/>
              </a:rPr>
              <a:t>گریه، خنده، لرزش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تکلم: </a:t>
            </a:r>
            <a:r>
              <a:rPr lang="fa-IR" sz="2800" dirty="0" smtClean="0">
                <a:cs typeface="B Nazanin" pitchFamily="2" charset="-78"/>
              </a:rPr>
              <a:t>بلندی صدا، یکنواخت بودن، تون صدا، پرحرفی، کم حرفی، خودانگیزبودن، لالی انتخابی، افونی</a:t>
            </a:r>
          </a:p>
        </p:txBody>
      </p:sp>
    </p:spTree>
    <p:extLst>
      <p:ext uri="{BB962C8B-B14F-4D97-AF65-F5344CB8AC3E}">
        <p14:creationId xmlns:p14="http://schemas.microsoft.com/office/powerpoint/2010/main" val="344511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5631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تفکر: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>
                <a:cs typeface="B Nazanin" pitchFamily="2" charset="-78"/>
              </a:rPr>
              <a:t>شکل و جریان فکر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>
                <a:cs typeface="B Nazanin" pitchFamily="2" charset="-78"/>
              </a:rPr>
              <a:t>محتوای فکر(هذیان ها، فوبیا، افکار وسواسی، افکار خودکشی و دیگرکشی)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>
                <a:cs typeface="B Nazanin" pitchFamily="2" charset="-78"/>
              </a:rPr>
              <a:t>بررسی تفکر انتزاعی: ضرب المثل، شباهت </a:t>
            </a:r>
            <a:r>
              <a:rPr lang="fa-IR" sz="2800" dirty="0" smtClean="0">
                <a:cs typeface="B Nazanin" pitchFamily="2" charset="-78"/>
              </a:rPr>
              <a:t>میوه</a:t>
            </a:r>
            <a:endParaRPr lang="fa-IR" sz="2800" dirty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ادراک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سطح آگاهی و هوشیاری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جهت یابی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تمرکز و توجه: </a:t>
            </a:r>
            <a:r>
              <a:rPr lang="fa-IR" sz="2800" dirty="0" smtClean="0">
                <a:cs typeface="B Nazanin" pitchFamily="2" charset="-78"/>
              </a:rPr>
              <a:t>شمارش اعداد به صورت برعکس، روزهای هفته</a:t>
            </a:r>
          </a:p>
        </p:txBody>
      </p:sp>
    </p:spTree>
    <p:extLst>
      <p:ext uri="{BB962C8B-B14F-4D97-AF65-F5344CB8AC3E}">
        <p14:creationId xmlns:p14="http://schemas.microsoft.com/office/powerpoint/2010/main" val="161427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8604448" cy="61443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حافظه</a:t>
            </a:r>
          </a:p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معلومات و هوش: </a:t>
            </a:r>
            <a:r>
              <a:rPr lang="fa-IR" sz="2800" dirty="0">
                <a:cs typeface="B Nazanin" pitchFamily="2" charset="-78"/>
              </a:rPr>
              <a:t>پایتخت کشور، چند تا از شعرای مشهور</a:t>
            </a:r>
          </a:p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قضاوت: </a:t>
            </a:r>
            <a:r>
              <a:rPr lang="fa-IR" sz="2800" dirty="0">
                <a:cs typeface="B Nazanin" pitchFamily="2" charset="-78"/>
              </a:rPr>
              <a:t>اهداف </a:t>
            </a:r>
            <a:r>
              <a:rPr lang="fa-IR" sz="2800" dirty="0" smtClean="0">
                <a:cs typeface="B Nazanin" pitchFamily="2" charset="-78"/>
              </a:rPr>
              <a:t>آینده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بینش: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 smtClean="0">
                <a:cs typeface="B Nazanin" pitchFamily="2" charset="-78"/>
              </a:rPr>
              <a:t>بینش کامل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 smtClean="0">
                <a:cs typeface="B Nazanin" pitchFamily="2" charset="-78"/>
              </a:rPr>
              <a:t>بینش نسبی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fa-IR" sz="2800" dirty="0" smtClean="0">
                <a:cs typeface="B Nazanin" pitchFamily="2" charset="-78"/>
              </a:rPr>
              <a:t>فقدان بینش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کنترل تکانه: </a:t>
            </a:r>
            <a:r>
              <a:rPr lang="fa-IR" sz="2800" dirty="0" smtClean="0">
                <a:cs typeface="B Nazanin" pitchFamily="2" charset="-78"/>
              </a:rPr>
              <a:t>میزان کنترل بیمار روی تکانه های جنسی و پرخاشگری(خطر)</a:t>
            </a:r>
          </a:p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قابلیت اعتماد: </a:t>
            </a:r>
            <a:r>
              <a:rPr lang="fa-IR" sz="2800" dirty="0" smtClean="0">
                <a:cs typeface="B Nazanin" pitchFamily="2" charset="-78"/>
              </a:rPr>
              <a:t>وضعیت هوش، قضاوت، بینش</a:t>
            </a:r>
            <a:endParaRPr lang="fa-IR" sz="2800" dirty="0">
              <a:cs typeface="B Nazanin" pitchFamily="2" charset="-78"/>
            </a:endParaRPr>
          </a:p>
          <a:p>
            <a:pPr>
              <a:lnSpc>
                <a:spcPct val="150000"/>
              </a:lnSpc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8473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solidFill>
                  <a:schemeClr val="tx1"/>
                </a:solidFill>
                <a:cs typeface="B Nazanin" pitchFamily="2" charset="-78"/>
              </a:rPr>
              <a:t>تشخیص های روانپزشکی و پرستاری</a:t>
            </a:r>
            <a:endParaRPr lang="fa-IR" sz="32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تشخیص های روانپزشکی: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محور یک: اختلالات بالینی غیر از اختلالات شخصیتی و عقب ماندگی ذهنی(اختلال افسردگی اساسی)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محور دو: اختلالات شخصیتی و عقب ماندگی ذهنی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محور سه: اختلال طبی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محور چهار: عوامل استرس زای روانی، اجتماعی و محیطی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محور پنج: سطح عملکرد کلی</a:t>
            </a:r>
          </a:p>
        </p:txBody>
      </p:sp>
    </p:spTree>
    <p:extLst>
      <p:ext uri="{BB962C8B-B14F-4D97-AF65-F5344CB8AC3E}">
        <p14:creationId xmlns:p14="http://schemas.microsoft.com/office/powerpoint/2010/main" val="3751764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a-IR" sz="2800" b="1" dirty="0">
                <a:cs typeface="B Nazanin" pitchFamily="2" charset="-78"/>
              </a:rPr>
              <a:t>تشخیص های پرستاری:</a:t>
            </a:r>
          </a:p>
          <a:p>
            <a:pPr>
              <a:lnSpc>
                <a:spcPct val="150000"/>
              </a:lnSpc>
            </a:pPr>
            <a:r>
              <a:rPr lang="fa-IR" sz="2800" dirty="0">
                <a:cs typeface="B Nazanin" pitchFamily="2" charset="-78"/>
              </a:rPr>
              <a:t>- اختلال در الگوی خواب به صورت سحرخیزی به علت افسردگی</a:t>
            </a:r>
          </a:p>
          <a:p>
            <a:pPr>
              <a:lnSpc>
                <a:spcPct val="150000"/>
              </a:lnSpc>
            </a:pPr>
            <a:r>
              <a:rPr lang="fa-IR" sz="2800" dirty="0">
                <a:cs typeface="B Nazanin" pitchFamily="2" charset="-78"/>
              </a:rPr>
              <a:t>- خطر خودکشی به علت سابقه اقدام به خودکشی مشخص با احساس ناامیدی</a:t>
            </a:r>
          </a:p>
          <a:p>
            <a:pPr>
              <a:lnSpc>
                <a:spcPct val="150000"/>
              </a:lnSpc>
            </a:pPr>
            <a:r>
              <a:rPr lang="fa-IR" sz="2800" dirty="0">
                <a:cs typeface="B Nazanin" pitchFamily="2" charset="-78"/>
              </a:rPr>
              <a:t>- تغییرات حسی- درکی مشخص با توهم شنوایی به علت بیماری</a:t>
            </a:r>
          </a:p>
          <a:p>
            <a:pPr>
              <a:lnSpc>
                <a:spcPct val="150000"/>
              </a:lnSpc>
            </a:pP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73154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8768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مداخلات پرستاری: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ارتباط درمانی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آموزش بهداشت روانی: اموزش مهارت های زندگی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فعالیت های خود مراقبتی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محدودیت سازی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درمان های جسمی</a:t>
            </a:r>
          </a:p>
          <a:p>
            <a:pPr>
              <a:lnSpc>
                <a:spcPct val="150000"/>
              </a:lnSpc>
            </a:pPr>
            <a:r>
              <a:rPr lang="fa-IR" sz="2800" dirty="0" smtClean="0">
                <a:cs typeface="B Nazanin" pitchFamily="2" charset="-78"/>
              </a:rPr>
              <a:t>روان درمانی</a:t>
            </a:r>
            <a:endParaRPr lang="fa-IR" sz="2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9421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6525344"/>
          </a:xfrm>
        </p:spPr>
      </p:pic>
    </p:spTree>
    <p:extLst>
      <p:ext uri="{BB962C8B-B14F-4D97-AF65-F5344CB8AC3E}">
        <p14:creationId xmlns:p14="http://schemas.microsoft.com/office/powerpoint/2010/main" val="381995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180</TotalTime>
  <Words>761</Words>
  <Application>Microsoft Office PowerPoint</Application>
  <PresentationFormat>On-screen Show (4:3)</PresentationFormat>
  <Paragraphs>82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Clarity</vt:lpstr>
      <vt:lpstr>PowerPoint Presentation</vt:lpstr>
      <vt:lpstr>فرایند پرستاری در اختلالات روانی</vt:lpstr>
      <vt:lpstr>بررسی و شناخت</vt:lpstr>
      <vt:lpstr>مصاحبه</vt:lpstr>
      <vt:lpstr>شرایط لازم برای مصاحبه</vt:lpstr>
      <vt:lpstr>موارد خاص در مصاحبه</vt:lpstr>
      <vt:lpstr>PowerPoint Presentation</vt:lpstr>
      <vt:lpstr>اخذ تاریخچه روانپزشکی</vt:lpstr>
      <vt:lpstr>PowerPoint Presentation</vt:lpstr>
      <vt:lpstr>PowerPoint Presentation</vt:lpstr>
      <vt:lpstr>معاینه وضعیت روانی</vt:lpstr>
      <vt:lpstr>PowerPoint Presentation</vt:lpstr>
      <vt:lpstr>PowerPoint Presentation</vt:lpstr>
      <vt:lpstr>تشخیص های روانپزشکی و پرستاری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Sarand</dc:creator>
  <cp:lastModifiedBy>Windows User</cp:lastModifiedBy>
  <cp:revision>24</cp:revision>
  <dcterms:created xsi:type="dcterms:W3CDTF">2015-06-06T17:27:25Z</dcterms:created>
  <dcterms:modified xsi:type="dcterms:W3CDTF">2020-04-24T11:45:07Z</dcterms:modified>
</cp:coreProperties>
</file>