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notesMasterIdLst>
    <p:notesMasterId r:id="rId16"/>
  </p:notesMasterIdLst>
  <p:sldIdLst>
    <p:sldId id="269" r:id="rId2"/>
    <p:sldId id="256" r:id="rId3"/>
    <p:sldId id="257" r:id="rId4"/>
    <p:sldId id="258" r:id="rId5"/>
    <p:sldId id="261" r:id="rId6"/>
    <p:sldId id="259" r:id="rId7"/>
    <p:sldId id="260" r:id="rId8"/>
    <p:sldId id="262" r:id="rId9"/>
    <p:sldId id="263" r:id="rId10"/>
    <p:sldId id="264" r:id="rId11"/>
    <p:sldId id="265" r:id="rId12"/>
    <p:sldId id="266" r:id="rId13"/>
    <p:sldId id="267" r:id="rId14"/>
    <p:sldId id="268" r:id="rId15"/>
  </p:sldIdLst>
  <p:sldSz cx="9144000" cy="6858000" type="screen4x3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>
        <p:scale>
          <a:sx n="53" d="100"/>
          <a:sy n="53" d="100"/>
        </p:scale>
        <p:origin x="-1866" y="-3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E1CAD98F-BD4D-4A29-8115-8EBE2CB20D72}" type="datetimeFigureOut">
              <a:rPr lang="fa-IR" smtClean="0"/>
              <a:t>08/09/1441</a:t>
            </a:fld>
            <a:endParaRPr lang="fa-I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fa-I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10760852-D6D6-4180-87A8-96FDF252C95F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9756793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760852-D6D6-4180-87A8-96FDF252C95F}" type="slidenum">
              <a:rPr lang="fa-IR" smtClean="0"/>
              <a:t>2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3381099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B9B279-E271-40E4-84E0-DB9072A229C8}" type="datetimeFigureOut">
              <a:rPr lang="fa-IR" smtClean="0"/>
              <a:t>08/09/1441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08D18-E217-4445-90F7-82D3E7C59781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9064236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B9B279-E271-40E4-84E0-DB9072A229C8}" type="datetimeFigureOut">
              <a:rPr lang="fa-IR" smtClean="0"/>
              <a:t>08/09/1441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08D18-E217-4445-90F7-82D3E7C59781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1455582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B9B279-E271-40E4-84E0-DB9072A229C8}" type="datetimeFigureOut">
              <a:rPr lang="fa-IR" smtClean="0"/>
              <a:t>08/09/1441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08D18-E217-4445-90F7-82D3E7C59781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0794455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B9B279-E271-40E4-84E0-DB9072A229C8}" type="datetimeFigureOut">
              <a:rPr lang="fa-IR" smtClean="0"/>
              <a:t>08/09/1441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08D18-E217-4445-90F7-82D3E7C59781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9905584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B9B279-E271-40E4-84E0-DB9072A229C8}" type="datetimeFigureOut">
              <a:rPr lang="fa-IR" smtClean="0"/>
              <a:t>08/09/1441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08D18-E217-4445-90F7-82D3E7C59781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2619564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B9B279-E271-40E4-84E0-DB9072A229C8}" type="datetimeFigureOut">
              <a:rPr lang="fa-IR" smtClean="0"/>
              <a:t>08/09/1441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08D18-E217-4445-90F7-82D3E7C59781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1849803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B9B279-E271-40E4-84E0-DB9072A229C8}" type="datetimeFigureOut">
              <a:rPr lang="fa-IR" smtClean="0"/>
              <a:t>08/09/1441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08D18-E217-4445-90F7-82D3E7C59781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4824988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B9B279-E271-40E4-84E0-DB9072A229C8}" type="datetimeFigureOut">
              <a:rPr lang="fa-IR" smtClean="0"/>
              <a:t>08/09/1441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08D18-E217-4445-90F7-82D3E7C59781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4711459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B9B279-E271-40E4-84E0-DB9072A229C8}" type="datetimeFigureOut">
              <a:rPr lang="fa-IR" smtClean="0"/>
              <a:t>08/09/1441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08D18-E217-4445-90F7-82D3E7C59781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9405625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B9B279-E271-40E4-84E0-DB9072A229C8}" type="datetimeFigureOut">
              <a:rPr lang="fa-IR" smtClean="0"/>
              <a:t>08/09/1441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08D18-E217-4445-90F7-82D3E7C59781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1808061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B9B279-E271-40E4-84E0-DB9072A229C8}" type="datetimeFigureOut">
              <a:rPr lang="fa-IR" smtClean="0"/>
              <a:t>08/09/1441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08D18-E217-4445-90F7-82D3E7C59781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2239460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B9B279-E271-40E4-84E0-DB9072A229C8}" type="datetimeFigureOut">
              <a:rPr lang="fa-IR" smtClean="0"/>
              <a:t>08/09/1441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808D18-E217-4445-90F7-82D3E7C59781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804282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a-IR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31964417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88640"/>
            <a:ext cx="7772400" cy="1467594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lang="en-US" b="1" dirty="0" smtClean="0">
                <a:solidFill>
                  <a:srgbClr val="7030A0"/>
                </a:solidFill>
              </a:rPr>
              <a:t>Nursing Process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fa-IR" b="1" dirty="0" smtClean="0">
                <a:solidFill>
                  <a:srgbClr val="C00000"/>
                </a:solidFill>
                <a:latin typeface="+mn-lt"/>
              </a:rPr>
              <a:t>(فرآیند پرستاری)</a:t>
            </a:r>
            <a:endParaRPr lang="fa-IR" b="1" dirty="0">
              <a:solidFill>
                <a:srgbClr val="C00000"/>
              </a:solidFill>
              <a:latin typeface="+mn-lt"/>
            </a:endParaRPr>
          </a:p>
        </p:txBody>
      </p:sp>
      <p:pic>
        <p:nvPicPr>
          <p:cNvPr id="1026" name="Picture 2" descr="C:\Users\UNIQUE\Desktop\image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2204864"/>
            <a:ext cx="5832648" cy="4311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8525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a-IR" sz="4000" b="1" dirty="0" smtClean="0">
                <a:solidFill>
                  <a:srgbClr val="C00000"/>
                </a:solidFill>
                <a:latin typeface="+mn-lt"/>
              </a:rPr>
              <a:t>مفهوم فرآیند پرستاری</a:t>
            </a:r>
            <a:endParaRPr lang="fa-IR" sz="4000" b="1" dirty="0">
              <a:solidFill>
                <a:srgbClr val="C00000"/>
              </a:solidFill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 algn="ctr">
              <a:lnSpc>
                <a:spcPct val="160000"/>
              </a:lnSpc>
              <a:buNone/>
            </a:pPr>
            <a:r>
              <a:rPr lang="fa-IR" sz="2400" b="1" dirty="0" smtClean="0">
                <a:solidFill>
                  <a:schemeClr val="accent5">
                    <a:lumMod val="50000"/>
                  </a:schemeClr>
                </a:solidFill>
              </a:rPr>
              <a:t>یک روش سیستماتیک بیمار محور که با آگاهی کامل از اهداف بوده و چارچوب مناسبی را برای اعمال پرستاری مهیا می کند</a:t>
            </a:r>
          </a:p>
          <a:p>
            <a:pPr marL="0" indent="0">
              <a:lnSpc>
                <a:spcPct val="160000"/>
              </a:lnSpc>
              <a:buNone/>
            </a:pPr>
            <a:endParaRPr lang="fa-IR" sz="2400" b="1" dirty="0">
              <a:solidFill>
                <a:schemeClr val="accent5">
                  <a:lumMod val="50000"/>
                </a:schemeClr>
              </a:solidFill>
            </a:endParaRPr>
          </a:p>
          <a:p>
            <a:pPr marL="0" indent="0" algn="ctr">
              <a:lnSpc>
                <a:spcPct val="160000"/>
              </a:lnSpc>
              <a:buNone/>
            </a:pPr>
            <a:r>
              <a:rPr lang="fa-IR" sz="2400" b="1" dirty="0" smtClean="0">
                <a:solidFill>
                  <a:schemeClr val="accent5">
                    <a:lumMod val="50000"/>
                  </a:schemeClr>
                </a:solidFill>
              </a:rPr>
              <a:t>چارچوبی برای برنامه ریزی و اجرای مراقبت های پرستاری جهت بیمار و خانواده اش می باشد</a:t>
            </a:r>
          </a:p>
          <a:p>
            <a:pPr marL="0" indent="0">
              <a:lnSpc>
                <a:spcPct val="160000"/>
              </a:lnSpc>
              <a:buNone/>
            </a:pPr>
            <a:endParaRPr lang="fa-IR" sz="2400" b="1" dirty="0">
              <a:solidFill>
                <a:schemeClr val="accent5">
                  <a:lumMod val="50000"/>
                </a:schemeClr>
              </a:solidFill>
            </a:endParaRPr>
          </a:p>
          <a:p>
            <a:pPr marL="0" indent="0" algn="ctr">
              <a:lnSpc>
                <a:spcPct val="160000"/>
              </a:lnSpc>
              <a:buNone/>
            </a:pPr>
            <a:r>
              <a:rPr lang="fa-IR" sz="2400" b="1" dirty="0" smtClean="0">
                <a:solidFill>
                  <a:schemeClr val="accent5">
                    <a:lumMod val="50000"/>
                  </a:schemeClr>
                </a:solidFill>
              </a:rPr>
              <a:t>فرآیندی پویا،منظم و سازمان یافته جهت تشخیص عکس العمل بیماران به بیماری و کاهش سلامتی و درمان است</a:t>
            </a:r>
            <a:endParaRPr lang="fa-IR" sz="2400" b="1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0370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b="1" dirty="0" smtClean="0">
                <a:solidFill>
                  <a:srgbClr val="C00000"/>
                </a:solidFill>
              </a:rPr>
              <a:t>مراحل </a:t>
            </a:r>
            <a:r>
              <a:rPr lang="fa-IR" b="1" dirty="0">
                <a:solidFill>
                  <a:srgbClr val="C00000"/>
                </a:solidFill>
              </a:rPr>
              <a:t>فرآیند پرستاری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fa-IR" sz="2400" b="1" dirty="0" smtClean="0">
                <a:solidFill>
                  <a:schemeClr val="accent5">
                    <a:lumMod val="50000"/>
                  </a:schemeClr>
                </a:solidFill>
              </a:rPr>
              <a:t>صاحب نظران در مورد مراحل فرآیند پرستاری نظرات متفاوتی دارند؛بعضی آن را چهار مرحله و بعضی دیگر به پنج مرحله تقسیم بندی کرده اند.</a:t>
            </a:r>
          </a:p>
          <a:p>
            <a:pPr marL="0" indent="0">
              <a:lnSpc>
                <a:spcPct val="150000"/>
              </a:lnSpc>
              <a:buNone/>
            </a:pPr>
            <a:endParaRPr lang="fa-IR" sz="24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2050" name="Picture 2" descr="C:\Users\UNIQUE\Desktop\index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996952"/>
            <a:ext cx="6408713" cy="324035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2415379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b="1" dirty="0" smtClean="0">
                <a:solidFill>
                  <a:srgbClr val="C00000"/>
                </a:solidFill>
              </a:rPr>
              <a:t>مراحل فرآیند پرستاری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556792"/>
            <a:ext cx="8229600" cy="452596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fa-IR" dirty="0" smtClean="0"/>
          </a:p>
          <a:p>
            <a:pPr>
              <a:lnSpc>
                <a:spcPct val="150000"/>
              </a:lnSpc>
            </a:pPr>
            <a:r>
              <a:rPr lang="en-US" b="1" dirty="0" smtClean="0">
                <a:solidFill>
                  <a:schemeClr val="accent5">
                    <a:lumMod val="50000"/>
                  </a:schemeClr>
                </a:solidFill>
              </a:rPr>
              <a:t>Assessment </a:t>
            </a:r>
            <a:r>
              <a:rPr lang="fa-IR" b="1" dirty="0" smtClean="0">
                <a:solidFill>
                  <a:schemeClr val="accent5">
                    <a:lumMod val="50000"/>
                  </a:schemeClr>
                </a:solidFill>
              </a:rPr>
              <a:t>  </a:t>
            </a:r>
            <a:r>
              <a:rPr lang="fa-IR" b="1" dirty="0" smtClean="0">
                <a:solidFill>
                  <a:srgbClr val="00B050"/>
                </a:solidFill>
              </a:rPr>
              <a:t>بررسی و شناخت</a:t>
            </a:r>
            <a:endParaRPr lang="en-US" b="1" dirty="0" smtClean="0">
              <a:solidFill>
                <a:srgbClr val="00B050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b="1" dirty="0" smtClean="0">
                <a:solidFill>
                  <a:schemeClr val="accent5">
                    <a:lumMod val="50000"/>
                  </a:schemeClr>
                </a:solidFill>
              </a:rPr>
              <a:t>Nursing diagnosis </a:t>
            </a:r>
            <a:r>
              <a:rPr lang="en-US" sz="2000" b="1" dirty="0" smtClean="0">
                <a:solidFill>
                  <a:schemeClr val="accent5">
                    <a:lumMod val="50000"/>
                  </a:schemeClr>
                </a:solidFill>
              </a:rPr>
              <a:t>●</a:t>
            </a:r>
            <a:r>
              <a:rPr lang="fa-IR" b="1" dirty="0" smtClean="0">
                <a:solidFill>
                  <a:schemeClr val="accent5">
                    <a:lumMod val="50000"/>
                  </a:schemeClr>
                </a:solidFill>
              </a:rPr>
              <a:t>  </a:t>
            </a:r>
            <a:r>
              <a:rPr lang="fa-IR" b="1" dirty="0" smtClean="0">
                <a:solidFill>
                  <a:srgbClr val="00B050"/>
                </a:solidFill>
              </a:rPr>
              <a:t>تشخیص پرستاری</a:t>
            </a:r>
            <a:endParaRPr lang="fa-IR" b="1" dirty="0">
              <a:solidFill>
                <a:srgbClr val="00B050"/>
              </a:solidFill>
            </a:endParaRPr>
          </a:p>
          <a:p>
            <a:pPr>
              <a:lnSpc>
                <a:spcPct val="150000"/>
              </a:lnSpc>
            </a:pPr>
            <a:r>
              <a:rPr lang="en-US" b="1" dirty="0" smtClean="0">
                <a:solidFill>
                  <a:schemeClr val="accent5">
                    <a:lumMod val="50000"/>
                  </a:schemeClr>
                </a:solidFill>
              </a:rPr>
              <a:t>Planning </a:t>
            </a:r>
            <a:r>
              <a:rPr lang="fa-IR" b="1" dirty="0" smtClean="0">
                <a:solidFill>
                  <a:schemeClr val="accent5">
                    <a:lumMod val="50000"/>
                  </a:schemeClr>
                </a:solidFill>
              </a:rPr>
              <a:t>  </a:t>
            </a:r>
            <a:r>
              <a:rPr lang="fa-IR" b="1" dirty="0" smtClean="0">
                <a:solidFill>
                  <a:srgbClr val="00B050"/>
                </a:solidFill>
              </a:rPr>
              <a:t>برنامه ریزی</a:t>
            </a:r>
            <a:endParaRPr lang="en-US" b="1" dirty="0" smtClean="0">
              <a:solidFill>
                <a:srgbClr val="00B050"/>
              </a:solidFill>
            </a:endParaRPr>
          </a:p>
          <a:p>
            <a:pPr>
              <a:lnSpc>
                <a:spcPct val="150000"/>
              </a:lnSpc>
            </a:pPr>
            <a:r>
              <a:rPr lang="en-US" b="1" dirty="0" smtClean="0">
                <a:solidFill>
                  <a:schemeClr val="accent5">
                    <a:lumMod val="50000"/>
                  </a:schemeClr>
                </a:solidFill>
              </a:rPr>
              <a:t>Implementation</a:t>
            </a:r>
            <a:r>
              <a:rPr lang="fa-IR" b="1" dirty="0" smtClean="0">
                <a:solidFill>
                  <a:schemeClr val="accent5">
                    <a:lumMod val="50000"/>
                  </a:schemeClr>
                </a:solidFill>
              </a:rPr>
              <a:t>  </a:t>
            </a:r>
            <a:r>
              <a:rPr lang="fa-IR" b="1" dirty="0" smtClean="0">
                <a:solidFill>
                  <a:srgbClr val="00B050"/>
                </a:solidFill>
              </a:rPr>
              <a:t>اجرا </a:t>
            </a:r>
            <a:endParaRPr lang="en-US" b="1" dirty="0">
              <a:solidFill>
                <a:srgbClr val="00B050"/>
              </a:solidFill>
            </a:endParaRPr>
          </a:p>
          <a:p>
            <a:pPr>
              <a:lnSpc>
                <a:spcPct val="150000"/>
              </a:lnSpc>
            </a:pPr>
            <a:r>
              <a:rPr lang="en-US" b="1" dirty="0" smtClean="0">
                <a:solidFill>
                  <a:schemeClr val="accent5">
                    <a:lumMod val="50000"/>
                  </a:schemeClr>
                </a:solidFill>
              </a:rPr>
              <a:t> Evaluation</a:t>
            </a:r>
            <a:r>
              <a:rPr lang="fa-IR" b="1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fa-IR" b="1" dirty="0" smtClean="0">
                <a:solidFill>
                  <a:srgbClr val="00B050"/>
                </a:solidFill>
              </a:rPr>
              <a:t>ارزشیابی</a:t>
            </a:r>
            <a:endParaRPr lang="fa-IR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4662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b="1" dirty="0" smtClean="0">
                <a:solidFill>
                  <a:srgbClr val="C00000"/>
                </a:solidFill>
              </a:rPr>
              <a:t>مراحل فرآیند پرستاری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b="1" dirty="0" smtClean="0">
                <a:solidFill>
                  <a:srgbClr val="C00000"/>
                </a:solidFill>
              </a:rPr>
              <a:t>Assessment</a:t>
            </a:r>
            <a:endParaRPr lang="fa-IR" b="1" dirty="0" smtClean="0">
              <a:solidFill>
                <a:srgbClr val="C00000"/>
              </a:solidFill>
            </a:endParaRPr>
          </a:p>
          <a:p>
            <a:pPr marL="0" indent="0" algn="ctr">
              <a:buNone/>
            </a:pPr>
            <a:r>
              <a:rPr lang="fa-IR" b="1" dirty="0" smtClean="0">
                <a:solidFill>
                  <a:schemeClr val="accent5">
                    <a:lumMod val="50000"/>
                  </a:schemeClr>
                </a:solidFill>
              </a:rPr>
              <a:t>جمع آوری اطلاعات + تجزیه و تحلیل اطلاعات + تفسیر اطلاعات</a:t>
            </a:r>
          </a:p>
          <a:p>
            <a:pPr marL="0" indent="0" algn="just">
              <a:buNone/>
            </a:pPr>
            <a:r>
              <a:rPr lang="fa-IR" sz="2400" b="1" dirty="0" smtClean="0">
                <a:solidFill>
                  <a:srgbClr val="C00000"/>
                </a:solidFill>
              </a:rPr>
              <a:t>- مشاهده</a:t>
            </a:r>
          </a:p>
          <a:p>
            <a:pPr marL="0" indent="0" algn="just">
              <a:buNone/>
            </a:pPr>
            <a:r>
              <a:rPr lang="fa-IR" sz="2400" b="1" dirty="0">
                <a:solidFill>
                  <a:srgbClr val="00B050"/>
                </a:solidFill>
              </a:rPr>
              <a:t>اطلاعات عینی </a:t>
            </a:r>
            <a:r>
              <a:rPr lang="en-US" sz="2400" b="1" dirty="0">
                <a:solidFill>
                  <a:srgbClr val="00B050"/>
                </a:solidFill>
              </a:rPr>
              <a:t>objective data</a:t>
            </a:r>
            <a:r>
              <a:rPr lang="fa-IR" sz="2400" b="1" dirty="0">
                <a:solidFill>
                  <a:srgbClr val="00B050"/>
                </a:solidFill>
              </a:rPr>
              <a:t>: </a:t>
            </a:r>
            <a:r>
              <a:rPr lang="fa-IR" sz="2400" dirty="0" smtClean="0">
                <a:solidFill>
                  <a:schemeClr val="accent5">
                    <a:lumMod val="50000"/>
                  </a:schemeClr>
                </a:solidFill>
              </a:rPr>
              <a:t>: پرستار مشاهده می کند</a:t>
            </a:r>
          </a:p>
          <a:p>
            <a:pPr marL="0" indent="0" algn="just">
              <a:buNone/>
            </a:pPr>
            <a:r>
              <a:rPr lang="fa-IR" sz="2400" dirty="0" smtClean="0">
                <a:solidFill>
                  <a:schemeClr val="accent5">
                    <a:lumMod val="50000"/>
                  </a:schemeClr>
                </a:solidFill>
              </a:rPr>
              <a:t>استفراغ،برافروختگی،خونریزی،لرزش اندام ها و...</a:t>
            </a:r>
          </a:p>
          <a:p>
            <a:pPr marL="0" indent="0" algn="just">
              <a:buNone/>
            </a:pPr>
            <a:endParaRPr lang="fa-IR" sz="24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marL="0" indent="0" algn="just">
              <a:buNone/>
            </a:pPr>
            <a:r>
              <a:rPr lang="fa-IR" sz="2400" b="1" dirty="0" smtClean="0">
                <a:solidFill>
                  <a:srgbClr val="00B050"/>
                </a:solidFill>
              </a:rPr>
              <a:t>اطلاعات </a:t>
            </a:r>
            <a:r>
              <a:rPr lang="fa-IR" sz="2400" b="1" dirty="0">
                <a:solidFill>
                  <a:srgbClr val="00B050"/>
                </a:solidFill>
              </a:rPr>
              <a:t>ذهنی </a:t>
            </a:r>
            <a:r>
              <a:rPr lang="en-US" sz="2400" b="1" dirty="0">
                <a:solidFill>
                  <a:srgbClr val="00B050"/>
                </a:solidFill>
              </a:rPr>
              <a:t>subjective </a:t>
            </a:r>
            <a:r>
              <a:rPr lang="en-US" sz="2400" b="1" dirty="0" smtClean="0">
                <a:solidFill>
                  <a:srgbClr val="00B050"/>
                </a:solidFill>
              </a:rPr>
              <a:t>data</a:t>
            </a:r>
            <a:r>
              <a:rPr lang="fa-IR" sz="2400" b="1" dirty="0" smtClean="0">
                <a:solidFill>
                  <a:srgbClr val="00B050"/>
                </a:solidFill>
              </a:rPr>
              <a:t>: </a:t>
            </a:r>
            <a:r>
              <a:rPr lang="fa-IR" sz="2400" dirty="0" smtClean="0">
                <a:solidFill>
                  <a:schemeClr val="accent5">
                    <a:lumMod val="50000"/>
                  </a:schemeClr>
                </a:solidFill>
              </a:rPr>
              <a:t>مددجو به پرستار می گوید</a:t>
            </a:r>
          </a:p>
          <a:p>
            <a:pPr marL="0" indent="0" algn="just">
              <a:buNone/>
            </a:pPr>
            <a:r>
              <a:rPr lang="fa-IR" sz="2400" dirty="0" smtClean="0">
                <a:solidFill>
                  <a:schemeClr val="accent5">
                    <a:lumMod val="50000"/>
                  </a:schemeClr>
                </a:solidFill>
              </a:rPr>
              <a:t>سردرد،سوزش سر دل،تهوع و</a:t>
            </a:r>
            <a:endParaRPr lang="fa-IR" sz="2400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6379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143000"/>
          </a:xfrm>
        </p:spPr>
        <p:txBody>
          <a:bodyPr/>
          <a:lstStyle/>
          <a:p>
            <a:r>
              <a:rPr lang="fa-IR" b="1" dirty="0" smtClean="0">
                <a:solidFill>
                  <a:srgbClr val="C00000"/>
                </a:solidFill>
              </a:rPr>
              <a:t>مراحل فرآیند پرستاری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FontTx/>
              <a:buChar char="-"/>
            </a:pPr>
            <a:r>
              <a:rPr lang="fa-IR" sz="2400" b="1" dirty="0" smtClean="0">
                <a:solidFill>
                  <a:srgbClr val="C00000"/>
                </a:solidFill>
              </a:rPr>
              <a:t>مصاحبه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fa-IR" sz="2400" b="1" dirty="0" smtClean="0">
                <a:solidFill>
                  <a:schemeClr val="accent5">
                    <a:lumMod val="50000"/>
                  </a:schemeClr>
                </a:solidFill>
              </a:rPr>
              <a:t>گوش کنید و سوال کنید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fa-IR" sz="2400" b="1" dirty="0" smtClean="0">
                <a:solidFill>
                  <a:schemeClr val="accent5">
                    <a:lumMod val="50000"/>
                  </a:schemeClr>
                </a:solidFill>
              </a:rPr>
              <a:t>مشاهده کنید و تفسیر کنید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fa-IR" sz="2400" b="1" dirty="0" smtClean="0">
                <a:solidFill>
                  <a:schemeClr val="accent5">
                    <a:lumMod val="50000"/>
                  </a:schemeClr>
                </a:solidFill>
              </a:rPr>
              <a:t>اطلاعات بدست آمده را با هم ترکیب کنید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fa-IR" sz="2400" b="1" dirty="0" smtClean="0">
                <a:solidFill>
                  <a:schemeClr val="accent5">
                    <a:lumMod val="50000"/>
                  </a:schemeClr>
                </a:solidFill>
              </a:rPr>
              <a:t>اطلاعات را ثبت کنید</a:t>
            </a:r>
          </a:p>
          <a:p>
            <a:pPr>
              <a:lnSpc>
                <a:spcPct val="150000"/>
              </a:lnSpc>
              <a:buFontTx/>
              <a:buChar char="-"/>
            </a:pPr>
            <a:r>
              <a:rPr lang="fa-IR" sz="2400" b="1" dirty="0" smtClean="0">
                <a:solidFill>
                  <a:srgbClr val="C00000"/>
                </a:solidFill>
              </a:rPr>
              <a:t>معاینه(اندازه گیری) </a:t>
            </a:r>
          </a:p>
          <a:p>
            <a:pPr>
              <a:lnSpc>
                <a:spcPct val="150000"/>
              </a:lnSpc>
              <a:buFontTx/>
              <a:buChar char="-"/>
            </a:pPr>
            <a:r>
              <a:rPr lang="fa-IR" sz="2400" b="1" dirty="0" smtClean="0">
                <a:solidFill>
                  <a:srgbClr val="C00000"/>
                </a:solidFill>
              </a:rPr>
              <a:t> </a:t>
            </a:r>
            <a:r>
              <a:rPr lang="fa-IR" sz="2400" b="1" dirty="0" smtClean="0">
                <a:solidFill>
                  <a:schemeClr val="tx2"/>
                </a:solidFill>
              </a:rPr>
              <a:t>ازطریق مهارت های نگاه کردن </a:t>
            </a:r>
            <a:r>
              <a:rPr lang="en-US" sz="2400" b="1" dirty="0" smtClean="0">
                <a:solidFill>
                  <a:schemeClr val="tx2"/>
                </a:solidFill>
              </a:rPr>
              <a:t>inspection</a:t>
            </a:r>
            <a:r>
              <a:rPr lang="fa-IR" sz="2400" b="1" dirty="0" smtClean="0">
                <a:solidFill>
                  <a:schemeClr val="tx2"/>
                </a:solidFill>
              </a:rPr>
              <a:t> ، لمس</a:t>
            </a:r>
            <a:r>
              <a:rPr lang="en-US" sz="2400" b="1" dirty="0" smtClean="0">
                <a:solidFill>
                  <a:schemeClr val="tx2"/>
                </a:solidFill>
              </a:rPr>
              <a:t> palpation </a:t>
            </a:r>
            <a:r>
              <a:rPr lang="fa-IR" sz="2400" b="1" dirty="0" smtClean="0">
                <a:solidFill>
                  <a:schemeClr val="tx2"/>
                </a:solidFill>
              </a:rPr>
              <a:t> ، </a:t>
            </a:r>
            <a:r>
              <a:rPr lang="en-US" sz="2400" b="1" dirty="0" smtClean="0">
                <a:solidFill>
                  <a:schemeClr val="tx2"/>
                </a:solidFill>
              </a:rPr>
              <a:t>  </a:t>
            </a:r>
            <a:r>
              <a:rPr lang="fa-IR" sz="2400" b="1" dirty="0" smtClean="0">
                <a:solidFill>
                  <a:schemeClr val="tx2"/>
                </a:solidFill>
              </a:rPr>
              <a:t>سمع </a:t>
            </a:r>
            <a:r>
              <a:rPr lang="en-US" sz="2400" b="1" dirty="0" smtClean="0">
                <a:solidFill>
                  <a:schemeClr val="tx2"/>
                </a:solidFill>
              </a:rPr>
              <a:t> Auscultation </a:t>
            </a:r>
            <a:r>
              <a:rPr lang="fa-IR" sz="2400" b="1" dirty="0" smtClean="0">
                <a:solidFill>
                  <a:schemeClr val="tx2"/>
                </a:solidFill>
              </a:rPr>
              <a:t> و دق </a:t>
            </a:r>
            <a:r>
              <a:rPr lang="en-US" sz="2400" b="1" dirty="0" smtClean="0">
                <a:solidFill>
                  <a:schemeClr val="tx2"/>
                </a:solidFill>
              </a:rPr>
              <a:t> </a:t>
            </a:r>
            <a:endParaRPr lang="fa-IR" sz="2400" b="1" dirty="0" smtClean="0">
              <a:solidFill>
                <a:schemeClr val="tx2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fa-IR" sz="2400" b="1" dirty="0" smtClean="0">
                <a:solidFill>
                  <a:schemeClr val="accent5">
                    <a:lumMod val="50000"/>
                  </a:schemeClr>
                </a:solidFill>
              </a:rPr>
              <a:t>با استفاده از فرم های خاصی انجام میگیرد.</a:t>
            </a:r>
          </a:p>
          <a:p>
            <a:pPr marL="0" indent="0">
              <a:buNone/>
            </a:pPr>
            <a:endParaRPr lang="fa-IR" sz="2400" b="1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2419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b="1" dirty="0" smtClean="0">
                <a:solidFill>
                  <a:srgbClr val="C00000"/>
                </a:solidFill>
              </a:rPr>
              <a:t>مراحل فرآیند پرستاری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 b="1" dirty="0" smtClean="0">
                <a:solidFill>
                  <a:srgbClr val="C00000"/>
                </a:solidFill>
              </a:rPr>
              <a:t>Nursing diagnosis</a:t>
            </a:r>
          </a:p>
          <a:p>
            <a:pPr marL="0" indent="0" algn="ctr">
              <a:buNone/>
            </a:pPr>
            <a:r>
              <a:rPr lang="fa-IR" sz="2800" b="1" dirty="0" smtClean="0">
                <a:solidFill>
                  <a:schemeClr val="accent5">
                    <a:lumMod val="50000"/>
                  </a:schemeClr>
                </a:solidFill>
              </a:rPr>
              <a:t>مشکل بالفعل و یا بالقوه بیمار است که برای کاهش یا حل مشکل بیمار ضرورت دارد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fa-IR" sz="2400" b="1" dirty="0" smtClean="0">
                <a:solidFill>
                  <a:srgbClr val="00B050"/>
                </a:solidFill>
              </a:rPr>
              <a:t>تشخیص پرستاری بالفعل </a:t>
            </a:r>
            <a:r>
              <a:rPr lang="en-US" sz="2400" b="1" dirty="0" smtClean="0">
                <a:solidFill>
                  <a:srgbClr val="00B050"/>
                </a:solidFill>
              </a:rPr>
              <a:t>present N.D</a:t>
            </a:r>
            <a:r>
              <a:rPr lang="fa-IR" sz="2400" b="1" dirty="0" smtClean="0">
                <a:solidFill>
                  <a:srgbClr val="00B050"/>
                </a:solidFill>
              </a:rPr>
              <a:t> (موجود)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fa-IR" sz="2400" b="1" dirty="0" smtClean="0">
                <a:solidFill>
                  <a:srgbClr val="00B050"/>
                </a:solidFill>
              </a:rPr>
              <a:t>تشخیص پرستاری بالقوه </a:t>
            </a:r>
            <a:r>
              <a:rPr lang="en-US" sz="2400" b="1" dirty="0" smtClean="0">
                <a:solidFill>
                  <a:srgbClr val="00B050"/>
                </a:solidFill>
              </a:rPr>
              <a:t>potential N.D</a:t>
            </a:r>
            <a:r>
              <a:rPr lang="fa-IR" sz="2400" b="1" dirty="0" smtClean="0">
                <a:solidFill>
                  <a:srgbClr val="00B050"/>
                </a:solidFill>
              </a:rPr>
              <a:t> (احتمالی)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fa-IR" sz="2400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4394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b="1" dirty="0" smtClean="0">
                <a:solidFill>
                  <a:srgbClr val="C00000"/>
                </a:solidFill>
              </a:rPr>
              <a:t>مراحل فرآیند پرستاری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 smtClean="0">
                <a:solidFill>
                  <a:srgbClr val="C00000"/>
                </a:solidFill>
              </a:rPr>
              <a:t>Nursing diagnosis</a:t>
            </a:r>
            <a:endParaRPr lang="fa-IR" b="1" dirty="0" smtClean="0">
              <a:solidFill>
                <a:srgbClr val="C00000"/>
              </a:solidFill>
            </a:endParaRPr>
          </a:p>
          <a:p>
            <a:pPr marL="0" indent="0">
              <a:buNone/>
            </a:pPr>
            <a:endParaRPr lang="en-US" b="1" dirty="0" smtClean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en-US" b="1" dirty="0" smtClean="0">
                <a:solidFill>
                  <a:srgbClr val="00B050"/>
                </a:solidFill>
              </a:rPr>
              <a:t>-</a:t>
            </a:r>
            <a:r>
              <a:rPr lang="en-US" sz="3600" b="1" dirty="0">
                <a:solidFill>
                  <a:schemeClr val="accent5">
                    <a:lumMod val="50000"/>
                  </a:schemeClr>
                </a:solidFill>
              </a:rPr>
              <a:t>Problem etiology </a:t>
            </a:r>
            <a:r>
              <a:rPr lang="en-US" sz="3600" b="1" dirty="0" smtClean="0">
                <a:solidFill>
                  <a:schemeClr val="accent5">
                    <a:lumMod val="50000"/>
                  </a:schemeClr>
                </a:solidFill>
              </a:rPr>
              <a:t>symptom :</a:t>
            </a:r>
            <a:r>
              <a:rPr lang="en-US" sz="3600" b="1" dirty="0" smtClean="0">
                <a:solidFill>
                  <a:srgbClr val="00B050"/>
                </a:solidFill>
              </a:rPr>
              <a:t>PES </a:t>
            </a:r>
            <a:endParaRPr lang="en-US" sz="3600" b="1" dirty="0">
              <a:solidFill>
                <a:schemeClr val="accent5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fa-IR" sz="3600" b="1" dirty="0" smtClean="0">
                <a:solidFill>
                  <a:srgbClr val="00B050"/>
                </a:solidFill>
              </a:rPr>
              <a:t>مشکل بیمار+علت+ علایم و نشانه ها</a:t>
            </a:r>
          </a:p>
          <a:p>
            <a:pPr marL="0" indent="0">
              <a:buNone/>
            </a:pPr>
            <a:endParaRPr lang="en-US" sz="2400" b="1" dirty="0" smtClean="0">
              <a:solidFill>
                <a:srgbClr val="00B050"/>
              </a:solidFill>
            </a:endParaRPr>
          </a:p>
          <a:p>
            <a:pPr marL="0" indent="0">
              <a:buNone/>
            </a:pPr>
            <a:r>
              <a:rPr lang="en-US" b="1" dirty="0" smtClean="0">
                <a:solidFill>
                  <a:srgbClr val="00B050"/>
                </a:solidFill>
              </a:rPr>
              <a:t>NANDA -</a:t>
            </a:r>
            <a:endParaRPr lang="fa-IR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2970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b="1" dirty="0" smtClean="0">
                <a:solidFill>
                  <a:srgbClr val="C00000"/>
                </a:solidFill>
              </a:rPr>
              <a:t>مراحل فرآیند پرستاری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3600" b="1" dirty="0" smtClean="0">
                <a:solidFill>
                  <a:srgbClr val="C00000"/>
                </a:solidFill>
              </a:rPr>
              <a:t> </a:t>
            </a:r>
            <a:r>
              <a:rPr lang="en-US" b="1" dirty="0" smtClean="0">
                <a:solidFill>
                  <a:srgbClr val="C00000"/>
                </a:solidFill>
              </a:rPr>
              <a:t>Planning</a:t>
            </a:r>
            <a:endParaRPr lang="en-US" b="1" dirty="0">
              <a:solidFill>
                <a:srgbClr val="C00000"/>
              </a:solidFill>
            </a:endParaRPr>
          </a:p>
          <a:p>
            <a:pPr marL="0" indent="0" algn="ctr">
              <a:buNone/>
            </a:pPr>
            <a:r>
              <a:rPr lang="fa-IR" sz="2800" b="1" dirty="0" smtClean="0">
                <a:solidFill>
                  <a:schemeClr val="accent5">
                    <a:lumMod val="50000"/>
                  </a:schemeClr>
                </a:solidFill>
              </a:rPr>
              <a:t>تعیین اولویت ها + تعیین اهداف + برنامه تدابیر پرستاری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fa-IR" sz="2400" dirty="0" smtClean="0">
                <a:solidFill>
                  <a:schemeClr val="accent5">
                    <a:lumMod val="50000"/>
                  </a:schemeClr>
                </a:solidFill>
              </a:rPr>
              <a:t>• در نظر گرفتن نیاز های حیاتی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fa-IR" sz="2400" dirty="0" smtClean="0">
                <a:solidFill>
                  <a:schemeClr val="accent5">
                    <a:lumMod val="50000"/>
                  </a:schemeClr>
                </a:solidFill>
              </a:rPr>
              <a:t>• تمرکز بر مشکلاتی که بیمار بیان می کند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fa-IR" sz="2400" dirty="0" smtClean="0">
                <a:solidFill>
                  <a:schemeClr val="accent5">
                    <a:lumMod val="50000"/>
                  </a:schemeClr>
                </a:solidFill>
              </a:rPr>
              <a:t>• در نظر گرفتن مشکلات بالقوه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fa-IR" sz="2400" dirty="0" smtClean="0">
                <a:solidFill>
                  <a:schemeClr val="accent5">
                    <a:lumMod val="50000"/>
                  </a:schemeClr>
                </a:solidFill>
              </a:rPr>
              <a:t>• در نظر گرفتن منابع در دسترس،کارکنان و زمان مورد نیاز</a:t>
            </a:r>
            <a:endParaRPr lang="fa-IR" sz="2400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3727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b="1" dirty="0" smtClean="0">
                <a:solidFill>
                  <a:srgbClr val="C00000"/>
                </a:solidFill>
              </a:rPr>
              <a:t>مراحل فرآیند پرستاری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fa-IR" b="1" dirty="0" smtClean="0">
                <a:solidFill>
                  <a:srgbClr val="C00000"/>
                </a:solidFill>
              </a:rPr>
              <a:t>اهداف</a:t>
            </a:r>
            <a:endParaRPr lang="fa-IR" sz="2800" dirty="0" smtClean="0">
              <a:solidFill>
                <a:srgbClr val="C00000"/>
              </a:solidFill>
            </a:endParaRPr>
          </a:p>
          <a:p>
            <a:pPr marL="0" indent="0" algn="ctr">
              <a:buNone/>
            </a:pPr>
            <a:r>
              <a:rPr lang="fa-IR" sz="2400" b="1" dirty="0" smtClean="0">
                <a:solidFill>
                  <a:schemeClr val="accent5">
                    <a:lumMod val="50000"/>
                  </a:schemeClr>
                </a:solidFill>
              </a:rPr>
              <a:t>نتایج مراقبت پرستاری یا تغییر در وضعیت سلامت عملکرد اوست</a:t>
            </a:r>
            <a:endParaRPr lang="fa-IR" sz="2800" b="1" dirty="0" smtClean="0">
              <a:solidFill>
                <a:srgbClr val="00B050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fa-IR" sz="2800" b="1" dirty="0" smtClean="0">
                <a:solidFill>
                  <a:srgbClr val="00B050"/>
                </a:solidFill>
              </a:rPr>
              <a:t>کوتاه مدت(مراقبت های ویژه،اورژانس و ریکاوری)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fa-IR" sz="2400" b="1" dirty="0" smtClean="0">
                <a:solidFill>
                  <a:schemeClr val="accent5">
                    <a:lumMod val="50000"/>
                  </a:schemeClr>
                </a:solidFill>
              </a:rPr>
              <a:t>- درجه حرارت بدن مددجو طی 2 ساعت به 37 درجه برسد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fa-IR" sz="2400" b="1" dirty="0" smtClean="0">
                <a:solidFill>
                  <a:schemeClr val="accent5">
                    <a:lumMod val="50000"/>
                  </a:schemeClr>
                </a:solidFill>
              </a:rPr>
              <a:t>- مددجو بتواند طی 6 ساعت آینده اجابت مزاج داشته باشد.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fa-IR" sz="2800" b="1" dirty="0" smtClean="0">
                <a:solidFill>
                  <a:srgbClr val="00B050"/>
                </a:solidFill>
              </a:rPr>
              <a:t>بلند مدت(پیشگویی باری بیمار است)</a:t>
            </a:r>
          </a:p>
          <a:p>
            <a:pPr>
              <a:lnSpc>
                <a:spcPct val="150000"/>
              </a:lnSpc>
              <a:buFontTx/>
              <a:buChar char="-"/>
            </a:pPr>
            <a:r>
              <a:rPr lang="fa-IR" sz="2200" b="1" dirty="0" smtClean="0">
                <a:solidFill>
                  <a:schemeClr val="accent5">
                    <a:lumMod val="50000"/>
                  </a:schemeClr>
                </a:solidFill>
              </a:rPr>
              <a:t>مددجو پس از 6 ماه بتواند را برود</a:t>
            </a:r>
          </a:p>
          <a:p>
            <a:pPr>
              <a:lnSpc>
                <a:spcPct val="150000"/>
              </a:lnSpc>
              <a:buFontTx/>
              <a:buChar char="-"/>
            </a:pPr>
            <a:r>
              <a:rPr lang="fa-IR" sz="2200" b="1" dirty="0" smtClean="0">
                <a:solidFill>
                  <a:schemeClr val="accent5">
                    <a:lumMod val="50000"/>
                  </a:schemeClr>
                </a:solidFill>
              </a:rPr>
              <a:t>مددجو طی یکسال به وزن 60 کیلو گرم برسد</a:t>
            </a:r>
            <a:endParaRPr lang="fa-IR" sz="2200" b="1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5991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b="1" dirty="0" smtClean="0">
                <a:solidFill>
                  <a:srgbClr val="C00000"/>
                </a:solidFill>
              </a:rPr>
              <a:t>مراحل فرآیند پرستاری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 b="1" dirty="0" smtClean="0">
                <a:solidFill>
                  <a:srgbClr val="C00000"/>
                </a:solidFill>
              </a:rPr>
              <a:t>Implementation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fa-IR" sz="2400" b="1" dirty="0" smtClean="0">
                <a:solidFill>
                  <a:schemeClr val="accent5">
                    <a:lumMod val="50000"/>
                  </a:schemeClr>
                </a:solidFill>
              </a:rPr>
              <a:t>دسته ای از فعالیت های اختصاصی که برای کمک به مددجو جهت رسیدن به اهداف انجام می شود(تدابیر پرستاری)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fa-IR" sz="2400" b="1" dirty="0" smtClean="0">
                <a:solidFill>
                  <a:srgbClr val="00B050"/>
                </a:solidFill>
              </a:rPr>
              <a:t>باید موارد زیر در نظر گرفته شود: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fa-IR" sz="2400" b="1" dirty="0" smtClean="0">
                <a:solidFill>
                  <a:srgbClr val="00B050"/>
                </a:solidFill>
              </a:rPr>
              <a:t>چه فعالیتی،چه وقت،چه مدت و چگونه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fa-IR" sz="2400" b="1" dirty="0" smtClean="0">
                <a:solidFill>
                  <a:schemeClr val="accent5">
                    <a:lumMod val="50000"/>
                  </a:schemeClr>
                </a:solidFill>
              </a:rPr>
              <a:t>تشویق مددجو به خوردن مایعات هر ساعت یک لیوان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fa-IR" sz="2400" b="1" dirty="0" smtClean="0">
                <a:solidFill>
                  <a:schemeClr val="accent5">
                    <a:lumMod val="50000"/>
                  </a:schemeClr>
                </a:solidFill>
              </a:rPr>
              <a:t>استفاده از مسکن هر 3 یا 4 ساعت</a:t>
            </a:r>
            <a:endParaRPr lang="fa-IR" sz="2000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4" name="Picture 3" descr="C:\Users\UNIQUE\Desktop\imag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199" y="3212976"/>
            <a:ext cx="2466975" cy="155538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UNIQUE\Desktop\stock-photo-elder-retired-man-assisted-by-nurse-in-rehab-clinic-486842170-e149591800034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225" y="5013176"/>
            <a:ext cx="2448272" cy="155538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35491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b="1" dirty="0" smtClean="0">
                <a:solidFill>
                  <a:srgbClr val="C00000"/>
                </a:solidFill>
              </a:rPr>
              <a:t>مراحل فرآیند پرستاری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b="1" dirty="0" smtClean="0">
                <a:solidFill>
                  <a:srgbClr val="C00000"/>
                </a:solidFill>
              </a:rPr>
              <a:t>Evaluation</a:t>
            </a:r>
          </a:p>
          <a:p>
            <a:pPr marL="0" indent="0" algn="ctr">
              <a:buNone/>
            </a:pPr>
            <a:r>
              <a:rPr lang="fa-IR" sz="2800" b="1" dirty="0" smtClean="0">
                <a:solidFill>
                  <a:schemeClr val="accent5">
                    <a:lumMod val="50000"/>
                  </a:schemeClr>
                </a:solidFill>
              </a:rPr>
              <a:t>ارزشیابی دستیابی به هدف + مروری بر فرآیند پرستاری</a:t>
            </a:r>
          </a:p>
          <a:p>
            <a:pPr marL="0" indent="0" algn="ctr">
              <a:buNone/>
            </a:pPr>
            <a:r>
              <a:rPr lang="fa-IR" sz="2800" b="1" dirty="0" smtClean="0">
                <a:solidFill>
                  <a:schemeClr val="accent5">
                    <a:lumMod val="50000"/>
                  </a:schemeClr>
                </a:solidFill>
              </a:rPr>
              <a:t>(واکنش مددجو نسبت به تدابیر پرستاری)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fa-IR" sz="2400" b="1" dirty="0" smtClean="0">
                <a:solidFill>
                  <a:srgbClr val="00B050"/>
                </a:solidFill>
              </a:rPr>
              <a:t>- اگر مددجو به هدف رسیده بود،بررسی مجدد می نمائیم واگر مشکل جدیدی وجود نداشت،فرآیند پرستاری به پایان می رسد.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fa-IR" sz="2400" b="1" dirty="0" smtClean="0">
              <a:solidFill>
                <a:srgbClr val="00B050"/>
              </a:solidFill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fa-IR" sz="2400" b="1" dirty="0" smtClean="0">
                <a:solidFill>
                  <a:srgbClr val="00B050"/>
                </a:solidFill>
              </a:rPr>
              <a:t>- اگر مددجو به هدف نرسیده بود،بررسی مجدد می نمائیم و سپس برنامه ریزی جدید و مجدد تا رسیدن به هدف ادامه می یابد.</a:t>
            </a:r>
            <a:endParaRPr lang="fa-IR" sz="2400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3470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b="1" dirty="0" smtClean="0">
                <a:solidFill>
                  <a:srgbClr val="C00000"/>
                </a:solidFill>
              </a:rPr>
              <a:t>مزیت فرآیند پرستاری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fa-IR" b="1" dirty="0" smtClean="0">
                <a:solidFill>
                  <a:srgbClr val="00B050"/>
                </a:solidFill>
              </a:rPr>
              <a:t>برای پرستاران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fa-IR" sz="2800" b="1" dirty="0" smtClean="0">
                <a:solidFill>
                  <a:schemeClr val="accent5">
                    <a:lumMod val="50000"/>
                  </a:schemeClr>
                </a:solidFill>
              </a:rPr>
              <a:t>باعث ایجاد اطمینان و اعتماد و رضایت شغلی و تعیین استاندارد هایی برای پرستاری بالینی می شود</a:t>
            </a:r>
          </a:p>
          <a:p>
            <a:pPr marL="0" indent="0">
              <a:buNone/>
            </a:pPr>
            <a:endParaRPr lang="fa-IR" dirty="0"/>
          </a:p>
          <a:p>
            <a:pPr marL="0" indent="0">
              <a:buNone/>
            </a:pPr>
            <a:r>
              <a:rPr lang="fa-IR" b="1" dirty="0" smtClean="0">
                <a:solidFill>
                  <a:srgbClr val="00B050"/>
                </a:solidFill>
              </a:rPr>
              <a:t>برای مددجویان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fa-IR" sz="2800" b="1" dirty="0" smtClean="0">
                <a:solidFill>
                  <a:schemeClr val="accent5">
                    <a:lumMod val="50000"/>
                  </a:schemeClr>
                </a:solidFill>
              </a:rPr>
              <a:t>باعث مشارکت بیمار در امر مراقبت از خود و تداوم مراقبت ها و افزایش کیفیت مراقبت می شود</a:t>
            </a:r>
            <a:endParaRPr lang="fa-IR" sz="2800" b="1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158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193</TotalTime>
  <Words>548</Words>
  <Application>Microsoft Office PowerPoint</Application>
  <PresentationFormat>On-screen Show (4:3)</PresentationFormat>
  <Paragraphs>84</Paragraphs>
  <Slides>14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Office Theme</vt:lpstr>
      <vt:lpstr>بنام خدا</vt:lpstr>
      <vt:lpstr>Nursing Process (فرآیند پرستاری)</vt:lpstr>
      <vt:lpstr>مفهوم فرآیند پرستاری</vt:lpstr>
      <vt:lpstr>مراحل فرآیند پرستاری</vt:lpstr>
      <vt:lpstr>مراحل فرآیند پرستاری</vt:lpstr>
      <vt:lpstr>مراحل فرآیند پرستاری</vt:lpstr>
      <vt:lpstr>مراحل فرآیند پرستاری</vt:lpstr>
      <vt:lpstr>مراحل فرآیند پرستاری</vt:lpstr>
      <vt:lpstr>مراحل فرآیند پرستاری</vt:lpstr>
      <vt:lpstr>مراحل فرآیند پرستاری</vt:lpstr>
      <vt:lpstr>مراحل فرآیند پرستاری</vt:lpstr>
      <vt:lpstr>مراحل فرآیند پرستاری</vt:lpstr>
      <vt:lpstr>مراحل فرآیند پرستاری</vt:lpstr>
      <vt:lpstr>مزیت فرآیند پرستاری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Nursing Process (فرآیند پرستاری)</dc:title>
  <dc:creator>UNIQUE</dc:creator>
  <cp:lastModifiedBy>Windows User</cp:lastModifiedBy>
  <cp:revision>14</cp:revision>
  <dcterms:created xsi:type="dcterms:W3CDTF">2017-09-19T08:56:13Z</dcterms:created>
  <dcterms:modified xsi:type="dcterms:W3CDTF">2020-04-30T18:40:16Z</dcterms:modified>
</cp:coreProperties>
</file>