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2" r:id="rId1"/>
  </p:sldMasterIdLst>
  <p:sldIdLst>
    <p:sldId id="339" r:id="rId2"/>
    <p:sldId id="256" r:id="rId3"/>
    <p:sldId id="258" r:id="rId4"/>
    <p:sldId id="263" r:id="rId5"/>
    <p:sldId id="338" r:id="rId6"/>
    <p:sldId id="264" r:id="rId7"/>
    <p:sldId id="267" r:id="rId8"/>
    <p:sldId id="279" r:id="rId9"/>
    <p:sldId id="280" r:id="rId10"/>
    <p:sldId id="281" r:id="rId11"/>
    <p:sldId id="289" r:id="rId12"/>
    <p:sldId id="290" r:id="rId13"/>
    <p:sldId id="337" r:id="rId14"/>
    <p:sldId id="327" r:id="rId15"/>
    <p:sldId id="336" r:id="rId16"/>
  </p:sldIdLst>
  <p:sldSz cx="9144000" cy="6858000" type="screen4x3"/>
  <p:notesSz cx="6781800" cy="9926638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85800" y="2124075"/>
            <a:ext cx="7772400" cy="1439862"/>
          </a:xfrm>
          <a:prstGeom prst="rect">
            <a:avLst/>
          </a:prstGeom>
          <a:noFill/>
          <a:ln>
            <a:noFill/>
          </a:ln>
        </p:spPr>
        <p:txBody>
          <a:bodyPr wrap="square" anchor="ctr"/>
          <a:lstStyle/>
          <a:p>
            <a:pPr lvl="0" algn="ctr"/>
            <a:r>
              <a:rPr>
                <a:latin typeface="Calibri"/>
              </a:rPr>
              <a:t>Click to edit Master title style</a:t>
            </a:r>
          </a:p>
        </p:txBody>
      </p:sp>
      <p:sp>
        <p:nvSpPr>
          <p:cNvPr id="3" name="Title 2"/>
          <p:cNvSpPr txBox="1">
            <a:spLocks noGrp="1"/>
          </p:cNvSpPr>
          <p:nvPr>
            <p:ph type="title" idx="1"/>
          </p:nvPr>
        </p:nvSpPr>
        <p:spPr>
          <a:xfrm>
            <a:off x="1371600" y="3867150"/>
            <a:ext cx="6400800" cy="1762125"/>
          </a:xfrm>
          <a:prstGeom prst="rect">
            <a:avLst/>
          </a:prstGeom>
          <a:noFill/>
          <a:ln>
            <a:noFill/>
          </a:ln>
        </p:spPr>
        <p:txBody>
          <a:bodyPr wrap="square" anchor="ctr"/>
          <a:lstStyle/>
          <a:p>
            <a:pPr lvl="0" algn="ctr"/>
            <a:r>
              <a:rPr>
                <a:latin typeface="Calibri"/>
              </a:rPr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8229600" cy="1146175"/>
          </a:xfrm>
          <a:prstGeom prst="rect">
            <a:avLst/>
          </a:prstGeom>
          <a:noFill/>
          <a:ln>
            <a:noFill/>
          </a:ln>
        </p:spPr>
        <p:txBody>
          <a:bodyPr wrap="square" anchor="ctr"/>
          <a:lstStyle/>
          <a:p>
            <a:pPr lvl="0" algn="ctr"/>
            <a:r>
              <a:rPr>
                <a:latin typeface="Calibri"/>
              </a:rPr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57200" y="1603375"/>
            <a:ext cx="4022725" cy="4505325"/>
          </a:xfrm>
          <a:prstGeom prst="rect">
            <a:avLst/>
          </a:prstGeom>
          <a:noFill/>
          <a:ln>
            <a:noFill/>
          </a:ln>
        </p:spPr>
        <p:txBody>
          <a:bodyPr wrap="square" anchor="t"/>
          <a:lstStyle/>
          <a:p>
            <a:pPr lvl="0" algn="r"/>
            <a:r>
              <a:rPr>
                <a:latin typeface="Calibri"/>
              </a:rPr>
              <a:t>Click to edit Master text styles</a:t>
            </a:r>
          </a:p>
          <a:p>
            <a:pPr lvl="0" algn="r"/>
            <a:r>
              <a:rPr>
                <a:latin typeface="Calibri"/>
              </a:rPr>
              <a:t>Second level</a:t>
            </a:r>
          </a:p>
          <a:p>
            <a:pPr lvl="0" algn="r"/>
            <a:r>
              <a:rPr>
                <a:latin typeface="Calibri"/>
              </a:rPr>
              <a:t>Third level</a:t>
            </a:r>
          </a:p>
          <a:p>
            <a:pPr lvl="0" algn="r"/>
            <a:r>
              <a:rPr>
                <a:latin typeface="Calibri"/>
              </a:rPr>
              <a:t>Fourth level</a:t>
            </a:r>
          </a:p>
          <a:p>
            <a:pPr lvl="0" algn="r"/>
            <a:r>
              <a:rPr>
                <a:latin typeface="Calibri"/>
              </a:rPr>
              <a:t>Fifth level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4651375" y="1603375"/>
            <a:ext cx="4024312" cy="4505325"/>
          </a:xfrm>
          <a:prstGeom prst="rect">
            <a:avLst/>
          </a:prstGeom>
          <a:noFill/>
          <a:ln>
            <a:noFill/>
          </a:ln>
        </p:spPr>
        <p:txBody>
          <a:bodyPr wrap="square" anchor="t"/>
          <a:lstStyle/>
          <a:p>
            <a:pPr lvl="0" algn="r"/>
            <a:r>
              <a:rPr>
                <a:latin typeface="Calibri"/>
              </a:rPr>
              <a:t>Click to edit Master text styles</a:t>
            </a:r>
          </a:p>
          <a:p>
            <a:pPr lvl="0" algn="r"/>
            <a:r>
              <a:rPr>
                <a:latin typeface="Calibri"/>
              </a:rPr>
              <a:t>Second level</a:t>
            </a:r>
          </a:p>
          <a:p>
            <a:pPr lvl="0" algn="r"/>
            <a:r>
              <a:rPr>
                <a:latin typeface="Calibri"/>
              </a:rPr>
              <a:t>Third level</a:t>
            </a:r>
          </a:p>
          <a:p>
            <a:pPr lvl="0" algn="r"/>
            <a:r>
              <a:rPr>
                <a:latin typeface="Calibri"/>
              </a:rPr>
              <a:t>Fourth level</a:t>
            </a:r>
          </a:p>
          <a:p>
            <a:pPr lvl="0" algn="r"/>
            <a:r>
              <a:rPr>
                <a:latin typeface="Calibri"/>
              </a:rPr>
              <a:t>Fifth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8229600" cy="1146175"/>
          </a:xfrm>
          <a:prstGeom prst="rect">
            <a:avLst/>
          </a:prstGeom>
          <a:noFill/>
          <a:ln>
            <a:noFill/>
          </a:ln>
        </p:spPr>
        <p:txBody>
          <a:bodyPr wrap="square" anchor="ctr"/>
          <a:lstStyle/>
          <a:p>
            <a:pPr lvl="0" algn="ctr"/>
            <a:r>
              <a:rPr>
                <a:latin typeface="Calibri"/>
              </a:rPr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57200" y="1603375"/>
            <a:ext cx="8229600" cy="4505325"/>
          </a:xfrm>
          <a:prstGeom prst="rect">
            <a:avLst/>
          </a:prstGeom>
          <a:noFill/>
          <a:ln>
            <a:noFill/>
          </a:ln>
        </p:spPr>
        <p:txBody>
          <a:bodyPr wrap="square" anchor="t"/>
          <a:lstStyle/>
          <a:p>
            <a:pPr lvl="0" algn="r"/>
            <a:r>
              <a:rPr>
                <a:latin typeface="Calibri"/>
              </a:rPr>
              <a:t>Click to edit Master text styles</a:t>
            </a:r>
          </a:p>
          <a:p>
            <a:pPr lvl="0" algn="r"/>
            <a:r>
              <a:rPr>
                <a:latin typeface="Calibri"/>
              </a:rPr>
              <a:t>Second level</a:t>
            </a:r>
          </a:p>
          <a:p>
            <a:pPr lvl="0" algn="r"/>
            <a:r>
              <a:rPr>
                <a:latin typeface="Calibri"/>
              </a:rPr>
              <a:t>Third level</a:t>
            </a:r>
          </a:p>
          <a:p>
            <a:pPr lvl="0" algn="r"/>
            <a:r>
              <a:rPr>
                <a:latin typeface="Calibri"/>
              </a:rPr>
              <a:t>Fourth level</a:t>
            </a:r>
          </a:p>
          <a:p>
            <a:pPr lvl="0" algn="r"/>
            <a:r>
              <a:rPr>
                <a:latin typeface="Calibri"/>
              </a:rPr>
              <a:t>Fifth level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wrap="square" anchor="ctr"/>
          <a:lstStyle/>
          <a:p>
            <a:pPr lvl="0"/>
            <a:r>
              <a:rPr>
                <a:latin typeface="Calibri"/>
              </a:rPr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4375"/>
          </a:xfrm>
          <a:prstGeom prst="rect">
            <a:avLst/>
          </a:prstGeom>
          <a:noFill/>
          <a:ln>
            <a:noFill/>
          </a:ln>
        </p:spPr>
        <p:txBody>
          <a:bodyPr wrap="square" anchor="t"/>
          <a:lstStyle/>
          <a:p>
            <a:pPr lvl="0"/>
            <a:r>
              <a:rPr>
                <a:latin typeface="Calibri"/>
              </a:rPr>
              <a:t>Click to edit Master text styles</a:t>
            </a:r>
          </a:p>
          <a:p>
            <a:pPr lvl="1"/>
            <a:r>
              <a:rPr>
                <a:latin typeface="Calibri"/>
              </a:rPr>
              <a:t>Second level</a:t>
            </a:r>
          </a:p>
          <a:p>
            <a:pPr lvl="2"/>
            <a:r>
              <a:rPr>
                <a:latin typeface="Calibri"/>
              </a:rPr>
              <a:t>Third level</a:t>
            </a:r>
          </a:p>
          <a:p>
            <a:pPr lvl="3"/>
            <a:r>
              <a:rPr>
                <a:latin typeface="Calibri"/>
              </a:rPr>
              <a:t>Fourth level</a:t>
            </a:r>
          </a:p>
          <a:p>
            <a:pPr lvl="4"/>
            <a:r>
              <a:rPr>
                <a:latin typeface="Calibri"/>
              </a:rPr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idx="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wrap="square" anchor="t"/>
          <a:lstStyle>
            <a:lvl1pPr lvl="0">
              <a:defRPr>
                <a:latin typeface="Calibri"/>
              </a:defRPr>
            </a:lvl1pPr>
          </a:lstStyle>
          <a:p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wrap="square" anchor="t"/>
          <a:lstStyle>
            <a:lvl1pPr lvl="0" algn="ctr">
              <a:defRPr>
                <a:latin typeface="Calibri"/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idx="4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wrap="square" anchor="t"/>
          <a:lstStyle>
            <a:lvl1pPr lvl="0" algn="l">
              <a:defRPr/>
            </a:lvl1pPr>
          </a:lstStyle>
          <a:p>
            <a:fld id="{8B38DBA3-52F9-4AF4-A6A4-FA4D7DB2F99C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</p:sldLayoutIdLst>
  <p:txStyles>
    <p:titleStyle>
      <a:lvl1pPr marL="0" lvl="0" indent="0" algn="ctr">
        <a:lnSpc>
          <a:spcPct val="100000"/>
        </a:lnSpc>
        <a:buNone/>
        <a:defRPr sz="4400" b="0" i="0" u="none" strike="noStrike" baseline="0">
          <a:solidFill>
            <a:srgbClr val="000000"/>
          </a:solidFill>
          <a:latin typeface="Arial"/>
        </a:defRPr>
      </a:lvl1pPr>
    </p:titleStyle>
    <p:bodyStyle>
      <a:lvl1pPr marL="342900" lvl="0" indent="0" algn="r">
        <a:lnSpc>
          <a:spcPct val="100000"/>
        </a:lnSpc>
        <a:buChar char="•"/>
        <a:defRPr sz="3200" b="0" i="0" u="none" strike="noStrike" baseline="0">
          <a:solidFill>
            <a:srgbClr val="000000"/>
          </a:solidFill>
          <a:latin typeface="Arial"/>
        </a:defRPr>
      </a:lvl1pPr>
      <a:lvl2pPr marL="742950" lvl="1" indent="457200" algn="r">
        <a:lnSpc>
          <a:spcPct val="100000"/>
        </a:lnSpc>
        <a:buChar char="–"/>
        <a:defRPr sz="2800" b="0" i="0" u="none" strike="noStrike" baseline="0">
          <a:solidFill>
            <a:srgbClr val="000000"/>
          </a:solidFill>
          <a:latin typeface="Arial"/>
        </a:defRPr>
      </a:lvl2pPr>
      <a:lvl3pPr marL="1143000" lvl="2" indent="914400" algn="r">
        <a:lnSpc>
          <a:spcPct val="100000"/>
        </a:lnSpc>
        <a:buChar char="•"/>
        <a:defRPr sz="2400" b="0" i="0" u="none" strike="noStrike" baseline="0">
          <a:solidFill>
            <a:srgbClr val="000000"/>
          </a:solidFill>
          <a:latin typeface="Arial"/>
        </a:defRPr>
      </a:lvl3pPr>
      <a:lvl4pPr marL="1600200" lvl="3" indent="1371600" algn="r">
        <a:lnSpc>
          <a:spcPct val="100000"/>
        </a:lnSpc>
        <a:buChar char="–"/>
        <a:defRPr sz="2000" b="0" i="0" u="none" strike="noStrike" baseline="0">
          <a:solidFill>
            <a:srgbClr val="000000"/>
          </a:solidFill>
          <a:latin typeface="Arial"/>
        </a:defRPr>
      </a:lvl4pPr>
      <a:lvl5pPr marL="2057400" lvl="4" indent="1828800" algn="r">
        <a:lnSpc>
          <a:spcPct val="100000"/>
        </a:lnSpc>
        <a:buChar char="»"/>
        <a:defRPr sz="2000" b="0" i="0" u="none" strike="noStrike" baseline="0">
          <a:solidFill>
            <a:srgbClr val="000000"/>
          </a:solidFill>
          <a:latin typeface="Arial"/>
        </a:defRPr>
      </a:lvl5pPr>
    </p:bodyStyle>
    <p:otherStyle>
      <a:lvl1pPr marL="0" lvl="0" indent="0" algn="r">
        <a:lnSpc>
          <a:spcPct val="100000"/>
        </a:lnSpc>
        <a:buNone/>
        <a:defRPr sz="1800" b="0" i="0" u="none" strike="noStrike" baseline="0">
          <a:solidFill>
            <a:srgbClr val="000000"/>
          </a:solidFill>
          <a:latin typeface="Arial"/>
        </a:defRPr>
      </a:lvl1pPr>
      <a:lvl2pPr marL="457200" lvl="1" indent="457200" algn="r">
        <a:lnSpc>
          <a:spcPct val="100000"/>
        </a:lnSpc>
        <a:buNone/>
        <a:defRPr sz="1800" b="0" i="0" u="none" strike="noStrike" baseline="0">
          <a:solidFill>
            <a:srgbClr val="000000"/>
          </a:solidFill>
          <a:latin typeface="Arial"/>
        </a:defRPr>
      </a:lvl2pPr>
      <a:lvl3pPr marL="914400" lvl="2" indent="914400" algn="r">
        <a:lnSpc>
          <a:spcPct val="100000"/>
        </a:lnSpc>
        <a:buNone/>
        <a:defRPr sz="1800" b="0" i="0" u="none" strike="noStrike" baseline="0">
          <a:solidFill>
            <a:srgbClr val="000000"/>
          </a:solidFill>
          <a:latin typeface="Arial"/>
        </a:defRPr>
      </a:lvl3pPr>
      <a:lvl4pPr marL="1371600" lvl="3" indent="1371600" algn="r">
        <a:lnSpc>
          <a:spcPct val="100000"/>
        </a:lnSpc>
        <a:buNone/>
        <a:defRPr sz="1800" b="0" i="0" u="none" strike="noStrike" baseline="0">
          <a:solidFill>
            <a:srgbClr val="000000"/>
          </a:solidFill>
          <a:latin typeface="Arial"/>
        </a:defRPr>
      </a:lvl4pPr>
      <a:lvl5pPr marL="1828800" lvl="4" indent="1828800" algn="r">
        <a:lnSpc>
          <a:spcPct val="100000"/>
        </a:lnSpc>
        <a:buNone/>
        <a:defRPr sz="1800" b="0" i="0" u="none" strike="noStrike" baseline="0">
          <a:solidFill>
            <a:srgbClr val="000000"/>
          </a:solidFill>
          <a:latin typeface="Arial"/>
        </a:defRPr>
      </a:lvl5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4482026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09600" y="76517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wrap="square" anchor="ctr"/>
          <a:lstStyle/>
          <a:p>
            <a:pPr marL="0" lvl="0" indent="0" algn="ctr">
              <a:lnSpc>
                <a:spcPct val="150000"/>
              </a:lnSpc>
              <a:buNone/>
            </a:pPr>
            <a:r>
              <a:rPr sz="3600" b="0" i="0" u="none" strike="noStrike" baseline="0" dirty="0" err="1">
                <a:solidFill>
                  <a:srgbClr val="000000"/>
                </a:solidFill>
                <a:latin typeface="Calibri"/>
              </a:rPr>
              <a:t>فرآيند</a:t>
            </a:r>
            <a:r>
              <a:rPr sz="3600" b="0" i="0" u="none" strike="noStrike" baseline="0" dirty="0">
                <a:solidFill>
                  <a:srgbClr val="000000"/>
                </a:solidFill>
                <a:latin typeface="Calibri"/>
              </a:rPr>
              <a:t> </a:t>
            </a:r>
            <a:r>
              <a:rPr sz="3600" b="0" i="0" u="none" strike="noStrike" baseline="0" dirty="0" err="1">
                <a:solidFill>
                  <a:srgbClr val="000000"/>
                </a:solidFill>
                <a:latin typeface="Calibri"/>
              </a:rPr>
              <a:t>برنامه</a:t>
            </a:r>
            <a:r>
              <a:rPr sz="3600" b="0" i="0" u="none" strike="noStrike" baseline="0" dirty="0">
                <a:solidFill>
                  <a:srgbClr val="000000"/>
                </a:solidFill>
                <a:latin typeface="Calibri"/>
              </a:rPr>
              <a:t> </a:t>
            </a:r>
            <a:r>
              <a:rPr sz="3600" b="0" i="0" u="none" strike="noStrike" baseline="0" dirty="0" err="1">
                <a:solidFill>
                  <a:srgbClr val="000000"/>
                </a:solidFill>
                <a:latin typeface="Calibri"/>
              </a:rPr>
              <a:t>ريزي</a:t>
            </a:r>
            <a:r>
              <a:rPr sz="3600" b="0" i="0" u="none" strike="noStrike" baseline="0" dirty="0">
                <a:solidFill>
                  <a:srgbClr val="000000"/>
                </a:solidFill>
                <a:latin typeface="Calibri"/>
              </a:rPr>
              <a:t> </a:t>
            </a:r>
            <a:r>
              <a:rPr sz="3600" b="0" i="0" u="none" strike="noStrike" baseline="0" dirty="0" err="1">
                <a:solidFill>
                  <a:srgbClr val="000000"/>
                </a:solidFill>
                <a:latin typeface="Calibri"/>
              </a:rPr>
              <a:t>ارتباطات</a:t>
            </a:r>
            <a:r>
              <a:rPr sz="3600" b="0" i="0" u="none" strike="noStrike" baseline="0" dirty="0">
                <a:solidFill>
                  <a:srgbClr val="000000"/>
                </a:solidFill>
                <a:latin typeface="Calibri"/>
              </a:rPr>
              <a:t> </a:t>
            </a:r>
            <a:r>
              <a:rPr sz="3600" b="0" i="0" u="none" strike="noStrike" baseline="0" dirty="0" err="1">
                <a:solidFill>
                  <a:srgbClr val="000000"/>
                </a:solidFill>
                <a:latin typeface="Calibri"/>
              </a:rPr>
              <a:t>بازاريابي</a:t>
            </a:r>
            <a:r>
              <a:rPr sz="3600" b="0" i="0" u="none" strike="noStrike" baseline="0" dirty="0">
                <a:solidFill>
                  <a:srgbClr val="000000"/>
                </a:solidFill>
                <a:latin typeface="Calibri"/>
              </a:rPr>
              <a:t> </a:t>
            </a:r>
            <a:r>
              <a:rPr sz="3600" b="0" i="0" u="none" strike="noStrike" baseline="0" dirty="0" err="1">
                <a:solidFill>
                  <a:srgbClr val="000000"/>
                </a:solidFill>
                <a:latin typeface="Calibri"/>
              </a:rPr>
              <a:t>يكپارچه</a:t>
            </a:r>
            <a:endParaRPr sz="3600" b="0" i="0" u="none" strike="noStrike" baseline="0" dirty="0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8229600" cy="3876030"/>
          </a:xfrm>
          <a:prstGeom prst="rect">
            <a:avLst/>
          </a:prstGeom>
          <a:noFill/>
          <a:ln>
            <a:noFill/>
          </a:ln>
        </p:spPr>
        <p:txBody>
          <a:bodyPr wrap="square" anchor="ctr"/>
          <a:lstStyle/>
          <a:p>
            <a:pPr lvl="0"/>
            <a:r>
              <a:rPr lang="fa-IR" dirty="0" smtClean="0"/>
              <a:t/>
            </a:r>
            <a:br>
              <a:rPr lang="fa-IR" dirty="0" smtClean="0"/>
            </a:br>
            <a:r>
              <a:rPr lang="fa-IR" dirty="0"/>
              <a:t/>
            </a:r>
            <a:br>
              <a:rPr lang="fa-IR" dirty="0"/>
            </a:br>
            <a:r>
              <a:rPr lang="fa-IR" dirty="0" smtClean="0"/>
              <a:t/>
            </a:r>
            <a:br>
              <a:rPr lang="fa-IR" dirty="0" smtClean="0"/>
            </a:br>
            <a:r>
              <a:rPr lang="fa-IR" dirty="0" smtClean="0"/>
              <a:t>بازارياب </a:t>
            </a:r>
            <a:r>
              <a:rPr lang="fa-IR" dirty="0"/>
              <a:t>ها به تازگي از بازاريابي انبوه ، رويگردان شده و بيشتر توجه خود را به بازاريابي يكپارچه معطوف نموده اند.</a:t>
            </a:r>
            <a:br>
              <a:rPr lang="fa-IR" dirty="0"/>
            </a:br>
            <a:endParaRPr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323528" y="6631462"/>
            <a:ext cx="8229600" cy="45719"/>
          </a:xfrm>
          <a:prstGeom prst="rect">
            <a:avLst/>
          </a:prstGeom>
          <a:noFill/>
          <a:ln>
            <a:noFill/>
          </a:ln>
        </p:spPr>
        <p:txBody>
          <a:bodyPr wrap="square" anchor="t"/>
          <a:lstStyle/>
          <a:p>
            <a:pPr lvl="0" rtl="1">
              <a:lnSpc>
                <a:spcPct val="150000"/>
              </a:lnSpc>
              <a:buNone/>
            </a:pPr>
            <a:endParaRPr lang="fa-IR" dirty="0" smtClean="0"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67544" y="836712"/>
            <a:ext cx="8229600" cy="4104456"/>
          </a:xfrm>
          <a:prstGeom prst="rect">
            <a:avLst/>
          </a:prstGeom>
          <a:noFill/>
          <a:ln>
            <a:noFill/>
          </a:ln>
        </p:spPr>
        <p:txBody>
          <a:bodyPr wrap="square" anchor="ctr"/>
          <a:lstStyle/>
          <a:p>
            <a:pPr lvl="0"/>
            <a:r>
              <a:rPr lang="fa-IR" dirty="0"/>
              <a:t>سيستم ارتباطات يكپارچه بازاريابي بدين معني است كه تمام پيامهاي شركت وهمه تصويرهايي كه مشتريان از شركت ومحصولات آن در ذهن خود دارند و سرانجام هويت شركت يكپارچه شود.</a:t>
            </a:r>
            <a:br>
              <a:rPr lang="fa-IR" dirty="0"/>
            </a:br>
            <a:endParaRPr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 flipV="1">
            <a:off x="467544" y="6165304"/>
            <a:ext cx="8229600" cy="45719"/>
          </a:xfrm>
          <a:prstGeom prst="rect">
            <a:avLst/>
          </a:prstGeom>
          <a:noFill/>
          <a:ln>
            <a:noFill/>
          </a:ln>
        </p:spPr>
        <p:txBody>
          <a:bodyPr wrap="square" anchor="t"/>
          <a:lstStyle/>
          <a:p>
            <a:pPr lvl="0" algn="just" rtl="1">
              <a:lnSpc>
                <a:spcPct val="150000"/>
              </a:lnSpc>
              <a:buNone/>
            </a:pPr>
            <a:endParaRPr b="0" i="0" u="none" strike="noStrike" dirty="0"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67544" y="836712"/>
            <a:ext cx="8229600" cy="4104456"/>
          </a:xfrm>
          <a:prstGeom prst="rect">
            <a:avLst/>
          </a:prstGeom>
          <a:noFill/>
          <a:ln>
            <a:noFill/>
          </a:ln>
        </p:spPr>
        <p:txBody>
          <a:bodyPr wrap="square" anchor="ctr"/>
          <a:lstStyle/>
          <a:p>
            <a:pPr lvl="0"/>
            <a:r>
              <a:rPr lang="fa-IR" dirty="0"/>
              <a:t>سيستم ارتباطات يكپارچه بازاريابي بدين معني است كه تمام پيامهاي شركت وهمه تصويرهايي كه مشتريان از شركت ومحصولات آن در ذهن خود دارند و سرانجام هويت شركت يكپارچه شود.</a:t>
            </a:r>
            <a:br>
              <a:rPr lang="fa-IR" dirty="0"/>
            </a:br>
            <a:endParaRPr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467544" y="6119584"/>
            <a:ext cx="8229600" cy="45719"/>
          </a:xfrm>
          <a:prstGeom prst="rect">
            <a:avLst/>
          </a:prstGeom>
          <a:noFill/>
          <a:ln>
            <a:noFill/>
          </a:ln>
        </p:spPr>
        <p:txBody>
          <a:bodyPr wrap="square" anchor="t">
            <a:normAutofit fontScale="25000" lnSpcReduction="20000"/>
          </a:bodyPr>
          <a:lstStyle/>
          <a:p>
            <a:pPr lvl="0" algn="just" rtl="1">
              <a:lnSpc>
                <a:spcPct val="150000"/>
              </a:lnSpc>
              <a:buNone/>
            </a:pPr>
            <a:endParaRPr b="0" i="0" u="none" strike="noStrike" dirty="0"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wrap="square" anchor="ctr"/>
          <a:lstStyle/>
          <a:p>
            <a:pPr lvl="0"/>
            <a:r>
              <a:rPr lang="fa-IR" dirty="0" smtClean="0">
                <a:latin typeface="Calibri"/>
              </a:rPr>
              <a:t> </a:t>
            </a:r>
            <a:r>
              <a:rPr dirty="0" err="1" smtClean="0">
                <a:latin typeface="Calibri"/>
              </a:rPr>
              <a:t>تعریف</a:t>
            </a:r>
            <a:r>
              <a:rPr dirty="0" smtClean="0">
                <a:latin typeface="Calibri"/>
              </a:rPr>
              <a:t> </a:t>
            </a:r>
            <a:r>
              <a:rPr b="0" i="0" u="none" strike="noStrike" dirty="0" smtClean="0">
                <a:latin typeface="Calibri"/>
              </a:rPr>
              <a:t>IMC</a:t>
            </a:r>
            <a:endParaRPr b="0" i="0" u="none" strike="noStrike" dirty="0">
              <a:latin typeface="Calibri"/>
            </a:endParaRP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4375"/>
          </a:xfrm>
          <a:prstGeom prst="rect">
            <a:avLst/>
          </a:prstGeom>
          <a:noFill/>
          <a:ln>
            <a:noFill/>
          </a:ln>
        </p:spPr>
        <p:txBody>
          <a:bodyPr wrap="square" anchor="t"/>
          <a:lstStyle/>
          <a:p>
            <a:pPr lvl="0" algn="just" rtl="1">
              <a:lnSpc>
                <a:spcPct val="150000"/>
              </a:lnSpc>
              <a:buNone/>
            </a:pPr>
            <a:r>
              <a:rPr>
                <a:latin typeface="Calibri"/>
              </a:rPr>
              <a:t>ارتباطات بازاريابي يكپارچه فعاليتي است جهت متحد كردن همه ابزارهاي ارتباطي بازاريابي و مشاركت و گسترش دادن پيامها براي ارتباط برقرار كردن دوطرفه با مخاطبان هدف از يك راه تازه...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wrap="square" anchor="ctr"/>
          <a:lstStyle/>
          <a:p>
            <a:pPr lvl="0"/>
            <a:r>
              <a:rPr sz="3600" dirty="0" err="1">
                <a:latin typeface="Calibri"/>
              </a:rPr>
              <a:t>فرآيند</a:t>
            </a:r>
            <a:r>
              <a:rPr sz="3600" dirty="0">
                <a:latin typeface="Calibri"/>
              </a:rPr>
              <a:t> </a:t>
            </a:r>
            <a:r>
              <a:rPr sz="3600" dirty="0" err="1">
                <a:latin typeface="Calibri"/>
              </a:rPr>
              <a:t>هشت</a:t>
            </a:r>
            <a:r>
              <a:rPr sz="3600" dirty="0">
                <a:latin typeface="Calibri"/>
              </a:rPr>
              <a:t> </a:t>
            </a:r>
            <a:r>
              <a:rPr sz="3600" dirty="0" err="1">
                <a:latin typeface="Calibri"/>
              </a:rPr>
              <a:t>مرحله</a:t>
            </a:r>
            <a:r>
              <a:rPr sz="3600" dirty="0">
                <a:latin typeface="Calibri"/>
              </a:rPr>
              <a:t> </a:t>
            </a:r>
            <a:r>
              <a:rPr sz="3600" dirty="0" err="1">
                <a:latin typeface="Calibri"/>
              </a:rPr>
              <a:t>اي</a:t>
            </a:r>
            <a:r>
              <a:rPr sz="3600" dirty="0">
                <a:latin typeface="Calibri"/>
              </a:rPr>
              <a:t> </a:t>
            </a:r>
            <a:r>
              <a:rPr sz="3600" dirty="0" err="1">
                <a:latin typeface="Calibri"/>
              </a:rPr>
              <a:t>ارتباطات</a:t>
            </a:r>
            <a:r>
              <a:rPr sz="3600" dirty="0">
                <a:latin typeface="Calibri"/>
              </a:rPr>
              <a:t> </a:t>
            </a:r>
            <a:r>
              <a:rPr sz="3600" dirty="0" err="1">
                <a:latin typeface="Calibri"/>
              </a:rPr>
              <a:t>يكپارچه</a:t>
            </a:r>
            <a:r>
              <a:rPr sz="3600" dirty="0">
                <a:latin typeface="Calibri"/>
              </a:rPr>
              <a:t> </a:t>
            </a:r>
            <a:r>
              <a:rPr sz="3600" dirty="0" err="1">
                <a:latin typeface="Calibri"/>
              </a:rPr>
              <a:t>بازاريابي</a:t>
            </a:r>
            <a:endParaRPr sz="3600" dirty="0">
              <a:latin typeface="Calibri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428596" y="1268760"/>
            <a:ext cx="8351837" cy="51780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250825" y="273050"/>
            <a:ext cx="8435975" cy="1143000"/>
          </a:xfrm>
          <a:prstGeom prst="rect">
            <a:avLst/>
          </a:prstGeom>
          <a:noFill/>
          <a:ln>
            <a:noFill/>
          </a:ln>
        </p:spPr>
        <p:txBody>
          <a:bodyPr wrap="square" anchor="ctr"/>
          <a:lstStyle/>
          <a:p>
            <a:pPr lvl="0"/>
            <a:r>
              <a:rPr sz="4000">
                <a:latin typeface="Calibri"/>
              </a:rPr>
              <a:t>فرآيند ارتباطات يكپارچه بازاريابي گونرينگ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500034" y="1571612"/>
            <a:ext cx="8229600" cy="4524375"/>
          </a:xfrm>
          <a:prstGeom prst="rect">
            <a:avLst/>
          </a:prstGeom>
          <a:noFill/>
          <a:ln>
            <a:noFill/>
          </a:ln>
        </p:spPr>
        <p:txBody>
          <a:bodyPr wrap="square" anchor="t"/>
          <a:lstStyle/>
          <a:p>
            <a:pPr lvl="0" algn="just" rtl="1">
              <a:lnSpc>
                <a:spcPct val="150000"/>
              </a:lnSpc>
            </a:pPr>
            <a:r>
              <a:rPr dirty="0" err="1">
                <a:latin typeface="Calibri"/>
              </a:rPr>
              <a:t>گونرینگ</a:t>
            </a:r>
            <a:r>
              <a:rPr dirty="0">
                <a:latin typeface="Calibri"/>
              </a:rPr>
              <a:t> </a:t>
            </a:r>
            <a:r>
              <a:rPr dirty="0" err="1">
                <a:latin typeface="Calibri"/>
              </a:rPr>
              <a:t>فرایند</a:t>
            </a:r>
            <a:r>
              <a:rPr dirty="0">
                <a:latin typeface="Calibri"/>
              </a:rPr>
              <a:t> </a:t>
            </a:r>
            <a:r>
              <a:rPr lang="fa-IR" dirty="0" smtClean="0">
                <a:latin typeface="Calibri"/>
              </a:rPr>
              <a:t>نه</a:t>
            </a:r>
            <a:r>
              <a:rPr dirty="0" smtClean="0">
                <a:latin typeface="Calibri"/>
              </a:rPr>
              <a:t> </a:t>
            </a:r>
            <a:r>
              <a:rPr dirty="0" err="1">
                <a:latin typeface="Calibri"/>
              </a:rPr>
              <a:t>مرحله</a:t>
            </a:r>
            <a:r>
              <a:rPr dirty="0">
                <a:latin typeface="Calibri"/>
              </a:rPr>
              <a:t> </a:t>
            </a:r>
            <a:r>
              <a:rPr dirty="0" err="1">
                <a:latin typeface="Calibri"/>
              </a:rPr>
              <a:t>ای</a:t>
            </a:r>
            <a:r>
              <a:rPr dirty="0">
                <a:latin typeface="Calibri"/>
              </a:rPr>
              <a:t> </a:t>
            </a:r>
            <a:r>
              <a:rPr b="1" i="0" u="sng" strike="noStrike" dirty="0" smtClean="0">
                <a:latin typeface="Calibri"/>
              </a:rPr>
              <a:t>IMC</a:t>
            </a:r>
            <a:r>
              <a:rPr b="0" i="0" u="none" strike="noStrike" dirty="0" smtClean="0">
                <a:latin typeface="Calibri"/>
              </a:rPr>
              <a:t> </a:t>
            </a:r>
            <a:r>
              <a:rPr lang="fa-IR" b="0" i="0" u="none" strike="noStrike" dirty="0" smtClean="0">
                <a:latin typeface="Calibri"/>
              </a:rPr>
              <a:t> </a:t>
            </a:r>
            <a:r>
              <a:rPr b="0" i="0" u="none" strike="noStrike" dirty="0" err="1" smtClean="0">
                <a:latin typeface="Calibri"/>
              </a:rPr>
              <a:t>را</a:t>
            </a:r>
            <a:r>
              <a:rPr b="0" i="0" u="none" strike="noStrike" dirty="0" smtClean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پیشنهاد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می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کند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اين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فرآيند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به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شركتها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كمك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مي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كند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كه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به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ارتباطاتي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توجه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كنند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كه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از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طريق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آن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مشتريان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اين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ارتباطات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را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به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عنوان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يك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جريان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اطلاعاتي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از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منابع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غيرقابل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تشخيص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ببينند</a:t>
            </a:r>
            <a:r>
              <a:rPr b="0" i="0" u="none" strike="noStrike" dirty="0">
                <a:latin typeface="Calibri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692696"/>
            <a:ext cx="8229600" cy="4680520"/>
          </a:xfrm>
          <a:prstGeom prst="rect">
            <a:avLst/>
          </a:prstGeom>
          <a:noFill/>
          <a:ln>
            <a:noFill/>
          </a:ln>
        </p:spPr>
        <p:txBody>
          <a:bodyPr wrap="square" anchor="ctr"/>
          <a:lstStyle/>
          <a:p>
            <a:pPr lvl="0" algn="r"/>
            <a:r>
              <a:rPr lang="fa-IR" sz="3200" dirty="0">
                <a:latin typeface="Calibri"/>
              </a:rPr>
              <a:t>1- حسابرسي بسته هاي ارتباطي  وابسته به مخارج صرف شده در سازمان</a:t>
            </a:r>
            <a:br>
              <a:rPr lang="fa-IR" sz="3200" dirty="0">
                <a:latin typeface="Calibri"/>
              </a:rPr>
            </a:br>
            <a:r>
              <a:rPr lang="fa-IR" sz="3200" dirty="0">
                <a:latin typeface="Calibri"/>
              </a:rPr>
              <a:t>2- ايجاد معيارهاي سنجش عملكردهاي مشترك</a:t>
            </a:r>
            <a:br>
              <a:rPr lang="fa-IR" sz="3200" dirty="0">
                <a:latin typeface="Calibri"/>
              </a:rPr>
            </a:br>
            <a:r>
              <a:rPr lang="fa-IR" sz="3200" dirty="0">
                <a:latin typeface="Calibri"/>
              </a:rPr>
              <a:t>3- استفاده از گسترش پايگاه داده ها و مديريت نتايج براي درك سهامداران</a:t>
            </a:r>
            <a:br>
              <a:rPr lang="fa-IR" sz="3200" dirty="0">
                <a:latin typeface="Calibri"/>
              </a:rPr>
            </a:br>
            <a:r>
              <a:rPr lang="fa-IR" sz="3200" dirty="0">
                <a:latin typeface="Calibri"/>
              </a:rPr>
              <a:t>4- تشخيص همه نقاط تماس شركتها و محصولاتش</a:t>
            </a:r>
            <a:br>
              <a:rPr lang="fa-IR" sz="3200" dirty="0">
                <a:latin typeface="Calibri"/>
              </a:rPr>
            </a:br>
            <a:r>
              <a:rPr lang="fa-IR" sz="3200" dirty="0">
                <a:latin typeface="Calibri"/>
              </a:rPr>
              <a:t>5- تجزيه و تحليل روندهاي  داخلي و خارجي  كه مي توانند بر توانايي شركت در انجام تجارت تأثير بگذارند</a:t>
            </a:r>
            <a:br>
              <a:rPr lang="fa-IR" sz="3200" dirty="0">
                <a:latin typeface="Calibri"/>
              </a:rPr>
            </a:br>
            <a:endParaRPr sz="3200" dirty="0">
              <a:latin typeface="Calibri"/>
            </a:endParaRP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28596" y="5949280"/>
            <a:ext cx="8229600" cy="122926"/>
          </a:xfrm>
          <a:prstGeom prst="rect">
            <a:avLst/>
          </a:prstGeom>
          <a:noFill/>
          <a:ln>
            <a:noFill/>
          </a:ln>
        </p:spPr>
        <p:txBody>
          <a:bodyPr wrap="square" anchor="t"/>
          <a:lstStyle/>
          <a:p>
            <a:pPr lvl="0">
              <a:buNone/>
            </a:pPr>
            <a:endParaRPr sz="10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548680"/>
            <a:ext cx="8229600" cy="5400600"/>
          </a:xfrm>
          <a:prstGeom prst="rect">
            <a:avLst/>
          </a:prstGeom>
          <a:noFill/>
          <a:ln>
            <a:noFill/>
          </a:ln>
        </p:spPr>
        <p:txBody>
          <a:bodyPr wrap="square" anchor="ctr"/>
          <a:lstStyle/>
          <a:p>
            <a:pPr lvl="0" algn="r"/>
            <a:r>
              <a:rPr lang="fa-IR" sz="3200" dirty="0">
                <a:latin typeface="Calibri"/>
              </a:rPr>
              <a:t>6- ابداع برنامه تجاري و ارتباطي براي هر يك از بازارهاي محلي</a:t>
            </a:r>
            <a:br>
              <a:rPr lang="fa-IR" sz="3200" dirty="0">
                <a:latin typeface="Calibri"/>
              </a:rPr>
            </a:br>
            <a:r>
              <a:rPr lang="fa-IR" sz="3200" dirty="0">
                <a:latin typeface="Calibri"/>
              </a:rPr>
              <a:t>7- انتخاب يك مدير مسئول جهت تلاشهاي قانع كننده ارتباطي شركت</a:t>
            </a:r>
            <a:br>
              <a:rPr lang="fa-IR" sz="3200" dirty="0">
                <a:latin typeface="Calibri"/>
              </a:rPr>
            </a:br>
            <a:r>
              <a:rPr lang="fa-IR" sz="3200" dirty="0">
                <a:latin typeface="Calibri"/>
              </a:rPr>
              <a:t>8- استخدام كاركنان </a:t>
            </a:r>
            <a:r>
              <a:rPr lang="fa-IR" sz="3200" dirty="0" smtClean="0">
                <a:latin typeface="Calibri"/>
              </a:rPr>
              <a:t>تيمي به </a:t>
            </a:r>
            <a:r>
              <a:rPr lang="fa-IR" sz="3200" dirty="0">
                <a:latin typeface="Calibri"/>
              </a:rPr>
              <a:t>فرآيند مديريت، مانند مديريت مشاركتي</a:t>
            </a:r>
            <a:br>
              <a:rPr lang="fa-IR" sz="3200" dirty="0">
                <a:latin typeface="Calibri"/>
              </a:rPr>
            </a:br>
            <a:r>
              <a:rPr lang="fa-IR" sz="3200" dirty="0">
                <a:latin typeface="Calibri"/>
              </a:rPr>
              <a:t>9- اتصال </a:t>
            </a:r>
            <a:endParaRPr sz="3200" dirty="0">
              <a:latin typeface="Calibri"/>
            </a:endParaRP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500034" y="6237312"/>
            <a:ext cx="8229600" cy="49208"/>
          </a:xfrm>
          <a:prstGeom prst="rect">
            <a:avLst/>
          </a:prstGeom>
          <a:noFill/>
          <a:ln>
            <a:noFill/>
          </a:ln>
        </p:spPr>
        <p:txBody>
          <a:bodyPr wrap="square" anchor="t">
            <a:normAutofit fontScale="25000" lnSpcReduction="20000"/>
          </a:bodyPr>
          <a:lstStyle/>
          <a:p>
            <a:pPr lvl="0" rtl="1">
              <a:buNone/>
            </a:pPr>
            <a:endParaRPr b="0" i="0" u="none" strike="noStrike" dirty="0">
              <a:latin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wrap="square" anchor="ctr"/>
          <a:lstStyle/>
          <a:p>
            <a:pPr lvl="0"/>
            <a:r>
              <a:rPr lang="fa-IR" sz="4000" dirty="0" smtClean="0">
                <a:latin typeface="Calibri"/>
              </a:rPr>
              <a:t> </a:t>
            </a:r>
            <a:r>
              <a:rPr sz="4000" dirty="0" err="1" smtClean="0">
                <a:latin typeface="Calibri"/>
              </a:rPr>
              <a:t>كاربرگ</a:t>
            </a:r>
            <a:r>
              <a:rPr lang="fa-IR" sz="4000" dirty="0" smtClean="0">
                <a:latin typeface="Calibri"/>
              </a:rPr>
              <a:t> </a:t>
            </a:r>
            <a:r>
              <a:rPr sz="4000" dirty="0" err="1" smtClean="0">
                <a:latin typeface="Calibri"/>
              </a:rPr>
              <a:t>هاي</a:t>
            </a:r>
            <a:r>
              <a:rPr sz="4000" dirty="0" smtClean="0">
                <a:latin typeface="Calibri"/>
              </a:rPr>
              <a:t> </a:t>
            </a:r>
            <a:r>
              <a:rPr sz="4000" dirty="0" err="1">
                <a:latin typeface="Calibri"/>
              </a:rPr>
              <a:t>برنامه</a:t>
            </a:r>
            <a:r>
              <a:rPr sz="4000" dirty="0">
                <a:latin typeface="Calibri"/>
              </a:rPr>
              <a:t> </a:t>
            </a:r>
            <a:r>
              <a:rPr sz="4000" dirty="0" err="1">
                <a:latin typeface="Calibri"/>
              </a:rPr>
              <a:t>ريزي</a:t>
            </a:r>
            <a:r>
              <a:rPr sz="4000" dirty="0">
                <a:latin typeface="Calibri"/>
              </a:rPr>
              <a:t> </a:t>
            </a:r>
            <a:r>
              <a:rPr sz="4000" b="0" i="0" u="none" strike="noStrike" dirty="0">
                <a:latin typeface="Calibri"/>
              </a:rPr>
              <a:t>IMC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500034" y="1628800"/>
            <a:ext cx="8229600" cy="4252873"/>
          </a:xfrm>
          <a:prstGeom prst="rect">
            <a:avLst/>
          </a:prstGeom>
          <a:noFill/>
          <a:ln>
            <a:noFill/>
          </a:ln>
        </p:spPr>
        <p:txBody>
          <a:bodyPr wrap="square" anchor="t"/>
          <a:lstStyle/>
          <a:p>
            <a:pPr lvl="0" algn="just" rtl="1">
              <a:lnSpc>
                <a:spcPct val="150000"/>
              </a:lnSpc>
            </a:pPr>
            <a:r>
              <a:rPr dirty="0" err="1" smtClean="0">
                <a:latin typeface="Calibri"/>
              </a:rPr>
              <a:t>كاربرگ</a:t>
            </a:r>
            <a:r>
              <a:rPr lang="fa-IR" dirty="0" smtClean="0">
                <a:latin typeface="Calibri"/>
              </a:rPr>
              <a:t> </a:t>
            </a:r>
            <a:r>
              <a:rPr dirty="0" err="1" smtClean="0">
                <a:latin typeface="Calibri"/>
              </a:rPr>
              <a:t>هاي</a:t>
            </a:r>
            <a:r>
              <a:rPr dirty="0" smtClean="0">
                <a:latin typeface="Calibri"/>
              </a:rPr>
              <a:t> </a:t>
            </a:r>
            <a:r>
              <a:rPr dirty="0" err="1">
                <a:latin typeface="Calibri"/>
              </a:rPr>
              <a:t>برنامه</a:t>
            </a:r>
            <a:r>
              <a:rPr dirty="0">
                <a:latin typeface="Calibri"/>
              </a:rPr>
              <a:t> </a:t>
            </a:r>
            <a:r>
              <a:rPr dirty="0" err="1" smtClean="0">
                <a:latin typeface="Calibri"/>
              </a:rPr>
              <a:t>ريزي</a:t>
            </a:r>
            <a:r>
              <a:rPr lang="fa-IR" dirty="0" smtClean="0">
                <a:latin typeface="Calibri"/>
              </a:rPr>
              <a:t> </a:t>
            </a:r>
            <a:r>
              <a:rPr b="1" i="0" u="sng" strike="noStrike" dirty="0" smtClean="0">
                <a:latin typeface="Calibri"/>
              </a:rPr>
              <a:t>IMC</a:t>
            </a:r>
            <a:r>
              <a:rPr lang="fa-IR" b="0" i="0" u="none" strike="noStrike" dirty="0" smtClean="0">
                <a:latin typeface="Calibri"/>
              </a:rPr>
              <a:t> </a:t>
            </a:r>
            <a:r>
              <a:rPr b="0" i="0" u="none" strike="noStrike" dirty="0" err="1" smtClean="0">
                <a:latin typeface="Calibri"/>
              </a:rPr>
              <a:t>یک</a:t>
            </a:r>
            <a:r>
              <a:rPr b="0" i="0" u="none" strike="noStrike" dirty="0" smtClean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فرایند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برنامه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ریزی</a:t>
            </a:r>
            <a:r>
              <a:rPr b="0" i="0" u="none" strike="noStrike" dirty="0">
                <a:latin typeface="Calibri"/>
              </a:rPr>
              <a:t> </a:t>
            </a:r>
            <a:r>
              <a:rPr b="1" i="0" u="sng" strike="noStrike" dirty="0">
                <a:latin typeface="Calibri"/>
              </a:rPr>
              <a:t>IMC</a:t>
            </a:r>
            <a:r>
              <a:rPr b="0" i="0" u="none" strike="noStrike" dirty="0">
                <a:latin typeface="Calibri"/>
              </a:rPr>
              <a:t> </a:t>
            </a:r>
            <a:r>
              <a:rPr lang="fa-IR" b="0" i="0" u="none" strike="noStrike" dirty="0" smtClean="0">
                <a:latin typeface="Calibri"/>
              </a:rPr>
              <a:t> </a:t>
            </a:r>
            <a:r>
              <a:rPr b="0" i="0" u="none" strike="noStrike" dirty="0" err="1" smtClean="0">
                <a:latin typeface="Calibri"/>
              </a:rPr>
              <a:t>است</a:t>
            </a:r>
            <a:r>
              <a:rPr b="0" i="0" u="none" strike="noStrike" dirty="0" smtClean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كه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 smtClean="0">
                <a:latin typeface="Calibri"/>
              </a:rPr>
              <a:t>از</a:t>
            </a:r>
            <a:r>
              <a:rPr lang="fa-IR" dirty="0" smtClean="0">
                <a:latin typeface="Calibri"/>
              </a:rPr>
              <a:t>چند</a:t>
            </a:r>
            <a:r>
              <a:rPr b="0" i="0" u="none" strike="noStrike" dirty="0" smtClean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كاربرگ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يا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مدل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تشكيل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شده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است</a:t>
            </a:r>
            <a:r>
              <a:rPr b="0" i="0" u="none" strike="noStrike" dirty="0">
                <a:latin typeface="Calibri"/>
              </a:rPr>
              <a:t> 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8229600" cy="59606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noAutofit/>
          </a:bodyPr>
          <a:lstStyle/>
          <a:p>
            <a:pPr lvl="0"/>
            <a:endParaRPr sz="200" dirty="0">
              <a:latin typeface="Calibri"/>
            </a:endParaRP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57200" y="980727"/>
            <a:ext cx="8229600" cy="4176465"/>
          </a:xfrm>
          <a:prstGeom prst="rect">
            <a:avLst/>
          </a:prstGeom>
          <a:noFill/>
          <a:ln>
            <a:noFill/>
          </a:ln>
        </p:spPr>
        <p:txBody>
          <a:bodyPr wrap="square" anchor="t"/>
          <a:lstStyle/>
          <a:p>
            <a:pPr marL="857250" lvl="0" indent="-514350" algn="just" rtl="1">
              <a:lnSpc>
                <a:spcPct val="150000"/>
              </a:lnSpc>
              <a:buFont typeface="+mj-lt"/>
              <a:buAutoNum type="arabicParenR"/>
            </a:pPr>
            <a:r>
              <a:rPr lang="fa-IR" dirty="0" smtClean="0">
                <a:latin typeface="Calibri"/>
              </a:rPr>
              <a:t>كاربرگ </a:t>
            </a:r>
            <a:r>
              <a:rPr lang="fa-IR" dirty="0">
                <a:latin typeface="Calibri"/>
              </a:rPr>
              <a:t>پيشينه </a:t>
            </a:r>
            <a:r>
              <a:rPr lang="fa-IR" dirty="0" smtClean="0">
                <a:latin typeface="Calibri"/>
              </a:rPr>
              <a:t>بازاريابي</a:t>
            </a:r>
          </a:p>
          <a:p>
            <a:pPr marL="857250" lvl="0" indent="-514350" algn="just" rtl="1">
              <a:lnSpc>
                <a:spcPct val="150000"/>
              </a:lnSpc>
              <a:buFont typeface="+mj-lt"/>
              <a:buAutoNum type="arabicParenR"/>
            </a:pPr>
            <a:r>
              <a:rPr lang="fa-IR" dirty="0">
                <a:latin typeface="Calibri"/>
              </a:rPr>
              <a:t>كاربرگ اهداف عملكرد مخاطبان </a:t>
            </a:r>
            <a:r>
              <a:rPr lang="fa-IR" dirty="0" smtClean="0">
                <a:latin typeface="Calibri"/>
              </a:rPr>
              <a:t>هدف</a:t>
            </a:r>
          </a:p>
          <a:p>
            <a:pPr marL="857250" lvl="0" indent="-514350" algn="just" rtl="1">
              <a:lnSpc>
                <a:spcPct val="150000"/>
              </a:lnSpc>
              <a:buFont typeface="+mj-lt"/>
              <a:buAutoNum type="arabicParenR"/>
            </a:pPr>
            <a:r>
              <a:rPr lang="fa-IR" dirty="0">
                <a:latin typeface="Calibri"/>
              </a:rPr>
              <a:t>كاربرگ استراتژي ارتباطات</a:t>
            </a:r>
            <a:endParaRPr lang="fa-IR" dirty="0" smtClean="0">
              <a:latin typeface="Calibri"/>
            </a:endParaRPr>
          </a:p>
          <a:p>
            <a:pPr marL="857250" lvl="0" indent="-514350" algn="just" rtl="1">
              <a:lnSpc>
                <a:spcPct val="150000"/>
              </a:lnSpc>
              <a:buFont typeface="+mj-lt"/>
              <a:buAutoNum type="arabicParenR"/>
            </a:pPr>
            <a:endParaRPr lang="fa-IR" dirty="0" smtClean="0">
              <a:latin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39552" y="404664"/>
            <a:ext cx="8229600" cy="45719"/>
          </a:xfrm>
          <a:prstGeom prst="rect">
            <a:avLst/>
          </a:prstGeom>
          <a:noFill/>
          <a:ln>
            <a:noFill/>
          </a:ln>
        </p:spPr>
        <p:txBody>
          <a:bodyPr wrap="square" anchor="ctr"/>
          <a:lstStyle/>
          <a:p>
            <a:pPr lvl="0"/>
            <a:endParaRPr sz="100" dirty="0">
              <a:latin typeface="Calibri"/>
            </a:endParaRP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457200" y="908720"/>
            <a:ext cx="8229600" cy="5215855"/>
          </a:xfrm>
          <a:prstGeom prst="rect">
            <a:avLst/>
          </a:prstGeom>
          <a:noFill/>
          <a:ln>
            <a:noFill/>
          </a:ln>
        </p:spPr>
        <p:txBody>
          <a:bodyPr wrap="square" anchor="t"/>
          <a:lstStyle/>
          <a:p>
            <a:pPr lvl="0"/>
            <a:endParaRPr dirty="0"/>
          </a:p>
          <a:p>
            <a:pPr lvl="0">
              <a:buNone/>
            </a:pPr>
            <a:endParaRPr sz="400" dirty="0"/>
          </a:p>
          <a:p>
            <a:pPr lvl="0" algn="just" rtl="1">
              <a:lnSpc>
                <a:spcPct val="150000"/>
              </a:lnSpc>
            </a:pPr>
            <a:r>
              <a:rPr b="0" i="0" u="none" strike="noStrike" dirty="0" err="1" smtClean="0">
                <a:latin typeface="Calibri"/>
              </a:rPr>
              <a:t>برنامه</a:t>
            </a:r>
            <a:r>
              <a:rPr b="0" i="0" u="none" strike="noStrike" dirty="0" smtClean="0">
                <a:latin typeface="Calibri"/>
              </a:rPr>
              <a:t> </a:t>
            </a:r>
            <a:r>
              <a:rPr b="0" i="0" u="none" strike="noStrike" dirty="0" err="1" smtClean="0">
                <a:latin typeface="Calibri"/>
              </a:rPr>
              <a:t>ريزي</a:t>
            </a:r>
            <a:r>
              <a:rPr b="0" i="0" u="none" strike="noStrike" dirty="0" smtClean="0">
                <a:latin typeface="Calibri"/>
              </a:rPr>
              <a:t> IMC</a:t>
            </a:r>
            <a:r>
              <a:rPr lang="fa-IR" b="0" i="0" u="none" strike="noStrike" dirty="0" smtClean="0">
                <a:latin typeface="Calibri"/>
              </a:rPr>
              <a:t> </a:t>
            </a:r>
            <a:r>
              <a:rPr b="0" i="0" u="none" strike="noStrike" dirty="0" err="1" smtClean="0">
                <a:latin typeface="Calibri"/>
              </a:rPr>
              <a:t>تلاش</a:t>
            </a:r>
            <a:r>
              <a:rPr b="0" i="0" u="none" strike="noStrike" dirty="0" smtClean="0">
                <a:latin typeface="Calibri"/>
              </a:rPr>
              <a:t> </a:t>
            </a:r>
            <a:r>
              <a:rPr b="0" i="0" u="none" strike="noStrike" dirty="0" err="1" smtClean="0">
                <a:latin typeface="Calibri"/>
              </a:rPr>
              <a:t>میکند</a:t>
            </a:r>
            <a:r>
              <a:rPr b="0" i="0" u="none" strike="noStrike" dirty="0" smtClean="0">
                <a:latin typeface="Calibri"/>
              </a:rPr>
              <a:t> </a:t>
            </a:r>
            <a:r>
              <a:rPr b="0" i="0" u="none" strike="noStrike" dirty="0" err="1" smtClean="0">
                <a:latin typeface="Calibri"/>
              </a:rPr>
              <a:t>که</a:t>
            </a:r>
            <a:r>
              <a:rPr b="0" i="0" u="none" strike="noStrike" dirty="0" smtClean="0">
                <a:latin typeface="Calibri"/>
              </a:rPr>
              <a:t> </a:t>
            </a:r>
            <a:r>
              <a:rPr lang="fa-IR" b="0" i="0" u="none" strike="noStrike" dirty="0" smtClean="0">
                <a:latin typeface="Calibri"/>
              </a:rPr>
              <a:t>بالاتر از</a:t>
            </a:r>
            <a:r>
              <a:rPr b="0" i="0" u="none" strike="noStrike" dirty="0" smtClean="0">
                <a:latin typeface="Calibri"/>
              </a:rPr>
              <a:t> </a:t>
            </a:r>
            <a:r>
              <a:rPr b="0" i="0" u="none" strike="noStrike" dirty="0" err="1" smtClean="0">
                <a:latin typeface="Calibri"/>
              </a:rPr>
              <a:t>جمعيت</a:t>
            </a:r>
            <a:r>
              <a:rPr b="0" i="0" u="none" strike="noStrike" dirty="0" smtClean="0">
                <a:latin typeface="Calibri"/>
              </a:rPr>
              <a:t> </a:t>
            </a:r>
            <a:r>
              <a:rPr b="0" i="0" u="none" strike="noStrike" dirty="0" err="1" smtClean="0">
                <a:latin typeface="Calibri"/>
              </a:rPr>
              <a:t>شناسي</a:t>
            </a:r>
            <a:r>
              <a:rPr b="0" i="0" u="none" strike="noStrike" dirty="0" smtClean="0">
                <a:latin typeface="Calibri"/>
              </a:rPr>
              <a:t> </a:t>
            </a:r>
            <a:r>
              <a:rPr b="0" i="0" u="none" strike="noStrike" dirty="0" err="1" smtClean="0">
                <a:latin typeface="Calibri"/>
              </a:rPr>
              <a:t>سنتي</a:t>
            </a:r>
            <a:r>
              <a:rPr b="0" i="0" u="none" strike="noStrike" dirty="0" smtClean="0">
                <a:latin typeface="Calibri"/>
              </a:rPr>
              <a:t> </a:t>
            </a:r>
            <a:r>
              <a:rPr b="0" i="0" u="none" strike="noStrike" dirty="0" err="1" smtClean="0">
                <a:latin typeface="Calibri"/>
              </a:rPr>
              <a:t>بنگرد</a:t>
            </a:r>
            <a:r>
              <a:rPr b="0" i="0" u="none" strike="noStrike" dirty="0" smtClean="0">
                <a:latin typeface="Calibri"/>
              </a:rPr>
              <a:t> و </a:t>
            </a:r>
            <a:r>
              <a:rPr b="0" i="0" u="none" strike="noStrike" dirty="0" err="1" smtClean="0">
                <a:latin typeface="Calibri"/>
              </a:rPr>
              <a:t>بر</a:t>
            </a:r>
            <a:r>
              <a:rPr b="0" i="0" u="none" strike="noStrike" dirty="0" smtClean="0">
                <a:latin typeface="Calibri"/>
              </a:rPr>
              <a:t> </a:t>
            </a:r>
            <a:r>
              <a:rPr b="0" i="0" u="none" strike="noStrike" dirty="0" err="1" smtClean="0">
                <a:latin typeface="Calibri"/>
              </a:rPr>
              <a:t>ديدگاه</a:t>
            </a:r>
            <a:r>
              <a:rPr b="0" i="0" u="none" strike="noStrike" dirty="0" smtClean="0">
                <a:latin typeface="Calibri"/>
              </a:rPr>
              <a:t> </a:t>
            </a:r>
            <a:r>
              <a:rPr b="0" i="0" u="none" strike="noStrike" dirty="0" err="1" smtClean="0">
                <a:latin typeface="Calibri"/>
              </a:rPr>
              <a:t>همه</a:t>
            </a:r>
            <a:r>
              <a:rPr b="0" i="0" u="none" strike="noStrike" dirty="0" smtClean="0">
                <a:latin typeface="Calibri"/>
              </a:rPr>
              <a:t> </a:t>
            </a:r>
            <a:r>
              <a:rPr b="0" i="0" u="none" strike="noStrike" dirty="0" err="1" smtClean="0">
                <a:latin typeface="Calibri"/>
              </a:rPr>
              <a:t>جانبه</a:t>
            </a:r>
            <a:r>
              <a:rPr b="0" i="0" u="none" strike="noStrike" dirty="0" smtClean="0">
                <a:latin typeface="Calibri"/>
              </a:rPr>
              <a:t> </a:t>
            </a:r>
            <a:r>
              <a:rPr b="0" i="0" u="none" strike="noStrike" dirty="0" err="1" smtClean="0">
                <a:latin typeface="Calibri"/>
              </a:rPr>
              <a:t>از</a:t>
            </a:r>
            <a:r>
              <a:rPr b="0" i="0" u="none" strike="noStrike" dirty="0" smtClean="0">
                <a:latin typeface="Calibri"/>
              </a:rPr>
              <a:t> </a:t>
            </a:r>
            <a:r>
              <a:rPr b="0" i="0" u="none" strike="noStrike" dirty="0" err="1" smtClean="0">
                <a:latin typeface="Calibri"/>
              </a:rPr>
              <a:t>سهامداران</a:t>
            </a:r>
            <a:r>
              <a:rPr b="0" i="0" u="none" strike="noStrike" dirty="0" smtClean="0">
                <a:latin typeface="Calibri"/>
              </a:rPr>
              <a:t> و </a:t>
            </a:r>
            <a:r>
              <a:rPr b="0" i="0" u="none" strike="noStrike" dirty="0" err="1" smtClean="0">
                <a:latin typeface="Calibri"/>
              </a:rPr>
              <a:t>مخاطبان</a:t>
            </a:r>
            <a:r>
              <a:rPr b="0" i="0" u="none" strike="noStrike" dirty="0" smtClean="0">
                <a:latin typeface="Calibri"/>
              </a:rPr>
              <a:t> </a:t>
            </a:r>
            <a:r>
              <a:rPr b="0" i="0" u="none" strike="noStrike" dirty="0" err="1" smtClean="0">
                <a:latin typeface="Calibri"/>
              </a:rPr>
              <a:t>هدف</a:t>
            </a:r>
            <a:r>
              <a:rPr b="0" i="0" u="none" strike="noStrike" dirty="0" smtClean="0">
                <a:latin typeface="Calibri"/>
              </a:rPr>
              <a:t> </a:t>
            </a:r>
            <a:r>
              <a:rPr b="0" i="0" u="none" strike="noStrike" dirty="0" err="1" smtClean="0">
                <a:latin typeface="Calibri"/>
              </a:rPr>
              <a:t>تمركز</a:t>
            </a:r>
            <a:r>
              <a:rPr b="0" i="0" u="none" strike="noStrike" dirty="0" smtClean="0">
                <a:latin typeface="Calibri"/>
              </a:rPr>
              <a:t> </a:t>
            </a:r>
            <a:r>
              <a:rPr b="0" i="0" u="none" strike="noStrike" dirty="0" err="1" smtClean="0">
                <a:latin typeface="Calibri"/>
              </a:rPr>
              <a:t>نمايد</a:t>
            </a:r>
            <a:r>
              <a:rPr b="0" i="0" u="none" strike="noStrike" dirty="0" smtClean="0">
                <a:latin typeface="Calibri"/>
              </a:rPr>
              <a:t>. </a:t>
            </a:r>
            <a:endParaRPr b="0" i="0" u="none" strike="noStrike" dirty="0"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487711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8229600" cy="59606"/>
          </a:xfrm>
          <a:prstGeom prst="rect">
            <a:avLst/>
          </a:prstGeom>
          <a:noFill/>
          <a:ln>
            <a:noFill/>
          </a:ln>
        </p:spPr>
        <p:txBody>
          <a:bodyPr wrap="square" anchor="ctr"/>
          <a:lstStyle/>
          <a:p>
            <a:pPr lvl="0"/>
            <a:endParaRPr sz="100" dirty="0">
              <a:latin typeface="Calibri"/>
            </a:endParaRP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57200" y="404664"/>
            <a:ext cx="8229600" cy="5719911"/>
          </a:xfrm>
          <a:prstGeom prst="rect">
            <a:avLst/>
          </a:prstGeom>
          <a:noFill/>
          <a:ln>
            <a:noFill/>
          </a:ln>
        </p:spPr>
        <p:txBody>
          <a:bodyPr wrap="square" anchor="t"/>
          <a:lstStyle/>
          <a:p>
            <a:pPr lvl="0" algn="just" rtl="1">
              <a:lnSpc>
                <a:spcPct val="150000"/>
              </a:lnSpc>
              <a:buNone/>
            </a:pPr>
            <a:r>
              <a:rPr dirty="0" err="1">
                <a:latin typeface="Calibri"/>
              </a:rPr>
              <a:t>مهم</a:t>
            </a:r>
            <a:r>
              <a:rPr dirty="0">
                <a:latin typeface="Calibri"/>
              </a:rPr>
              <a:t> </a:t>
            </a:r>
            <a:r>
              <a:rPr dirty="0" err="1">
                <a:latin typeface="Calibri"/>
              </a:rPr>
              <a:t>ترین</a:t>
            </a:r>
            <a:r>
              <a:rPr dirty="0">
                <a:latin typeface="Calibri"/>
              </a:rPr>
              <a:t> </a:t>
            </a:r>
            <a:r>
              <a:rPr dirty="0" err="1">
                <a:latin typeface="Calibri"/>
              </a:rPr>
              <a:t>قسمت</a:t>
            </a:r>
            <a:r>
              <a:rPr dirty="0">
                <a:latin typeface="Calibri"/>
              </a:rPr>
              <a:t> </a:t>
            </a:r>
            <a:r>
              <a:rPr dirty="0" err="1">
                <a:latin typeface="Calibri"/>
              </a:rPr>
              <a:t>برنامه</a:t>
            </a:r>
            <a:r>
              <a:rPr dirty="0">
                <a:latin typeface="Calibri"/>
              </a:rPr>
              <a:t> </a:t>
            </a:r>
            <a:r>
              <a:rPr dirty="0" err="1">
                <a:latin typeface="Calibri"/>
              </a:rPr>
              <a:t>ریزی</a:t>
            </a:r>
            <a:r>
              <a:rPr dirty="0">
                <a:latin typeface="Calibri"/>
              </a:rPr>
              <a:t> </a:t>
            </a:r>
            <a:r>
              <a:rPr b="1" i="0" u="sng" strike="noStrike" dirty="0">
                <a:latin typeface="Calibri"/>
              </a:rPr>
              <a:t>IMC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انتخاب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وسايل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ارتباطي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بازاريابي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است</a:t>
            </a:r>
            <a:r>
              <a:rPr b="0" i="0" u="none" strike="noStrike" dirty="0">
                <a:latin typeface="Calibri"/>
              </a:rPr>
              <a:t>، </a:t>
            </a:r>
            <a:r>
              <a:rPr b="0" i="0" u="none" strike="noStrike" dirty="0" err="1">
                <a:latin typeface="Calibri"/>
              </a:rPr>
              <a:t>بدين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معني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كه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به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تجزيه</a:t>
            </a:r>
            <a:r>
              <a:rPr b="0" i="0" u="none" strike="noStrike" dirty="0">
                <a:latin typeface="Calibri"/>
              </a:rPr>
              <a:t> و </a:t>
            </a:r>
            <a:r>
              <a:rPr b="0" i="0" u="none" strike="noStrike" dirty="0" err="1" smtClean="0">
                <a:latin typeface="Calibri"/>
              </a:rPr>
              <a:t>تحليل</a:t>
            </a:r>
            <a:r>
              <a:rPr lang="fa-IR" b="0" i="0" u="none" strike="noStrike" dirty="0" smtClean="0">
                <a:latin typeface="Calibri"/>
              </a:rPr>
              <a:t> ها</a:t>
            </a:r>
            <a:r>
              <a:rPr b="0" i="0" u="none" strike="noStrike" dirty="0" smtClean="0">
                <a:latin typeface="Calibri"/>
              </a:rPr>
              <a:t> و </a:t>
            </a:r>
            <a:r>
              <a:rPr b="0" i="0" u="none" strike="noStrike" dirty="0" err="1">
                <a:latin typeface="Calibri"/>
              </a:rPr>
              <a:t>نتايج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حاصل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از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آن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اجازه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دهند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بهترين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تركيب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از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وسايل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ارتباطي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را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تعيين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err="1">
                <a:latin typeface="Calibri"/>
              </a:rPr>
              <a:t>كنند</a:t>
            </a:r>
            <a:r>
              <a:rPr b="0" i="0" u="none" strike="noStrike" dirty="0">
                <a:latin typeface="Calibri"/>
              </a:rPr>
              <a:t> </a:t>
            </a:r>
            <a:r>
              <a:rPr b="0" i="0" u="none" strike="noStrike" dirty="0" smtClean="0">
                <a:latin typeface="Calibri"/>
              </a:rPr>
              <a:t>.</a:t>
            </a:r>
            <a:endParaRPr lang="fa-IR" b="0" i="0" u="none" strike="noStrike" dirty="0" smtClean="0">
              <a:latin typeface="Calibri"/>
            </a:endParaRPr>
          </a:p>
          <a:p>
            <a:pPr lvl="0" algn="just" rtl="1">
              <a:lnSpc>
                <a:spcPct val="150000"/>
              </a:lnSpc>
              <a:buNone/>
            </a:pPr>
            <a:r>
              <a:rPr lang="fa-IR" dirty="0" smtClean="0">
                <a:latin typeface="Calibri"/>
              </a:rPr>
              <a:t>نکته مهم مشكلات </a:t>
            </a:r>
            <a:r>
              <a:rPr lang="fa-IR" dirty="0">
                <a:latin typeface="Calibri"/>
              </a:rPr>
              <a:t>بودجه بندي </a:t>
            </a:r>
            <a:r>
              <a:rPr lang="fa-IR" dirty="0" smtClean="0">
                <a:latin typeface="Calibri"/>
              </a:rPr>
              <a:t>است که يكي </a:t>
            </a:r>
            <a:r>
              <a:rPr lang="fa-IR" dirty="0">
                <a:latin typeface="Calibri"/>
              </a:rPr>
              <a:t>از بزرگترين </a:t>
            </a:r>
            <a:r>
              <a:rPr lang="fa-IR" dirty="0" smtClean="0">
                <a:latin typeface="Calibri"/>
              </a:rPr>
              <a:t>موانعيست </a:t>
            </a:r>
            <a:r>
              <a:rPr lang="fa-IR" dirty="0">
                <a:latin typeface="Calibri"/>
              </a:rPr>
              <a:t>كه به برنامه ريزي </a:t>
            </a:r>
            <a:r>
              <a:rPr lang="en-US" b="1" u="sng" dirty="0" smtClean="0">
                <a:latin typeface="Calibri"/>
              </a:rPr>
              <a:t>IMC</a:t>
            </a:r>
            <a:r>
              <a:rPr lang="fa-IR" dirty="0" smtClean="0">
                <a:latin typeface="Calibri"/>
              </a:rPr>
              <a:t> همه </a:t>
            </a:r>
            <a:r>
              <a:rPr lang="fa-IR" dirty="0">
                <a:latin typeface="Calibri"/>
              </a:rPr>
              <a:t>شرکت ها تحمیل میشود.</a:t>
            </a:r>
          </a:p>
          <a:p>
            <a:pPr lvl="0" algn="just" rtl="1">
              <a:lnSpc>
                <a:spcPct val="150000"/>
              </a:lnSpc>
              <a:buNone/>
            </a:pPr>
            <a:endParaRPr b="0" i="0" u="none" strike="noStrike" dirty="0">
              <a:latin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500034" y="1142984"/>
            <a:ext cx="8229600" cy="3543312"/>
          </a:xfrm>
          <a:prstGeom prst="rect">
            <a:avLst/>
          </a:prstGeom>
          <a:noFill/>
          <a:ln>
            <a:noFill/>
          </a:ln>
        </p:spPr>
        <p:txBody>
          <a:bodyPr wrap="square" anchor="t"/>
          <a:lstStyle/>
          <a:p>
            <a:pPr lvl="0" algn="ctr">
              <a:buNone/>
            </a:pPr>
            <a:endParaRPr sz="100"/>
          </a:p>
          <a:p>
            <a:pPr lvl="0" algn="ctr">
              <a:buNone/>
            </a:pPr>
            <a:endParaRPr/>
          </a:p>
          <a:p>
            <a:pPr lvl="0" algn="ctr">
              <a:buNone/>
            </a:pPr>
            <a:endParaRPr/>
          </a:p>
          <a:p>
            <a:pPr lvl="0" algn="ctr">
              <a:buNone/>
            </a:pPr>
            <a:r>
              <a:rPr sz="13800" b="0" i="0" u="none" strike="noStrike">
                <a:latin typeface="Calibri"/>
              </a:rPr>
              <a:t>پایان</a:t>
            </a:r>
            <a:endParaRPr sz="4400" b="0" i="0" u="none" strike="noStrike">
              <a:latin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301</Words>
  <Application>Microsoft Office PowerPoint</Application>
  <PresentationFormat>On-screen Show (4:3)</PresentationFormat>
  <Paragraphs>26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Default Design</vt:lpstr>
      <vt:lpstr>بنام خدا</vt:lpstr>
      <vt:lpstr>فرآيند برنامه ريزي ارتباطات بازاريابي يكپارچه</vt:lpstr>
      <vt:lpstr>   بازارياب ها به تازگي از بازاريابي انبوه ، رويگردان شده و بيشتر توجه خود را به بازاريابي يكپارچه معطوف نموده اند. </vt:lpstr>
      <vt:lpstr>سيستم ارتباطات يكپارچه بازاريابي بدين معني است كه تمام پيامهاي شركت وهمه تصويرهايي كه مشتريان از شركت ومحصولات آن در ذهن خود دارند و سرانجام هويت شركت يكپارچه شود. </vt:lpstr>
      <vt:lpstr>سيستم ارتباطات يكپارچه بازاريابي بدين معني است كه تمام پيامهاي شركت وهمه تصويرهايي كه مشتريان از شركت ومحصولات آن در ذهن خود دارند و سرانجام هويت شركت يكپارچه شود. </vt:lpstr>
      <vt:lpstr> تعریف IMC</vt:lpstr>
      <vt:lpstr>فرآيند هشت مرحله اي ارتباطات يكپارچه بازاريابي</vt:lpstr>
      <vt:lpstr>فرآيند ارتباطات يكپارچه بازاريابي گونرينگ</vt:lpstr>
      <vt:lpstr>1- حسابرسي بسته هاي ارتباطي  وابسته به مخارج صرف شده در سازمان 2- ايجاد معيارهاي سنجش عملكردهاي مشترك 3- استفاده از گسترش پايگاه داده ها و مديريت نتايج براي درك سهامداران 4- تشخيص همه نقاط تماس شركتها و محصولاتش 5- تجزيه و تحليل روندهاي  داخلي و خارجي  كه مي توانند بر توانايي شركت در انجام تجارت تأثير بگذارند </vt:lpstr>
      <vt:lpstr>6- ابداع برنامه تجاري و ارتباطي براي هر يك از بازارهاي محلي 7- انتخاب يك مدير مسئول جهت تلاشهاي قانع كننده ارتباطي شركت 8- استخدام كاركنان تيمي به فرآيند مديريت، مانند مديريت مشاركتي 9- اتصال </vt:lpstr>
      <vt:lpstr> كاربرگ هاي برنامه ريزي IMC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فرآيند برنامه ريزي ارتباطات بازاريابي يكپارچه</dc:title>
  <cp:lastModifiedBy>Windows User</cp:lastModifiedBy>
  <cp:revision>76</cp:revision>
  <dcterms:modified xsi:type="dcterms:W3CDTF">2020-05-23T05:53:19Z</dcterms:modified>
</cp:coreProperties>
</file>