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D7FD42E-0062-4B02-989C-F4B4DFF0DB54}" type="datetimeFigureOut">
              <a:rPr lang="fa-IR" smtClean="0"/>
              <a:pPr/>
              <a:t>10/08/1439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D28FECF-B15D-4323-94A7-26DA09B7E74D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308261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ubtitle 20"/>
          <p:cNvSpPr>
            <a:spLocks noGrp="1"/>
          </p:cNvSpPr>
          <p:nvPr>
            <p:ph type="subTitle" idx="1"/>
          </p:nvPr>
        </p:nvSpPr>
        <p:spPr>
          <a:xfrm>
            <a:off x="2500298" y="428604"/>
            <a:ext cx="4643470" cy="1643074"/>
          </a:xfrm>
        </p:spPr>
        <p:txBody>
          <a:bodyPr>
            <a:normAutofit/>
          </a:bodyPr>
          <a:lstStyle/>
          <a:p>
            <a:r>
              <a:rPr lang="fa-IR" sz="5400" dirty="0" smtClean="0">
                <a:solidFill>
                  <a:schemeClr val="accent1">
                    <a:lumMod val="75000"/>
                  </a:schemeClr>
                </a:solidFill>
              </a:rPr>
              <a:t>فرآورده های شیلات</a:t>
            </a:r>
            <a:endParaRPr lang="fa-IR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4900" b="1" dirty="0" smtClean="0">
                <a:solidFill>
                  <a:schemeClr val="accent1">
                    <a:lumMod val="75000"/>
                  </a:schemeClr>
                </a:solidFill>
              </a:rPr>
              <a:t>مقدمه</a:t>
            </a:r>
            <a:r>
              <a:rPr lang="fa-IR" b="1" dirty="0" smtClean="0"/>
              <a:t> </a:t>
            </a:r>
            <a:br>
              <a:rPr lang="fa-IR" b="1" dirty="0" smtClean="0"/>
            </a:b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آبزیانی که از دریا برداشت می شوند شامل انواع مختلفی میباشند که از جمله میتوان به ماهی های آب های شیرین،ماهی های آزاد یا مهاجر ، سخت پوستان (میگو و خرچنگ ) ، نرم تنان ( انواع صدف) ، پستانداران دریایی ( فک و نهنگ ) و گیاهان آبزی ( آگار ) و مروارید و مواد دیگری که از آبزیان استخراج می شود . </a:t>
            </a:r>
          </a:p>
          <a:p>
            <a:pPr algn="justLow"/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مهمترین ذخایر ماهی شمال کشور شامل ماهیان خاویاری ( استروژن) و ماهی کیلکا می باشد و از جمله ماهیان خوراکی جنوب کشور می توان به حلوا سفید ، میگو ، شاه ماهی ، راشگو ، شیر ماهی ، هوور ، حلوا سیاه ، شوریده ، ساردین و ...... اشاره کرد . </a:t>
            </a:r>
            <a:endParaRPr lang="fa-IR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advTm="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7472386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ارزش غذایی ماهی و ترکیبات آن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معمولا یک ماهی از قسمت های زیر تشکیل شده است :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عضلات و گوشت : 45 تا 60 درصد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پوست : 2تا 4.5 درصد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استخوان و غضروف : 4 تا 11 درصد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باله ها : 2 تا 4.5 درصد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فلس ها : 1.5 تا 5 درصد 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محتویات شکمی : 9.5 تا 16 درصد </a:t>
            </a:r>
          </a:p>
          <a:p>
            <a:pPr marL="514350" indent="-514350">
              <a:buNone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گوشت قرمز در بعضی ماهی به مقدار کم ودر بعضی ماهی مانند </a:t>
            </a:r>
          </a:p>
          <a:p>
            <a:pPr marL="514350" indent="-514350">
              <a:buNone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ماهی تن حدود 10 درصد عضلات را تشکیل می دهد که علت </a:t>
            </a:r>
          </a:p>
          <a:p>
            <a:pPr marL="514350" indent="-514350">
              <a:buNone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آن وجود میوگلوبین در آن می باشد . از نظر مقدار و نوع چربی </a:t>
            </a:r>
          </a:p>
          <a:p>
            <a:pPr marL="514350" indent="-514350">
              <a:buNone/>
            </a:pPr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ماهیان به 3 دسته پر چرب ، کم چرب و بدون چربی تقسیم می شوند </a:t>
            </a:r>
          </a:p>
          <a:p>
            <a:pPr marL="514350" indent="-514350">
              <a:buFont typeface="Wingdings" pitchFamily="2" charset="2"/>
              <a:buChar char="v"/>
            </a:pPr>
            <a:endParaRPr lang="fa-IR" sz="28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Font typeface="Courier New" pitchFamily="49" charset="0"/>
              <a:buChar char="o"/>
            </a:pPr>
            <a:endParaRPr lang="fa-IR" sz="28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86700" cy="6226196"/>
          </a:xfrm>
        </p:spPr>
        <p:txBody>
          <a:bodyPr/>
          <a:lstStyle/>
          <a:p>
            <a:pPr algn="r"/>
            <a:r>
              <a:rPr lang="fa-IR" dirty="0" smtClean="0"/>
              <a:t>یبتس</a:t>
            </a:r>
            <a:endParaRPr lang="fa-IR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28596" y="285728"/>
            <a:ext cx="7686700" cy="6259662"/>
          </a:xfrm>
        </p:spPr>
        <p:txBody>
          <a:bodyPr>
            <a:normAutofit fontScale="85000" lnSpcReduction="10000"/>
          </a:bodyPr>
          <a:lstStyle/>
          <a:p>
            <a:r>
              <a:rPr lang="fa-IR" sz="2800" b="1" dirty="0" smtClean="0"/>
              <a:t>به طور کلی پروتئین های ماهی 85 تا 95 درصد قابل هضم بوده و مقداری از آن به صورت ژلاتین می باشد و در طبخ به صورت آب پز در آب جوش حل شده و از زنجیره مصرف خارج می گردد. مقدار پروتئین در عضلات سفید ماهی بیشتر از عضلات قرمز بوده و عضلات پشتی و زیر ستون فقرات حاوی پروتئین بیشتری نسبت به عضلات پهلویی و شکمی هستند .</a:t>
            </a:r>
          </a:p>
          <a:p>
            <a:r>
              <a:rPr lang="fa-IR" sz="2800" b="1" dirty="0" smtClean="0"/>
              <a:t>قسمت اعظم چربی ماهی در کبد و محوطه ی شکمی می باشد معمولا مقدار چربی در عضلات قرمز ماهی بیشتر از عضلات سفید است .</a:t>
            </a:r>
          </a:p>
          <a:p>
            <a:r>
              <a:rPr lang="fa-IR" sz="2800" b="1" dirty="0" smtClean="0"/>
              <a:t>عوامل موثر در کیفیت چربی عبارتند از :</a:t>
            </a:r>
          </a:p>
          <a:p>
            <a:pPr>
              <a:buNone/>
            </a:pPr>
            <a:r>
              <a:rPr lang="fa-IR" sz="2800" b="1" dirty="0" smtClean="0"/>
              <a:t>نوع ماهی ، رژیم غذایی ، فصل ، حرارت ، مقدار نمک ، </a:t>
            </a:r>
          </a:p>
          <a:p>
            <a:pPr>
              <a:buNone/>
            </a:pPr>
            <a:r>
              <a:rPr lang="fa-IR" sz="2800" b="1" dirty="0" smtClean="0"/>
              <a:t>متابولیسم چربی ها ، رطوبت . </a:t>
            </a:r>
          </a:p>
          <a:p>
            <a:pPr>
              <a:buNone/>
            </a:pPr>
            <a:r>
              <a:rPr lang="fa-IR" sz="2800" b="1" dirty="0" smtClean="0"/>
              <a:t>فسفر از مواد معدنی موجود در ماهی می باشد و همراه با </a:t>
            </a:r>
          </a:p>
          <a:p>
            <a:pPr>
              <a:buNone/>
            </a:pPr>
            <a:r>
              <a:rPr lang="fa-IR" sz="2800" b="1" dirty="0" smtClean="0"/>
              <a:t>پروتئین و چربی به ترتیب تشکیل فسفو پروتئین و فسفو لیپید را </a:t>
            </a:r>
          </a:p>
          <a:p>
            <a:pPr>
              <a:buNone/>
            </a:pPr>
            <a:r>
              <a:rPr lang="fa-IR" sz="2800" b="1" dirty="0" smtClean="0"/>
              <a:t>می دهد . آهن و مس بیشتر در عضلات قرمز ماهی می باشد همچنین </a:t>
            </a:r>
          </a:p>
          <a:p>
            <a:pPr>
              <a:buNone/>
            </a:pPr>
            <a:r>
              <a:rPr lang="fa-IR" sz="2800" b="1" dirty="0" smtClean="0"/>
              <a:t>ید به مقدار زیادی در ماهی ذخیره شده که در زمان تخم ریزی مورد </a:t>
            </a:r>
          </a:p>
          <a:p>
            <a:pPr>
              <a:buNone/>
            </a:pPr>
            <a:r>
              <a:rPr lang="fa-IR" sz="2800" b="1" dirty="0" smtClean="0"/>
              <a:t>نیاز ماهی است . ویتامین ماهی شامل </a:t>
            </a:r>
            <a:r>
              <a:rPr lang="en-US" sz="2800" b="1" dirty="0" smtClean="0"/>
              <a:t>A </a:t>
            </a:r>
            <a:r>
              <a:rPr lang="fa-IR" sz="2800" b="1" dirty="0" smtClean="0"/>
              <a:t>،</a:t>
            </a:r>
            <a:r>
              <a:rPr lang="en-US" sz="2800" b="1" dirty="0" smtClean="0"/>
              <a:t>D</a:t>
            </a:r>
            <a:r>
              <a:rPr lang="fa-IR" sz="2800" b="1" dirty="0" smtClean="0"/>
              <a:t>،</a:t>
            </a:r>
            <a:r>
              <a:rPr lang="en-US" sz="2800" b="1" dirty="0" smtClean="0"/>
              <a:t>E</a:t>
            </a:r>
            <a:r>
              <a:rPr lang="fa-IR" sz="2800" b="1" dirty="0" smtClean="0"/>
              <a:t>،</a:t>
            </a:r>
            <a:r>
              <a:rPr lang="en-US" sz="2800" b="1" dirty="0" smtClean="0"/>
              <a:t>C</a:t>
            </a:r>
            <a:r>
              <a:rPr lang="fa-IR" sz="2800" b="1" dirty="0" smtClean="0"/>
              <a:t>،</a:t>
            </a:r>
            <a:r>
              <a:rPr lang="en-US" sz="2800" b="1" dirty="0" smtClean="0"/>
              <a:t>K</a:t>
            </a:r>
            <a:r>
              <a:rPr lang="fa-IR" sz="2800" b="1" dirty="0" smtClean="0"/>
              <a:t>و انواع </a:t>
            </a:r>
            <a:r>
              <a:rPr lang="en-US" sz="2800" b="1" dirty="0" smtClean="0"/>
              <a:t>B</a:t>
            </a:r>
            <a:r>
              <a:rPr lang="fa-IR" sz="2800" b="1" dirty="0" smtClean="0"/>
              <a:t> می باشد . </a:t>
            </a: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829576" cy="642942"/>
          </a:xfrm>
        </p:spPr>
        <p:txBody>
          <a:bodyPr>
            <a:normAutofit fontScale="90000"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صید و جابجایی ماهی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829576" cy="5402406"/>
          </a:xfrm>
        </p:spPr>
        <p:txBody>
          <a:bodyPr>
            <a:normAutofit fontScale="92500" lnSpcReduction="20000"/>
          </a:bodyPr>
          <a:lstStyle/>
          <a:p>
            <a:r>
              <a:rPr lang="fa-IR" sz="2800" b="1" dirty="0" smtClean="0"/>
              <a:t>معمولا صید ماهی در آب</a:t>
            </a:r>
            <a:r>
              <a:rPr lang="fa-IR" sz="2800" dirty="0" smtClean="0"/>
              <a:t> </a:t>
            </a:r>
            <a:r>
              <a:rPr lang="fa-IR" sz="2800" b="1" dirty="0" smtClean="0"/>
              <a:t>های صفر تا 30 درجه انجام میگیرد . </a:t>
            </a:r>
          </a:p>
          <a:p>
            <a:pPr>
              <a:buNone/>
            </a:pPr>
            <a:r>
              <a:rPr lang="fa-IR" sz="2800" b="1" dirty="0" smtClean="0"/>
              <a:t>ماهی ها از نظر تجاری به 2 دسته تقسیم می شوند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ماهیانی که در ته دریا زندگی می کنند .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ماهیانی که در بین قعر و سطح آب فعالیت دارند . </a:t>
            </a:r>
          </a:p>
          <a:p>
            <a:pPr>
              <a:buNone/>
            </a:pPr>
            <a:r>
              <a:rPr lang="fa-IR" sz="2800" b="1" dirty="0" smtClean="0"/>
              <a:t>تعداد و نوع باکتری هایی که در زمان صید در ماهی وجود داردبر</a:t>
            </a:r>
          </a:p>
          <a:p>
            <a:pPr>
              <a:buNone/>
            </a:pPr>
            <a:r>
              <a:rPr lang="fa-IR" sz="2800" b="1" dirty="0" smtClean="0"/>
              <a:t>حسب موارد زیر متفاوت است :</a:t>
            </a:r>
          </a:p>
          <a:p>
            <a:pPr>
              <a:buNone/>
            </a:pPr>
            <a:r>
              <a:rPr lang="fa-IR" sz="2800" b="1" dirty="0" smtClean="0"/>
              <a:t>فصل صید، محل صید ، نوع ماهی ، حرارت آب ، روش صید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سرد کردن </a:t>
            </a:r>
          </a:p>
          <a:p>
            <a:pPr>
              <a:buNone/>
            </a:pPr>
            <a:r>
              <a:rPr lang="fa-IR" sz="2800" b="1" dirty="0" smtClean="0"/>
              <a:t>سرد کردن عبارت از : کاهش دمای ماهی تا بین 0 تا 5 درجه . </a:t>
            </a:r>
          </a:p>
          <a:p>
            <a:pPr>
              <a:buNone/>
            </a:pPr>
            <a:r>
              <a:rPr lang="fa-IR" sz="2800" b="1" dirty="0" smtClean="0"/>
              <a:t>سرد کردن به 3 طریق انجام می شود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نگه داری ماهی در یخ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استفاده از آب سرد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استفاده از هوای سرد </a:t>
            </a:r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214290"/>
            <a:ext cx="7643866" cy="6259662"/>
          </a:xfrm>
        </p:spPr>
        <p:txBody>
          <a:bodyPr>
            <a:normAutofit fontScale="92500" lnSpcReduction="20000"/>
          </a:bodyPr>
          <a:lstStyle/>
          <a:p>
            <a:r>
              <a:rPr lang="fa-IR" sz="2800" b="1" dirty="0" smtClean="0"/>
              <a:t>مدت زمان نگه داری محصول در یخ به عوامل ذیل بستگی دارد :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مدت و نحوه ی نگه داری ماهی قبل از قرار داده شدن در یخ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تخلیه امعا و احشا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کیفیت یخ مصرفی و عدم آلودگی آن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چگونگی صید و مرگ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مقدار یخ مصرفی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اندازه قطعات یخ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مدت زمان سرد کردن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میزان آلودگی اولیه ماهی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نگه داری ماهی توسط انجماد </a:t>
            </a:r>
          </a:p>
          <a:p>
            <a:pPr>
              <a:buNone/>
            </a:pPr>
            <a:r>
              <a:rPr lang="fa-IR" sz="2800" b="1" dirty="0" smtClean="0"/>
              <a:t>معمولا ماهی از زمان صید تا موقعی که در سرمای مناسب انبار </a:t>
            </a:r>
          </a:p>
          <a:p>
            <a:pPr>
              <a:buNone/>
            </a:pPr>
            <a:r>
              <a:rPr lang="fa-IR" sz="2800" b="1" dirty="0" smtClean="0"/>
              <a:t>شود آنزیم ها و میکروارگانیسم ها در آن فعال خواهند بود .</a:t>
            </a:r>
          </a:p>
          <a:p>
            <a:pPr>
              <a:buNone/>
            </a:pPr>
            <a:r>
              <a:rPr lang="fa-IR" sz="2800" b="1" dirty="0" smtClean="0"/>
              <a:t>کیفیت ماهی در شرایط منجمد بستگی به عوامل زیر دارد : </a:t>
            </a:r>
          </a:p>
          <a:p>
            <a:pPr>
              <a:buNone/>
            </a:pPr>
            <a:r>
              <a:rPr lang="fa-IR" sz="2800" b="1" dirty="0" smtClean="0"/>
              <a:t>ویژگی های ماهی قبل از انجماد ، نحوه ی انجماد ، طریقه نگه داری </a:t>
            </a:r>
          </a:p>
          <a:p>
            <a:pPr>
              <a:buNone/>
            </a:pPr>
            <a:r>
              <a:rPr lang="fa-IR" sz="2800" b="1" dirty="0" smtClean="0"/>
              <a:t>در سرد خانه ، روش های دیفراست </a:t>
            </a:r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715304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روش های انجماد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7858180" cy="487375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انجماد با استفاده از هوای سرد ساکن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انجماد با استفاده از هوای فشرده متحرک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منجمد کردن با استفاده از سرمای غیر مستقیم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منجمد کردن با استفاده از محلول نمکی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منجمد کردن با استفاده از گازهای مایع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مراحل انجماد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در مرحله اول انجماد سریع انجام می شود و دمای ماهی 1- درجه می رسد .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در مرحله دوم دمای ماهی به4 –درجه میرسد و قسمت اعظم آب ماهی منجمد میشود ( منطقه ی بحرانی )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مرحله سوم نسبتا سریع صورت می گیرد و دمای ماهی همانند دمای سرد خانه خواهد شد . </a:t>
            </a:r>
            <a:endParaRPr lang="fa-IR" sz="2800" b="1" dirty="0"/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615262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لعاب دادن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8596" y="1071546"/>
            <a:ext cx="7572428" cy="5357850"/>
          </a:xfrm>
        </p:spPr>
        <p:txBody>
          <a:bodyPr>
            <a:normAutofit fontScale="92500" lnSpcReduction="20000"/>
          </a:bodyPr>
          <a:lstStyle/>
          <a:p>
            <a:r>
              <a:rPr lang="fa-IR" sz="2800" b="1" dirty="0" smtClean="0"/>
              <a:t>به منظور</a:t>
            </a:r>
            <a:r>
              <a:rPr lang="fa-IR" sz="2800" dirty="0" smtClean="0"/>
              <a:t> </a:t>
            </a:r>
            <a:r>
              <a:rPr lang="fa-IR" sz="2800" b="1" dirty="0" smtClean="0"/>
              <a:t>کمک به نگه داری ماهی منجمد می توان از لعاب </a:t>
            </a:r>
          </a:p>
          <a:p>
            <a:pPr>
              <a:buNone/>
            </a:pPr>
            <a:r>
              <a:rPr lang="fa-IR" sz="2800" b="1" dirty="0" smtClean="0"/>
              <a:t>دادن استفاده کرد تا از تبخیر سطحی کم شدن وزن ماهی ، خشک </a:t>
            </a:r>
          </a:p>
          <a:p>
            <a:pPr>
              <a:buNone/>
            </a:pPr>
            <a:r>
              <a:rPr lang="fa-IR" sz="2800" b="1" dirty="0" smtClean="0"/>
              <a:t>شدن و سوختگی انجماد ، ضایعات مکانیکی و واکنش اکسیداتیو </a:t>
            </a:r>
          </a:p>
          <a:p>
            <a:pPr>
              <a:buNone/>
            </a:pPr>
            <a:r>
              <a:rPr lang="fa-IR" sz="2800" b="1" dirty="0" smtClean="0"/>
              <a:t>جلوگیری شود .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دیفراست ماهی منجمد </a:t>
            </a:r>
          </a:p>
          <a:p>
            <a:pPr>
              <a:buNone/>
            </a:pPr>
            <a:r>
              <a:rPr lang="fa-IR" sz="2800" b="1" dirty="0" smtClean="0"/>
              <a:t>به طور کلی در مورد ماهی هر چه سرعت عمل دیفراست بیشتر </a:t>
            </a:r>
          </a:p>
          <a:p>
            <a:pPr>
              <a:buNone/>
            </a:pPr>
            <a:r>
              <a:rPr lang="fa-IR" sz="2800" b="1" dirty="0" smtClean="0"/>
              <a:t>باشد موثرتر خواهد بود و باید بلافاصله پس از خروج محصول </a:t>
            </a:r>
          </a:p>
          <a:p>
            <a:pPr>
              <a:buNone/>
            </a:pPr>
            <a:r>
              <a:rPr lang="fa-IR" sz="2800" b="1" dirty="0" smtClean="0"/>
              <a:t>از سرد خانه عمل دیفراست در حداقل زمان ممکن صورت </a:t>
            </a:r>
          </a:p>
          <a:p>
            <a:pPr>
              <a:buNone/>
            </a:pPr>
            <a:r>
              <a:rPr lang="fa-IR" sz="2800" b="1" dirty="0" smtClean="0"/>
              <a:t>میگیرد . </a:t>
            </a:r>
          </a:p>
          <a:p>
            <a:r>
              <a:rPr lang="fa-IR" sz="2800" b="1" dirty="0" smtClean="0"/>
              <a:t>دیفراست ماهی به روش های مختلف زیر انجام می شود : </a:t>
            </a:r>
          </a:p>
          <a:p>
            <a:pPr>
              <a:buNone/>
            </a:pPr>
            <a:r>
              <a:rPr lang="fa-IR" sz="2800" b="1" dirty="0" smtClean="0"/>
              <a:t>دیفراست در آب ، دیفراست در محلول نمکی ، دیفراست در هوا ، </a:t>
            </a:r>
          </a:p>
          <a:p>
            <a:pPr>
              <a:buNone/>
            </a:pPr>
            <a:r>
              <a:rPr lang="fa-IR" sz="2800" b="1" dirty="0" smtClean="0"/>
              <a:t>دیفراست در برودت ، طبخ بدون دیفراست .</a:t>
            </a:r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543824" cy="714380"/>
          </a:xfrm>
        </p:spPr>
        <p:txBody>
          <a:bodyPr>
            <a:normAutofit fontScale="90000"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fa-IR" sz="4400" b="1" dirty="0" smtClean="0">
                <a:solidFill>
                  <a:schemeClr val="accent1">
                    <a:lumMod val="75000"/>
                  </a:schemeClr>
                </a:solidFill>
              </a:rPr>
              <a:t>نگهداری ماهی از طریق دودی کردن </a:t>
            </a:r>
            <a:endParaRPr lang="fa-IR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928670"/>
            <a:ext cx="7686700" cy="592933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fa-IR" sz="2800" b="1" dirty="0" smtClean="0"/>
              <a:t>دودی کردن به تنهایی و یا همراه با نمک یکی از روش های نگه</a:t>
            </a:r>
          </a:p>
          <a:p>
            <a:pPr marL="514350" indent="-514350">
              <a:buNone/>
            </a:pPr>
            <a:r>
              <a:rPr lang="fa-IR" sz="2800" b="1" dirty="0" smtClean="0"/>
              <a:t>داری ماهی است ، دود یک اثر آنتی اکسیدانی دارد که مربوط به </a:t>
            </a:r>
          </a:p>
          <a:p>
            <a:pPr marL="514350" indent="-514350">
              <a:buNone/>
            </a:pPr>
            <a:r>
              <a:rPr lang="fa-IR" sz="2800" b="1" dirty="0" smtClean="0"/>
              <a:t>جذب مشتقات پروپان ها در ماهی می باشد که به همین علت از </a:t>
            </a:r>
          </a:p>
          <a:p>
            <a:pPr marL="514350" indent="-514350">
              <a:buNone/>
            </a:pPr>
            <a:r>
              <a:rPr lang="fa-IR" sz="2800" b="1" dirty="0" smtClean="0"/>
              <a:t>اکسیداسیون چربی ها جلوگیری می شود . معمولا در حین دود </a:t>
            </a:r>
          </a:p>
          <a:p>
            <a:pPr marL="514350" indent="-514350">
              <a:buNone/>
              <a:tabLst>
                <a:tab pos="3503613" algn="l"/>
              </a:tabLst>
            </a:pPr>
            <a:r>
              <a:rPr lang="fa-IR" sz="2800" b="1" dirty="0" smtClean="0"/>
              <a:t>دادن ، ماهی بین 5 تا 25 درصد از آب خود را بر حسب روش </a:t>
            </a:r>
          </a:p>
          <a:p>
            <a:pPr marL="514350" lvl="6" indent="-514350">
              <a:spcBef>
                <a:spcPts val="600"/>
              </a:spcBef>
              <a:buClr>
                <a:schemeClr val="accent1"/>
              </a:buClr>
              <a:buSzPct val="70000"/>
              <a:buNone/>
              <a:tabLst>
                <a:tab pos="3503613" algn="l"/>
              </a:tabLst>
            </a:pPr>
            <a:r>
              <a:rPr lang="fa-IR" sz="2800" b="1" dirty="0" smtClean="0">
                <a:solidFill>
                  <a:schemeClr val="tx1"/>
                </a:solidFill>
              </a:rPr>
              <a:t>دود دادن از دست میدهد .</a:t>
            </a:r>
          </a:p>
          <a:p>
            <a:pPr marL="514350" lvl="6" indent="-514350">
              <a:spcBef>
                <a:spcPts val="600"/>
              </a:spcBef>
              <a:buClr>
                <a:schemeClr val="accent1"/>
              </a:buClr>
              <a:buSzPct val="70000"/>
              <a:buNone/>
              <a:tabLst>
                <a:tab pos="3503613" algn="l"/>
              </a:tabLst>
            </a:pPr>
            <a:r>
              <a:rPr lang="fa-IR" sz="2800" b="1" dirty="0" smtClean="0">
                <a:solidFill>
                  <a:schemeClr val="tx1"/>
                </a:solidFill>
              </a:rPr>
              <a:t> در روش سنتی ماهی به وسیله ی آویزان کردن روی آتش دود </a:t>
            </a:r>
          </a:p>
          <a:p>
            <a:pPr marL="514350" lvl="6" indent="-514350">
              <a:spcBef>
                <a:spcPts val="600"/>
              </a:spcBef>
              <a:buClr>
                <a:schemeClr val="accent1"/>
              </a:buClr>
              <a:buSzPct val="70000"/>
              <a:buNone/>
              <a:tabLst>
                <a:tab pos="3503613" algn="l"/>
              </a:tabLst>
            </a:pPr>
            <a:r>
              <a:rPr lang="fa-IR" sz="2800" b="1" dirty="0" smtClean="0">
                <a:solidFill>
                  <a:schemeClr val="tx1"/>
                </a:solidFill>
              </a:rPr>
              <a:t> می گردد و در روش صنعتی دودی کردن با آویزان کردن ماهی </a:t>
            </a:r>
          </a:p>
          <a:p>
            <a:pPr marL="514350" lvl="6" indent="-514350">
              <a:spcBef>
                <a:spcPts val="600"/>
              </a:spcBef>
              <a:buClr>
                <a:schemeClr val="accent1"/>
              </a:buClr>
              <a:buSzPct val="70000"/>
              <a:buNone/>
              <a:tabLst>
                <a:tab pos="3503613" algn="l"/>
              </a:tabLst>
            </a:pPr>
            <a:r>
              <a:rPr lang="fa-IR" sz="2800" b="1" dirty="0" smtClean="0">
                <a:solidFill>
                  <a:schemeClr val="tx1"/>
                </a:solidFill>
              </a:rPr>
              <a:t>وسپس هدایت دود و گرما توسط دود کش از سوختن چوب ایجاد </a:t>
            </a:r>
          </a:p>
          <a:p>
            <a:pPr marL="514350" lvl="6" indent="-514350">
              <a:spcBef>
                <a:spcPts val="600"/>
              </a:spcBef>
              <a:buClr>
                <a:schemeClr val="accent1"/>
              </a:buClr>
              <a:buSzPct val="70000"/>
              <a:buNone/>
              <a:tabLst>
                <a:tab pos="3503613" algn="l"/>
              </a:tabLst>
            </a:pPr>
            <a:r>
              <a:rPr lang="fa-IR" sz="2800" b="1" dirty="0" smtClean="0">
                <a:solidFill>
                  <a:schemeClr val="tx1"/>
                </a:solidFill>
              </a:rPr>
              <a:t>می شود . </a:t>
            </a:r>
          </a:p>
          <a:p>
            <a:pPr marL="514350" indent="-514350">
              <a:buNone/>
              <a:tabLst>
                <a:tab pos="3503613" algn="l"/>
              </a:tabLst>
            </a:pPr>
            <a:endParaRPr lang="fa-IR" sz="2800" b="1" dirty="0" smtClean="0"/>
          </a:p>
          <a:p>
            <a:pPr marL="514350" indent="-514350">
              <a:buNone/>
              <a:tabLst>
                <a:tab pos="3503613" algn="l"/>
              </a:tabLst>
            </a:pPr>
            <a:endParaRPr lang="fa-IR" sz="2800" b="1" dirty="0" smtClean="0"/>
          </a:p>
        </p:txBody>
      </p:sp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686700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نگهداری ماهی توسط اشعه 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686700" cy="54738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a-IR" sz="2800" b="1" dirty="0" smtClean="0"/>
              <a:t>نگهداری ماهی توسط اشعه های زیر صورت می گیرد :</a:t>
            </a:r>
          </a:p>
          <a:p>
            <a:pPr>
              <a:buNone/>
            </a:pPr>
            <a:r>
              <a:rPr lang="fa-IR" sz="2800" b="1" dirty="0" smtClean="0"/>
              <a:t>اشعه ماوراء بنفش ، اشعه یونیزه </a:t>
            </a:r>
          </a:p>
          <a:p>
            <a:pPr marL="514350" indent="-514350"/>
            <a:r>
              <a:rPr lang="fa-IR" sz="2800" b="1" dirty="0" smtClean="0"/>
              <a:t>به طور کلی اثر نفوذی اشعه بستگی به شرایط زیر دارد : </a:t>
            </a:r>
          </a:p>
          <a:p>
            <a:pPr marL="514350" indent="-514350">
              <a:buNone/>
            </a:pPr>
            <a:r>
              <a:rPr lang="fa-IR" sz="2800" b="1" dirty="0" smtClean="0"/>
              <a:t>زمان ، فشار قدرت اشعه ، ترکیبات مواد غذایی </a:t>
            </a:r>
          </a:p>
          <a:p>
            <a:pPr marL="514350" indent="-514350"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نگهداری با استفاده از نمک زدن </a:t>
            </a:r>
          </a:p>
          <a:p>
            <a:pPr marL="514350" indent="-514350">
              <a:buNone/>
            </a:pPr>
            <a:r>
              <a:rPr lang="fa-IR" sz="2800" b="1" dirty="0" smtClean="0"/>
              <a:t>مطلب اصلی در این روش خاصیت نگه داری نمک است که در اثر </a:t>
            </a:r>
          </a:p>
          <a:p>
            <a:pPr marL="514350" indent="-514350">
              <a:buNone/>
            </a:pPr>
            <a:r>
              <a:rPr lang="fa-IR" sz="2800" b="1" dirty="0" smtClean="0"/>
              <a:t>تبادل نمک با رطوبت محصول میزان آب ماهی کاهش یافته و به </a:t>
            </a:r>
          </a:p>
          <a:p>
            <a:pPr marL="514350" indent="-514350">
              <a:buNone/>
            </a:pPr>
            <a:r>
              <a:rPr lang="fa-IR" sz="2800" b="1" dirty="0" smtClean="0"/>
              <a:t>جای آن نمک نفوذ خواهد کرد که در اثر کاهش فعالیت آبی موجب </a:t>
            </a:r>
          </a:p>
          <a:p>
            <a:pPr marL="514350" indent="-514350">
              <a:buNone/>
            </a:pPr>
            <a:r>
              <a:rPr lang="fa-IR" sz="2800" b="1" dirty="0" smtClean="0"/>
              <a:t>توقف و کندی فعالیت عوامل فساد از جمله میکروب ها خواهد شد </a:t>
            </a:r>
          </a:p>
          <a:p>
            <a:pPr marL="514350" indent="-514350">
              <a:buNone/>
            </a:pPr>
            <a:r>
              <a:rPr lang="fa-IR" sz="2800" b="1" dirty="0" smtClean="0"/>
              <a:t>اشکال این روش این است که عمل شور کردن یکنواخت نخواهد </a:t>
            </a:r>
          </a:p>
          <a:p>
            <a:pPr marL="514350" indent="-514350">
              <a:buNone/>
            </a:pPr>
            <a:r>
              <a:rPr lang="fa-IR" sz="2800" b="1" dirty="0" smtClean="0"/>
              <a:t>بود و حتی در یک ماهی قسمتی از بدن ماهی در تماس بیشتری با </a:t>
            </a:r>
          </a:p>
          <a:p>
            <a:pPr marL="514350" indent="-514350">
              <a:buNone/>
            </a:pPr>
            <a:r>
              <a:rPr lang="fa-IR" sz="2800" b="1" dirty="0" smtClean="0"/>
              <a:t>نمک می باشد و قسمتی کمتر . </a:t>
            </a:r>
          </a:p>
          <a:p>
            <a:pPr marL="514350" indent="-514350">
              <a:buNone/>
            </a:pPr>
            <a:r>
              <a:rPr lang="fa-IR" sz="2800" b="1" dirty="0" smtClean="0"/>
              <a:t>نمک زنی به 3 روش خشک، مرطوب و مختلط انجام می شود . </a:t>
            </a:r>
          </a:p>
          <a:p>
            <a:endParaRPr lang="fa-IR" dirty="0"/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615262" cy="857256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فواید شور کردن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42910" y="1071546"/>
            <a:ext cx="7500990" cy="5159504"/>
          </a:xfrm>
        </p:spPr>
        <p:txBody>
          <a:bodyPr>
            <a:normAutofit lnSpcReduction="10000"/>
          </a:bodyPr>
          <a:lstStyle/>
          <a:p>
            <a:r>
              <a:rPr lang="fa-IR" sz="2800" b="1" dirty="0" smtClean="0"/>
              <a:t>در مرحله اول شور کردن نفوذ نمک به بافت ماهی است ، در </a:t>
            </a:r>
          </a:p>
          <a:p>
            <a:pPr>
              <a:buNone/>
            </a:pPr>
            <a:r>
              <a:rPr lang="fa-IR" sz="2800" b="1" dirty="0" smtClean="0"/>
              <a:t>مرحله دوم ماهی را برای مدت زمان لازم در درجه حرارت مورد </a:t>
            </a:r>
          </a:p>
          <a:p>
            <a:pPr>
              <a:buNone/>
            </a:pPr>
            <a:r>
              <a:rPr lang="fa-IR" sz="2800" b="1" dirty="0" smtClean="0"/>
              <a:t>نظر نگه داری می کنند تا در اثر مرور زمان رنگ و بو و عطر </a:t>
            </a:r>
          </a:p>
          <a:p>
            <a:pPr>
              <a:buNone/>
            </a:pPr>
            <a:r>
              <a:rPr lang="fa-IR" sz="2800" b="1" dirty="0" smtClean="0"/>
              <a:t>ماهی تغییر کرده و محصول شور شده با خصوصیات </a:t>
            </a:r>
          </a:p>
          <a:p>
            <a:pPr>
              <a:buNone/>
            </a:pPr>
            <a:r>
              <a:rPr lang="fa-IR" sz="2800" b="1" dirty="0" smtClean="0"/>
              <a:t>ارگانولپتیکی لازم تولید شود . </a:t>
            </a:r>
          </a:p>
          <a:p>
            <a:r>
              <a:rPr lang="fa-IR" sz="2800" b="1" dirty="0" smtClean="0"/>
              <a:t>عوامل موثر در مدت زمان شور کردن : </a:t>
            </a:r>
          </a:p>
          <a:p>
            <a:pPr>
              <a:buNone/>
            </a:pPr>
            <a:r>
              <a:rPr lang="fa-IR" sz="2800" b="1" dirty="0" smtClean="0"/>
              <a:t>روش نمک سود کردن ، خلوص نمک ، اندازه ماهی ، درجه </a:t>
            </a:r>
          </a:p>
          <a:p>
            <a:pPr>
              <a:buNone/>
            </a:pPr>
            <a:r>
              <a:rPr lang="fa-IR" sz="2800" b="1" dirty="0" smtClean="0"/>
              <a:t>حرارت </a:t>
            </a:r>
          </a:p>
          <a:p>
            <a:r>
              <a:rPr lang="fa-IR" sz="2800" b="1" dirty="0" smtClean="0"/>
              <a:t>ذکر این نکته ضروری است که زمان شور کردن ماهی 12 تا </a:t>
            </a:r>
          </a:p>
          <a:p>
            <a:r>
              <a:rPr lang="fa-IR" sz="2800" b="1" dirty="0" smtClean="0"/>
              <a:t>15 روز بوده و مقدار درصد نمک ماهی به 3 صورت  کم </a:t>
            </a:r>
          </a:p>
          <a:p>
            <a:pPr>
              <a:buNone/>
            </a:pPr>
            <a:r>
              <a:rPr lang="fa-IR" sz="2800" b="1" dirty="0" smtClean="0"/>
              <a:t>نمک ، نیم شور و پر نمک خواهد بود . </a:t>
            </a:r>
            <a:endParaRPr lang="fa-IR" sz="2800" b="1" dirty="0"/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543824" cy="714380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نگه داری ماهی به روش خشک کردن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615262" cy="5330968"/>
          </a:xfrm>
        </p:spPr>
        <p:txBody>
          <a:bodyPr>
            <a:normAutofit/>
          </a:bodyPr>
          <a:lstStyle/>
          <a:p>
            <a:r>
              <a:rPr lang="fa-IR" sz="2800" b="1" dirty="0" smtClean="0"/>
              <a:t>عمل خشک کردن به 2 روش زیر انجام می شود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روش صنعتی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روش طبیعی</a:t>
            </a:r>
          </a:p>
          <a:p>
            <a:r>
              <a:rPr lang="fa-IR" sz="2800" b="1" dirty="0" smtClean="0"/>
              <a:t>روش خشک کردن در ماهی ها متفاوت است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خشک کردن ماهی خام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خشک کردن ماهی پخته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نگه داری به طریقه کنسرو کردن </a:t>
            </a:r>
          </a:p>
          <a:p>
            <a:r>
              <a:rPr lang="fa-IR" sz="2800" b="1" dirty="0" smtClean="0"/>
              <a:t>برای تهیه کنسرو مراحل مختلفی از لحظه دریافت مواد اولیه تا بسته بندی و مصرف انجام می گردد مراحل تهیه کنسرو شامل مراحل زیر می باشد : </a:t>
            </a:r>
          </a:p>
        </p:txBody>
      </p:sp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14290"/>
            <a:ext cx="7686700" cy="625966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دریافت مواد اولیه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آماده کردن ماهی ها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پیش پخت یا به کارگیری حرارت اولیه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پر کردن قوطی و ظروف از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اضافه کردن مواد افزودنی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خارج کردن هوا و ایجاد خلاء در قوطی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درب بندی قوطی ها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سرد کردن کنسرو ها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برچسب زدن ، بسته بندی ، انبار و حمل ونقل </a:t>
            </a:r>
          </a:p>
          <a:p>
            <a:r>
              <a:rPr lang="fa-IR" sz="2800" b="1" dirty="0" smtClean="0"/>
              <a:t>جهت بهبود طعم و کیفیت کنسرو ماهی به آن موادی اضافه می کنند که شامل موارد زیر است : </a:t>
            </a:r>
          </a:p>
          <a:p>
            <a:pPr>
              <a:buNone/>
            </a:pPr>
            <a:r>
              <a:rPr lang="fa-IR" sz="2800" b="1" dirty="0" smtClean="0"/>
              <a:t>نمک، روغن ، سس گوجه فرنگی ، گلوتامات ، کربوکسی متیل </a:t>
            </a:r>
          </a:p>
          <a:p>
            <a:pPr>
              <a:buNone/>
            </a:pPr>
            <a:r>
              <a:rPr lang="fa-IR" sz="2800" b="1" dirty="0" smtClean="0"/>
              <a:t>سلولز ، افزودن شکر </a:t>
            </a:r>
          </a:p>
          <a:p>
            <a:pPr>
              <a:buNone/>
            </a:pPr>
            <a:endParaRPr lang="fa-IR" sz="2800" b="1" dirty="0" smtClean="0"/>
          </a:p>
          <a:p>
            <a:pPr>
              <a:buFont typeface="Wingdings" pitchFamily="2" charset="2"/>
              <a:buChar char="v"/>
            </a:pPr>
            <a:endParaRPr lang="fa-IR" sz="2800" b="1" dirty="0" smtClean="0"/>
          </a:p>
        </p:txBody>
      </p:sp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686700" cy="714380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/>
                </a:solidFill>
              </a:rPr>
              <a:t>ماریناد</a:t>
            </a:r>
            <a:endParaRPr lang="fa-IR" sz="40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615262" cy="5402406"/>
          </a:xfrm>
        </p:spPr>
        <p:txBody>
          <a:bodyPr>
            <a:normAutofit/>
          </a:bodyPr>
          <a:lstStyle/>
          <a:p>
            <a:r>
              <a:rPr lang="fa-IR" sz="2800" b="1" dirty="0" smtClean="0"/>
              <a:t>ماریناد یکی از طرق نگهداری ماهی است که علاوه بر نقش</a:t>
            </a:r>
          </a:p>
          <a:p>
            <a:pPr>
              <a:buNone/>
            </a:pPr>
            <a:r>
              <a:rPr lang="fa-IR" sz="2800" b="1" dirty="0" smtClean="0"/>
              <a:t>حفاظت طعم و بوی ماهی نیز تغییر کرده و مطبوع میگردد.</a:t>
            </a:r>
          </a:p>
          <a:p>
            <a:r>
              <a:rPr lang="fa-IR" sz="2800" b="1" dirty="0" smtClean="0"/>
              <a:t>ماریناد به روش های زیر انجام میگیرد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ماریناد سرد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ماریناد پخته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ماریناد سرخ کرده </a:t>
            </a:r>
          </a:p>
          <a:p>
            <a:r>
              <a:rPr lang="fa-IR" sz="2800" b="1" dirty="0" smtClean="0"/>
              <a:t>از محصولات ماهی می توان به موارد زیر اشاره نمود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سوسیس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روغن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پودر ماهی </a:t>
            </a:r>
          </a:p>
        </p:txBody>
      </p:sp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543824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پودر ماهی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686700" cy="5402406"/>
          </a:xfrm>
        </p:spPr>
        <p:txBody>
          <a:bodyPr>
            <a:normAutofit fontScale="92500" lnSpcReduction="10000"/>
          </a:bodyPr>
          <a:lstStyle/>
          <a:p>
            <a:r>
              <a:rPr lang="fa-IR" sz="2800" b="1" dirty="0" smtClean="0"/>
              <a:t>در فرایند تولید پودر ماهی هدف اصلی جداسازی</a:t>
            </a:r>
            <a:r>
              <a:rPr lang="fa-IR" sz="2800" dirty="0" smtClean="0"/>
              <a:t> </a:t>
            </a:r>
            <a:r>
              <a:rPr lang="fa-IR" sz="2800" b="1" dirty="0" smtClean="0"/>
              <a:t>3 جزء مواد </a:t>
            </a:r>
          </a:p>
          <a:p>
            <a:pPr>
              <a:buNone/>
            </a:pPr>
            <a:r>
              <a:rPr lang="fa-IR" sz="2800" b="1" dirty="0" smtClean="0"/>
              <a:t>جامد ، آب وروغن است و مراحل تولید به شرح ذیل میباشد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خرد کردن مواد اولیه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پخت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صاف کردن مقدماتی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پرس کردن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جداسازی فاز مایع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تبخیر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خشک کردن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افزودن آنتی اکسیدان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آسیاب کردن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بسته بندی و نگه داری محصول </a:t>
            </a:r>
          </a:p>
          <a:p>
            <a:pPr>
              <a:buFont typeface="Wingdings" pitchFamily="2" charset="2"/>
              <a:buChar char="v"/>
            </a:pPr>
            <a:endParaRPr lang="fa-IR" sz="2800" b="1" dirty="0" smtClean="0"/>
          </a:p>
          <a:p>
            <a:pPr>
              <a:buNone/>
            </a:pPr>
            <a:endParaRPr lang="fa-IR" sz="2800" b="1" dirty="0"/>
          </a:p>
        </p:txBody>
      </p:sp>
    </p:spTree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543824" cy="714380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خاویار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000108"/>
            <a:ext cx="7500990" cy="5429288"/>
          </a:xfrm>
        </p:spPr>
        <p:txBody>
          <a:bodyPr>
            <a:normAutofit/>
          </a:bodyPr>
          <a:lstStyle/>
          <a:p>
            <a:r>
              <a:rPr lang="fa-IR" sz="2800" b="1" dirty="0" smtClean="0"/>
              <a:t>ماهیان استروژن یا خاویاری یکی از بهترین ماهیان در جهان</a:t>
            </a:r>
          </a:p>
          <a:p>
            <a:pPr>
              <a:buNone/>
            </a:pPr>
            <a:r>
              <a:rPr lang="fa-IR" sz="2800" b="1" dirty="0" smtClean="0"/>
              <a:t>هستند این ماهیان دارای گوشت لذیذ بوده و به طور متوسط 10 </a:t>
            </a:r>
          </a:p>
          <a:p>
            <a:pPr>
              <a:buNone/>
            </a:pPr>
            <a:r>
              <a:rPr lang="fa-IR" sz="2800" b="1" dirty="0" smtClean="0"/>
              <a:t>درصد وزن خود حاوی خاویار می باشند . </a:t>
            </a:r>
          </a:p>
          <a:p>
            <a:r>
              <a:rPr lang="fa-IR" sz="2800" b="1" dirty="0" smtClean="0"/>
              <a:t>خاویار حدودا 50 تا58 درصد آب ، 23 تا 33 درصد پروتئین</a:t>
            </a:r>
          </a:p>
          <a:p>
            <a:pPr>
              <a:buNone/>
            </a:pPr>
            <a:r>
              <a:rPr lang="fa-IR" sz="2800" b="1" dirty="0" smtClean="0"/>
              <a:t>14 تا 16 درصد چربی و 1 تا 1.5 درصد املاح دارد و سرشار </a:t>
            </a:r>
          </a:p>
          <a:p>
            <a:pPr>
              <a:buNone/>
            </a:pPr>
            <a:r>
              <a:rPr lang="fa-IR" sz="2800" b="1" dirty="0" smtClean="0"/>
              <a:t>از ویتامین های </a:t>
            </a:r>
            <a:r>
              <a:rPr lang="en-US" sz="2800" b="1" dirty="0" smtClean="0"/>
              <a:t>A</a:t>
            </a:r>
            <a:r>
              <a:rPr lang="fa-IR" sz="2800" b="1" dirty="0" smtClean="0"/>
              <a:t>،</a:t>
            </a:r>
            <a:r>
              <a:rPr lang="en-US" sz="2800" b="1" dirty="0" smtClean="0"/>
              <a:t>D</a:t>
            </a:r>
            <a:r>
              <a:rPr lang="fa-IR" sz="2800" b="1" dirty="0" smtClean="0"/>
              <a:t>و </a:t>
            </a:r>
            <a:r>
              <a:rPr lang="en-US" sz="2800" b="1" dirty="0" smtClean="0"/>
              <a:t>E</a:t>
            </a:r>
            <a:r>
              <a:rPr lang="fa-IR" sz="2800" b="1" dirty="0" smtClean="0"/>
              <a:t>و دارای ید و فسفر می باشد بنابراین </a:t>
            </a:r>
          </a:p>
          <a:p>
            <a:pPr>
              <a:buNone/>
            </a:pPr>
            <a:r>
              <a:rPr lang="fa-IR" sz="2800" b="1" dirty="0" smtClean="0"/>
              <a:t>ارزش غذایی خاویار بیشتر از گوشت ماهی خواهد بود . </a:t>
            </a:r>
          </a:p>
          <a:p>
            <a:r>
              <a:rPr lang="fa-IR" sz="2800" b="1" dirty="0" smtClean="0"/>
              <a:t>همیشه سعی در این است که ماهی به صورت زنده جهت </a:t>
            </a:r>
          </a:p>
          <a:p>
            <a:pPr>
              <a:buNone/>
            </a:pPr>
            <a:r>
              <a:rPr lang="fa-IR" sz="2800" b="1" dirty="0" smtClean="0"/>
              <a:t>برداشت خاویار به ایستگاه منتقل شود زیرا در کیفیت خاویار </a:t>
            </a:r>
          </a:p>
          <a:p>
            <a:pPr>
              <a:buNone/>
            </a:pPr>
            <a:r>
              <a:rPr lang="fa-IR" sz="2800" b="1" dirty="0" smtClean="0"/>
              <a:t>فوق العاده موثر می باشد .  </a:t>
            </a:r>
            <a:endParaRPr lang="fa-IR" sz="2800" b="1" dirty="0"/>
          </a:p>
        </p:txBody>
      </p:sp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615262" cy="785818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1">
                    <a:lumMod val="75000"/>
                  </a:schemeClr>
                </a:solidFill>
              </a:rPr>
              <a:t>تکنولوژی تولید خاویار </a:t>
            </a: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071546"/>
            <a:ext cx="7643866" cy="550072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2800" b="1" dirty="0" smtClean="0"/>
              <a:t>تکنولوژی تولید خاویار دارای مراحل زیر است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خارج کردن خاویار از شکم ماهی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خارج کردن تخم ها از تخمدان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درجه بندی خاویار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افزایش نمک به خاویار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مرحله خروج آب نمک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بسته بندی خاویار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پاستوریزه کردن خاویار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نگهداری و توزیع خاویار </a:t>
            </a:r>
          </a:p>
          <a:p>
            <a:r>
              <a:rPr lang="fa-IR" sz="2800" b="1" dirty="0" smtClean="0"/>
              <a:t>درجه بندی خاویار بر اساس موارد زیر انجام میشود : </a:t>
            </a:r>
          </a:p>
          <a:p>
            <a:pPr>
              <a:buNone/>
            </a:pPr>
            <a:r>
              <a:rPr lang="fa-IR" sz="2800" b="1" dirty="0" smtClean="0"/>
              <a:t>نوع ماهی ، اندازه تخم ها، استحکام دانه ها ، طعم و بو ، رنگ </a:t>
            </a:r>
          </a:p>
        </p:txBody>
      </p:sp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785786" y="1000108"/>
            <a:ext cx="7043758" cy="2511428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8596" y="928670"/>
            <a:ext cx="7972452" cy="4500594"/>
          </a:xfrm>
        </p:spPr>
        <p:txBody>
          <a:bodyPr>
            <a:normAutofit/>
          </a:bodyPr>
          <a:lstStyle/>
          <a:p>
            <a:r>
              <a:rPr lang="fa-IR" sz="2800" b="1" dirty="0" smtClean="0"/>
              <a:t>میکروب های خاویار شامل :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باکتری های مزوفیل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باکتری های کلی فرم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کلی فرم های مدفوعی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استافیلو کوکوس اورئوس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باکتری های بی هوازی ایجاد کننده ی سولفیت </a:t>
            </a:r>
          </a:p>
          <a:p>
            <a:pPr>
              <a:buFont typeface="Wingdings" pitchFamily="2" charset="2"/>
              <a:buChar char="v"/>
            </a:pPr>
            <a:r>
              <a:rPr lang="fa-IR" sz="2800" b="1" dirty="0" smtClean="0"/>
              <a:t>سالمونلا </a:t>
            </a:r>
          </a:p>
          <a:p>
            <a:pPr>
              <a:buNone/>
            </a:pPr>
            <a:endParaRPr lang="fa-I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966829"/>
      </p:ext>
    </p:extLst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444</TotalTime>
  <Words>1724</Words>
  <Application>Microsoft Office PowerPoint</Application>
  <PresentationFormat>On-screen Show (4:3)</PresentationFormat>
  <Paragraphs>193</Paragraphs>
  <Slides>20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Century Schoolbook</vt:lpstr>
      <vt:lpstr>Courier New</vt:lpstr>
      <vt:lpstr>Times New Roman</vt:lpstr>
      <vt:lpstr>Wingdings</vt:lpstr>
      <vt:lpstr>Wingdings 2</vt:lpstr>
      <vt:lpstr>Oriel</vt:lpstr>
      <vt:lpstr>بنام خدا</vt:lpstr>
      <vt:lpstr>PowerPoint Presentation</vt:lpstr>
      <vt:lpstr>مقدمه  </vt:lpstr>
      <vt:lpstr>ارزش غذایی ماهی و ترکیبات آن </vt:lpstr>
      <vt:lpstr>یبتس</vt:lpstr>
      <vt:lpstr>صید و جابجایی ماهی </vt:lpstr>
      <vt:lpstr>PowerPoint Presentation</vt:lpstr>
      <vt:lpstr>روش های انجماد </vt:lpstr>
      <vt:lpstr>لعاب دادن </vt:lpstr>
      <vt:lpstr>  نگهداری ماهی از طریق دودی کردن </vt:lpstr>
      <vt:lpstr>نگهداری ماهی توسط اشعه </vt:lpstr>
      <vt:lpstr>فواید شور کردن </vt:lpstr>
      <vt:lpstr>نگه داری ماهی به روش خشک کردن </vt:lpstr>
      <vt:lpstr>PowerPoint Presentation</vt:lpstr>
      <vt:lpstr>ماریناد</vt:lpstr>
      <vt:lpstr>پودر ماهی </vt:lpstr>
      <vt:lpstr>خاویار</vt:lpstr>
      <vt:lpstr>تکنولوژی تولید خاویار </vt:lpstr>
      <vt:lpstr>PowerPoint Presentation</vt:lpstr>
      <vt:lpstr>پایان</vt:lpstr>
    </vt:vector>
  </TitlesOfParts>
  <Company>sazgar.com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Bahman</dc:creator>
  <cp:lastModifiedBy>Windows User</cp:lastModifiedBy>
  <cp:revision>50</cp:revision>
  <dcterms:created xsi:type="dcterms:W3CDTF">2010-04-05T20:18:54Z</dcterms:created>
  <dcterms:modified xsi:type="dcterms:W3CDTF">2018-04-25T14:47:40Z</dcterms:modified>
</cp:coreProperties>
</file>