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32" r:id="rId1"/>
  </p:sldMasterIdLst>
  <p:sldIdLst>
    <p:sldId id="277" r:id="rId2"/>
    <p:sldId id="256" r:id="rId3"/>
    <p:sldId id="262" r:id="rId4"/>
    <p:sldId id="257" r:id="rId5"/>
    <p:sldId id="258" r:id="rId6"/>
    <p:sldId id="259" r:id="rId7"/>
    <p:sldId id="274" r:id="rId8"/>
    <p:sldId id="270" r:id="rId9"/>
    <p:sldId id="264" r:id="rId10"/>
    <p:sldId id="271" r:id="rId11"/>
    <p:sldId id="272" r:id="rId12"/>
    <p:sldId id="273" r:id="rId13"/>
    <p:sldId id="263" r:id="rId14"/>
    <p:sldId id="266" r:id="rId15"/>
    <p:sldId id="260" r:id="rId16"/>
    <p:sldId id="267" r:id="rId17"/>
    <p:sldId id="268" r:id="rId18"/>
    <p:sldId id="275" r:id="rId19"/>
    <p:sldId id="261" r:id="rId20"/>
    <p:sldId id="276"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5/21/2020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5/21/2020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1D8BD707-D9CF-40AE-B4C6-C98DA3205C09}" type="datetimeFigureOut">
              <a:rPr lang="en-US" smtClean="0"/>
              <a:pPr/>
              <a:t>5/21/2020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1D8BD707-D9CF-40AE-B4C6-C98DA3205C09}" type="datetimeFigureOut">
              <a:rPr lang="en-US" smtClean="0"/>
              <a:pPr/>
              <a:t>5/21/2020</a:t>
            </a:fld>
            <a:endParaRPr lang="en-US"/>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US"/>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B6F15528-21DE-4FAA-801E-634DDDAF4B2B}" type="slidenum">
              <a:rPr lang="en-US" smtClean="0"/>
              <a:pPr/>
              <a:t>‹#›</a:t>
            </a:fld>
            <a:endParaRPr lang="en-US"/>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4333" r:id="rId1"/>
    <p:sldLayoutId id="2147484334" r:id="rId2"/>
    <p:sldLayoutId id="2147484335" r:id="rId3"/>
    <p:sldLayoutId id="2147484336" r:id="rId4"/>
    <p:sldLayoutId id="2147484337" r:id="rId5"/>
    <p:sldLayoutId id="2147484338" r:id="rId6"/>
    <p:sldLayoutId id="2147484339" r:id="rId7"/>
    <p:sldLayoutId id="2147484340" r:id="rId8"/>
    <p:sldLayoutId id="2147484341" r:id="rId9"/>
    <p:sldLayoutId id="2147484342" r:id="rId10"/>
    <p:sldLayoutId id="2147484343"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2997114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fa-IR" sz="4800" dirty="0" smtClean="0"/>
              <a:t>فرار مالیاتی</a:t>
            </a:r>
            <a:br>
              <a:rPr lang="fa-IR" sz="4800" dirty="0" smtClean="0"/>
            </a:br>
            <a:endParaRPr lang="en-US" sz="4800" dirty="0"/>
          </a:p>
        </p:txBody>
      </p:sp>
    </p:spTree>
    <p:extLst>
      <p:ext uri="{BB962C8B-B14F-4D97-AF65-F5344CB8AC3E}">
        <p14:creationId xmlns:p14="http://schemas.microsoft.com/office/powerpoint/2010/main" val="3309952641"/>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762000"/>
            <a:ext cx="7924800" cy="4953000"/>
          </a:xfrm>
        </p:spPr>
        <p:txBody>
          <a:bodyPr>
            <a:normAutofit/>
          </a:bodyPr>
          <a:lstStyle/>
          <a:p>
            <a:pPr algn="ctr" rtl="1"/>
            <a:endParaRPr lang="en-US" sz="2800" dirty="0" smtClean="0">
              <a:cs typeface="B Lotus" pitchFamily="2" charset="-78"/>
            </a:endParaRPr>
          </a:p>
          <a:p>
            <a:pPr algn="ctr" rtl="1"/>
            <a:r>
              <a:rPr lang="fa-IR" sz="2800" dirty="0" smtClean="0">
                <a:cs typeface="B Lotus" pitchFamily="2" charset="-78"/>
              </a:rPr>
              <a:t>در </a:t>
            </a:r>
            <a:r>
              <a:rPr lang="fa-IR" sz="2800" dirty="0">
                <a:cs typeface="B Lotus" pitchFamily="2" charset="-78"/>
              </a:rPr>
              <a:t>بیشتر کشورها، بخش عمده ای از منابع درآمدی دولت، از طریق مالیات تامین می شود. سهم مالیات از کل درآمدهای عمومی در میان کشورها، متفاوت است و میزان آن بستگی به سطح توسعه و ساختار اقتصادی آنها دارد. در این میان، فرار مالیاتی و گریز </a:t>
            </a:r>
            <a:r>
              <a:rPr lang="fa-IR" sz="2800" dirty="0" smtClean="0">
                <a:cs typeface="B Lotus" pitchFamily="2" charset="-78"/>
              </a:rPr>
              <a:t>یا اجتناب از پرداخت مالیات </a:t>
            </a:r>
            <a:r>
              <a:rPr lang="fa-IR" sz="2800" dirty="0">
                <a:cs typeface="B Lotus" pitchFamily="2" charset="-78"/>
              </a:rPr>
              <a:t>در کشورها باعث شده است تا درآمدهای مالیاتی کشورها، همواره از آنچه که برآورد می شود کمتر </a:t>
            </a:r>
            <a:r>
              <a:rPr lang="fa-IR" sz="2800" dirty="0" smtClean="0">
                <a:cs typeface="B Lotus" pitchFamily="2" charset="-78"/>
              </a:rPr>
              <a:t>باشد. تمامی کشورها تلاش خود را برای کاهش این دو پدیده به کار می گیرند یا از طریق اصلاح نظام مالیاتی، به چاره جویی برمی خیزند.</a:t>
            </a:r>
            <a:endParaRPr lang="en-US" sz="2800" dirty="0">
              <a:cs typeface="B Lotus" pitchFamily="2" charset="-78"/>
            </a:endParaRPr>
          </a:p>
        </p:txBody>
      </p:sp>
    </p:spTree>
    <p:extLst>
      <p:ext uri="{BB962C8B-B14F-4D97-AF65-F5344CB8AC3E}">
        <p14:creationId xmlns:p14="http://schemas.microsoft.com/office/powerpoint/2010/main" val="853678317"/>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2067" y="2590800"/>
            <a:ext cx="7408333" cy="3535363"/>
          </a:xfrm>
        </p:spPr>
        <p:txBody>
          <a:bodyPr>
            <a:normAutofit/>
          </a:bodyPr>
          <a:lstStyle/>
          <a:p>
            <a:pPr algn="ctr" rtl="1"/>
            <a:r>
              <a:rPr lang="ar-SA" sz="2200" dirty="0">
                <a:cs typeface="B Lotus" pitchFamily="2" charset="-78"/>
              </a:rPr>
              <a:t>استفاده مؤدی از راه‌های مختلف قانونی مانند محاسبه مالیات نرخ‌های گوناگون به منظور کاستن از میزان مالیات را اجتناب از مالیات</a:t>
            </a:r>
            <a:r>
              <a:rPr lang="fa-IR" sz="2200" dirty="0">
                <a:cs typeface="B Lotus" pitchFamily="2" charset="-78"/>
              </a:rPr>
              <a:t> می نامند .</a:t>
            </a:r>
          </a:p>
          <a:p>
            <a:pPr algn="ctr" rtl="1"/>
            <a:r>
              <a:rPr lang="ar-SA" sz="2200" dirty="0">
                <a:cs typeface="B Lotus" pitchFamily="2" charset="-78"/>
              </a:rPr>
              <a:t>فرار مالیاتی و اجتناب از پرداخت مالیات هر دو به‌منظور گریز از ادای مالیات صورت می‌گیرد اما تفاوت اساسی این دو آن است که اجتناب از پرداخت مالیات رفتاری قانونی است، درحالی‌که فرار مالیاتی رفتاری غیرقانونی است، درواقع اجتناب از مالیات ، از خلاهای قانونی در قانون مالیات ها نشات می گیرد</a:t>
            </a:r>
            <a:r>
              <a:rPr lang="fa-IR" sz="2200" dirty="0">
                <a:cs typeface="B Lotus" pitchFamily="2" charset="-78"/>
              </a:rPr>
              <a:t> و </a:t>
            </a:r>
            <a:r>
              <a:rPr lang="ar-SA" sz="2200" dirty="0">
                <a:cs typeface="B Lotus" pitchFamily="2" charset="-78"/>
              </a:rPr>
              <a:t>یک نوع سوء استفاده رسمی از قوانین مالیاتی است</a:t>
            </a:r>
            <a:r>
              <a:rPr lang="fa-IR" sz="2200" dirty="0">
                <a:cs typeface="B Lotus" pitchFamily="2" charset="-78"/>
              </a:rPr>
              <a:t>. </a:t>
            </a:r>
            <a:endParaRPr lang="en-US" sz="2200" dirty="0">
              <a:cs typeface="B Lotus" pitchFamily="2" charset="-78"/>
            </a:endParaRPr>
          </a:p>
        </p:txBody>
      </p:sp>
      <p:sp>
        <p:nvSpPr>
          <p:cNvPr id="2" name="Title 1"/>
          <p:cNvSpPr>
            <a:spLocks noGrp="1"/>
          </p:cNvSpPr>
          <p:nvPr>
            <p:ph type="title"/>
          </p:nvPr>
        </p:nvSpPr>
        <p:spPr/>
        <p:txBody>
          <a:bodyPr>
            <a:noAutofit/>
          </a:bodyPr>
          <a:lstStyle/>
          <a:p>
            <a:pPr rtl="1"/>
            <a:r>
              <a:rPr lang="fa-IR" sz="3600" dirty="0">
                <a:cs typeface="B Lotus" pitchFamily="2" charset="-78"/>
              </a:rPr>
              <a:t>اجتناب از پرداخت مالیات و تفاوت آن با فرار مالیاتی</a:t>
            </a:r>
            <a:endParaRPr lang="en-US" sz="3600" dirty="0">
              <a:cs typeface="B Lotus" pitchFamily="2" charset="-78"/>
            </a:endParaRPr>
          </a:p>
        </p:txBody>
      </p:sp>
    </p:spTree>
    <p:extLst>
      <p:ext uri="{BB962C8B-B14F-4D97-AF65-F5344CB8AC3E}">
        <p14:creationId xmlns:p14="http://schemas.microsoft.com/office/powerpoint/2010/main" val="98171902"/>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685800"/>
            <a:ext cx="7924800" cy="4953000"/>
          </a:xfrm>
        </p:spPr>
        <p:txBody>
          <a:bodyPr>
            <a:normAutofit/>
          </a:bodyPr>
          <a:lstStyle/>
          <a:p>
            <a:pPr algn="ctr" rtl="1"/>
            <a:r>
              <a:rPr lang="ar-SA" dirty="0">
                <a:cs typeface="B Lotus" pitchFamily="2" charset="-78"/>
              </a:rPr>
              <a:t>ازآنجاکه اجتناب از مالیات فعالیتی قانونی است لذا بیشتر از فرار مالیاتی در معرض دید است. مصادیق متعددی برای اجتناب از مالیات قابل‌ذکر است. سرمایه‌گذاران خارجی معمولاً سرمایه‌های خود را از کشوری با نرخ مالیات بالاتر خارج و به کشور دارای نرخ پایین‌تر مالیات وارد می‌کنند. با این اقدام آن‌ها از پرداخت </a:t>
            </a:r>
            <a:r>
              <a:rPr lang="fa-IR" dirty="0" smtClean="0">
                <a:cs typeface="B Lotus" pitchFamily="2" charset="-78"/>
              </a:rPr>
              <a:t>مالیاتی </a:t>
            </a:r>
            <a:r>
              <a:rPr lang="ar-SA" dirty="0" smtClean="0">
                <a:cs typeface="B Lotus" pitchFamily="2" charset="-78"/>
              </a:rPr>
              <a:t>بالاتر </a:t>
            </a:r>
            <a:r>
              <a:rPr lang="ar-SA" dirty="0">
                <a:cs typeface="B Lotus" pitchFamily="2" charset="-78"/>
              </a:rPr>
              <a:t>از کشور اول اجتناب می‌کنند. </a:t>
            </a:r>
            <a:endParaRPr lang="fa-IR" dirty="0">
              <a:cs typeface="B Lotus" pitchFamily="2" charset="-78"/>
            </a:endParaRPr>
          </a:p>
          <a:p>
            <a:pPr algn="ctr" rtl="1"/>
            <a:r>
              <a:rPr lang="fa-IR" dirty="0" smtClean="0">
                <a:cs typeface="B Lotus" pitchFamily="2" charset="-78"/>
              </a:rPr>
              <a:t>ا</a:t>
            </a:r>
            <a:r>
              <a:rPr lang="ar-SA" dirty="0" smtClean="0">
                <a:cs typeface="B Lotus" pitchFamily="2" charset="-78"/>
              </a:rPr>
              <a:t>گر </a:t>
            </a:r>
            <a:r>
              <a:rPr lang="ar-SA" dirty="0">
                <a:cs typeface="B Lotus" pitchFamily="2" charset="-78"/>
              </a:rPr>
              <a:t>نرخ مالیات مربوط به یک کالای وارداتی در مقایسه با کالای مشابه داخلی بالاتر باشد؛ چنانچه مصرف‌کنندگان داخلی </a:t>
            </a:r>
            <a:r>
              <a:rPr lang="fa-IR" dirty="0" smtClean="0">
                <a:cs typeface="B Lotus" pitchFamily="2" charset="-78"/>
              </a:rPr>
              <a:t>، </a:t>
            </a:r>
            <a:r>
              <a:rPr lang="ar-SA" dirty="0" smtClean="0">
                <a:cs typeface="B Lotus" pitchFamily="2" charset="-78"/>
              </a:rPr>
              <a:t>کالای </a:t>
            </a:r>
            <a:r>
              <a:rPr lang="fa-IR" dirty="0" smtClean="0">
                <a:cs typeface="B Lotus" pitchFamily="2" charset="-78"/>
              </a:rPr>
              <a:t>داخل</a:t>
            </a:r>
            <a:r>
              <a:rPr lang="ar-SA" dirty="0" smtClean="0">
                <a:cs typeface="B Lotus" pitchFamily="2" charset="-78"/>
              </a:rPr>
              <a:t> </a:t>
            </a:r>
            <a:r>
              <a:rPr lang="ar-SA" dirty="0">
                <a:cs typeface="B Lotus" pitchFamily="2" charset="-78"/>
              </a:rPr>
              <a:t>را به دلیل ارزان‌تر بودن ترجیح دهند</a:t>
            </a:r>
            <a:r>
              <a:rPr lang="fa-IR" dirty="0">
                <a:cs typeface="B Lotus" pitchFamily="2" charset="-78"/>
              </a:rPr>
              <a:t> ،</a:t>
            </a:r>
            <a:r>
              <a:rPr lang="ar-SA" dirty="0">
                <a:cs typeface="B Lotus" pitchFamily="2" charset="-78"/>
              </a:rPr>
              <a:t> به‌نوعی رفتار اجتناب از مالیات را در پیش گرفته‌اند زیرا با این رفتار مالیات کمتری می‌پردازن</a:t>
            </a:r>
            <a:r>
              <a:rPr lang="fa-IR" dirty="0">
                <a:cs typeface="B Lotus" pitchFamily="2" charset="-78"/>
              </a:rPr>
              <a:t>د.</a:t>
            </a:r>
          </a:p>
          <a:p>
            <a:pPr algn="ctr"/>
            <a:endParaRPr lang="fa-IR" sz="1600" dirty="0" smtClean="0"/>
          </a:p>
          <a:p>
            <a:pPr algn="ctr" rtl="1"/>
            <a:r>
              <a:rPr lang="ar-SA" dirty="0">
                <a:cs typeface="B Lotus" pitchFamily="2" charset="-78"/>
              </a:rPr>
              <a:t>به عنوان مثال، فرض کنید بر فعالیتی چون فروش دوچرخه، مالیات بر ارزش افزوده وضع شود. حال اگر فروشنده ای برای پرداخت مالیات کمتر ، دوچرخه کمتری بفروشد، رفتار وی بر پایه اجتناب از مالیات است</a:t>
            </a:r>
            <a:r>
              <a:rPr lang="ar-SA" dirty="0" smtClean="0">
                <a:cs typeface="B Lotus" pitchFamily="2" charset="-78"/>
              </a:rPr>
              <a:t>.</a:t>
            </a:r>
            <a:endParaRPr lang="fa-IR" dirty="0" smtClean="0">
              <a:cs typeface="B Lotus" pitchFamily="2" charset="-78"/>
            </a:endParaRPr>
          </a:p>
          <a:p>
            <a:pPr algn="ctr" rtl="1"/>
            <a:r>
              <a:rPr lang="ar-SA" dirty="0" smtClean="0">
                <a:cs typeface="B Lotus" pitchFamily="2" charset="-78"/>
              </a:rPr>
              <a:t> </a:t>
            </a:r>
            <a:r>
              <a:rPr lang="ar-SA" dirty="0">
                <a:cs typeface="B Lotus" pitchFamily="2" charset="-78"/>
              </a:rPr>
              <a:t>اگر همین فروشنده برای پرداخت کمتر مالیات ، میزان فروش دوچرخه را کمتر از مقدار واقعی آن به اداره مالیات گزارش کند، رفتار وی فرار از مالیات قلمداد می شود</a:t>
            </a:r>
            <a:r>
              <a:rPr lang="fa-IR" dirty="0">
                <a:cs typeface="B Lotus" pitchFamily="2" charset="-78"/>
              </a:rPr>
              <a:t>.</a:t>
            </a:r>
          </a:p>
          <a:p>
            <a:pPr algn="ctr"/>
            <a:endParaRPr lang="en-US" dirty="0"/>
          </a:p>
        </p:txBody>
      </p:sp>
    </p:spTree>
    <p:extLst>
      <p:ext uri="{BB962C8B-B14F-4D97-AF65-F5344CB8AC3E}">
        <p14:creationId xmlns:p14="http://schemas.microsoft.com/office/powerpoint/2010/main" val="344313203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1" y="1905000"/>
            <a:ext cx="7239000" cy="4572000"/>
          </a:xfrm>
        </p:spPr>
        <p:txBody>
          <a:bodyPr>
            <a:noAutofit/>
          </a:bodyPr>
          <a:lstStyle/>
          <a:p>
            <a:pPr algn="ctr" rtl="1"/>
            <a:r>
              <a:rPr lang="fa-IR" sz="2800" dirty="0">
                <a:cs typeface="B Lotus" pitchFamily="2" charset="-78"/>
              </a:rPr>
              <a:t>هرگونه تلاش غیرقانونی برای پرداخت نکردن مالیات مانند ندادن اطلاعات لازم در مورد عواید و منافع مشمول مالیات به مقامات مسئول ، فرار مالیاتی خوانده می شود. </a:t>
            </a:r>
            <a:endParaRPr lang="fa-IR" sz="2800" dirty="0" smtClean="0">
              <a:cs typeface="B Lotus" pitchFamily="2" charset="-78"/>
            </a:endParaRPr>
          </a:p>
          <a:p>
            <a:pPr algn="ctr" rtl="1"/>
            <a:endParaRPr lang="fa-IR" sz="2800" dirty="0">
              <a:cs typeface="B Lotus" pitchFamily="2" charset="-78"/>
            </a:endParaRPr>
          </a:p>
          <a:p>
            <a:pPr algn="ctr" rtl="1"/>
            <a:r>
              <a:rPr lang="ar-SA" dirty="0">
                <a:cs typeface="B Lotus" pitchFamily="2" charset="-78"/>
              </a:rPr>
              <a:t>از مهم‌ترین آثار فرار مالیاتی، بی‌عدالتی اقتصادی و اجتماعی است. </a:t>
            </a:r>
            <a:r>
              <a:rPr lang="fa-IR" dirty="0">
                <a:cs typeface="B Lotus" pitchFamily="2" charset="-78"/>
              </a:rPr>
              <a:t>که </a:t>
            </a:r>
            <a:r>
              <a:rPr lang="ar-SA" dirty="0">
                <a:cs typeface="B Lotus" pitchFamily="2" charset="-78"/>
              </a:rPr>
              <a:t>موجب می شود توان رقابت اقتصادی به‌ نفع فراریان مالیاتی تغییر </a:t>
            </a:r>
            <a:r>
              <a:rPr lang="ar-SA" dirty="0" smtClean="0">
                <a:cs typeface="B Lotus" pitchFamily="2" charset="-78"/>
              </a:rPr>
              <a:t>‌یابد</a:t>
            </a:r>
            <a:r>
              <a:rPr lang="fa-IR" dirty="0" smtClean="0">
                <a:cs typeface="B Lotus" pitchFamily="2" charset="-78"/>
              </a:rPr>
              <a:t>.</a:t>
            </a:r>
            <a:endParaRPr lang="fa-IR" dirty="0">
              <a:cs typeface="B Lotus" pitchFamily="2" charset="-78"/>
            </a:endParaRPr>
          </a:p>
        </p:txBody>
      </p:sp>
      <p:sp>
        <p:nvSpPr>
          <p:cNvPr id="2" name="Title 1"/>
          <p:cNvSpPr>
            <a:spLocks noGrp="1"/>
          </p:cNvSpPr>
          <p:nvPr>
            <p:ph type="title"/>
          </p:nvPr>
        </p:nvSpPr>
        <p:spPr/>
        <p:txBody>
          <a:bodyPr/>
          <a:lstStyle/>
          <a:p>
            <a:pPr algn="ctr"/>
            <a:r>
              <a:rPr lang="fa-IR" dirty="0">
                <a:cs typeface="B Lotus" pitchFamily="2" charset="-78"/>
              </a:rPr>
              <a:t>فرار مالیاتی چیست؟</a:t>
            </a:r>
            <a:endParaRPr lang="en-US" dirty="0">
              <a:cs typeface="B Lotus" pitchFamily="2" charset="-78"/>
            </a:endParaRPr>
          </a:p>
        </p:txBody>
      </p:sp>
    </p:spTree>
    <p:extLst>
      <p:ext uri="{BB962C8B-B14F-4D97-AF65-F5344CB8AC3E}">
        <p14:creationId xmlns:p14="http://schemas.microsoft.com/office/powerpoint/2010/main" val="388461849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219200"/>
            <a:ext cx="7408333" cy="4906963"/>
          </a:xfrm>
        </p:spPr>
        <p:txBody>
          <a:bodyPr>
            <a:normAutofit/>
          </a:bodyPr>
          <a:lstStyle/>
          <a:p>
            <a:pPr algn="ctr" rtl="1"/>
            <a:r>
              <a:rPr lang="fa-IR" sz="2800" dirty="0">
                <a:cs typeface="B Lotus" pitchFamily="2" charset="-78"/>
              </a:rPr>
              <a:t>فرار مالیاتی هزینه های جدیدی برای دولت به همراه دارد و بخش اعظم وقت و انرژی دولت صرف این پیامد پر هزینه می شود و با کاهش درآمدهای مالیاتی دولت، اختلال در بودجه بندی و دستیابی به اهداف از پیش تعیین شده، مشکل تامین مالی برای مدیریت برنامه های اجتماعی، اقتصادی و... کشور و در نتیجه کاهش رفاه عمومی را به دنبال دارد </a:t>
            </a:r>
            <a:r>
              <a:rPr lang="fa-IR" sz="2800" dirty="0" smtClean="0">
                <a:cs typeface="B Lotus" pitchFamily="2" charset="-78"/>
              </a:rPr>
              <a:t>.</a:t>
            </a:r>
          </a:p>
          <a:p>
            <a:pPr algn="ctr" rtl="1"/>
            <a:r>
              <a:rPr lang="fa-IR" sz="2800" dirty="0" smtClean="0">
                <a:cs typeface="B Lotus" pitchFamily="2" charset="-78"/>
              </a:rPr>
              <a:t> </a:t>
            </a:r>
            <a:r>
              <a:rPr lang="fa-IR" sz="2800" dirty="0">
                <a:cs typeface="B Lotus" pitchFamily="2" charset="-78"/>
              </a:rPr>
              <a:t>رقابت عوامل اقتصادی را به نفع کسانی که مالیات نپرداخته اند تغییر داده، شکاف بین گروههای مختلف درآمدی را بیشتر و وضعیت توزیع درآمد را بدتر می کند . همچنین سبب اختلال در امنیت اقتصادی ، که خود برای گسترش فعالیت‌های اقتصادی و سرمایه‌گذاری لازم </a:t>
            </a:r>
            <a:r>
              <a:rPr lang="fa-IR" sz="2800" dirty="0" smtClean="0">
                <a:cs typeface="B Lotus" pitchFamily="2" charset="-78"/>
              </a:rPr>
              <a:t>است ، </a:t>
            </a:r>
            <a:r>
              <a:rPr lang="fa-IR" sz="2800" dirty="0">
                <a:cs typeface="B Lotus" pitchFamily="2" charset="-78"/>
              </a:rPr>
              <a:t>می‌شود.</a:t>
            </a:r>
          </a:p>
          <a:p>
            <a:pPr algn="r" rtl="1"/>
            <a:endParaRPr lang="en-US" dirty="0"/>
          </a:p>
        </p:txBody>
      </p:sp>
    </p:spTree>
    <p:extLst>
      <p:ext uri="{BB962C8B-B14F-4D97-AF65-F5344CB8AC3E}">
        <p14:creationId xmlns:p14="http://schemas.microsoft.com/office/powerpoint/2010/main" val="164922057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514600"/>
            <a:ext cx="7408333" cy="3687763"/>
          </a:xfrm>
        </p:spPr>
        <p:txBody>
          <a:bodyPr>
            <a:normAutofit/>
          </a:bodyPr>
          <a:lstStyle/>
          <a:p>
            <a:pPr algn="ctr" rtl="1"/>
            <a:r>
              <a:rPr lang="fa-IR" dirty="0">
                <a:cs typeface="B Lotus" pitchFamily="2" charset="-78"/>
              </a:rPr>
              <a:t>تحولات اخیر نظام مالياتي کشور به ‌عنوان يکي از محورهاي هفت‌گانه طرح تحولات اقتصادي </a:t>
            </a:r>
            <a:r>
              <a:rPr lang="fa-IR" dirty="0" smtClean="0">
                <a:cs typeface="B Lotus" pitchFamily="2" charset="-78"/>
              </a:rPr>
              <a:t>دولت با </a:t>
            </a:r>
            <a:r>
              <a:rPr lang="fa-IR" dirty="0">
                <a:cs typeface="B Lotus" pitchFamily="2" charset="-78"/>
              </a:rPr>
              <a:t>هدف ارتقاي جايگاه ماليات‌ها در تامين مالي دولت و </a:t>
            </a:r>
            <a:r>
              <a:rPr lang="fa-IR" dirty="0" smtClean="0">
                <a:cs typeface="B Lotus" pitchFamily="2" charset="-78"/>
              </a:rPr>
              <a:t>در نتیجه کاهش </a:t>
            </a:r>
            <a:r>
              <a:rPr lang="fa-IR" dirty="0">
                <a:cs typeface="B Lotus" pitchFamily="2" charset="-78"/>
              </a:rPr>
              <a:t>اتکاي بودجه دولت به عوايد حاصل از صادرات نفت </a:t>
            </a:r>
            <a:r>
              <a:rPr lang="fa-IR" dirty="0" smtClean="0">
                <a:cs typeface="B Lotus" pitchFamily="2" charset="-78"/>
              </a:rPr>
              <a:t>تدوین گردیده است .</a:t>
            </a:r>
          </a:p>
          <a:p>
            <a:pPr algn="ctr" rtl="1"/>
            <a:r>
              <a:rPr lang="fa-IR" dirty="0" smtClean="0">
                <a:cs typeface="B Lotus" pitchFamily="2" charset="-78"/>
              </a:rPr>
              <a:t>این امر تحقق نمی یابد مگر از </a:t>
            </a:r>
            <a:r>
              <a:rPr lang="fa-IR" dirty="0">
                <a:cs typeface="B Lotus" pitchFamily="2" charset="-78"/>
              </a:rPr>
              <a:t>طريق افزايش مشارکت </a:t>
            </a:r>
            <a:r>
              <a:rPr lang="fa-IR" dirty="0" smtClean="0">
                <a:cs typeface="B Lotus" pitchFamily="2" charset="-78"/>
              </a:rPr>
              <a:t>عمومي در بحث پرداخت مالیات بدون </a:t>
            </a:r>
            <a:r>
              <a:rPr lang="fa-IR" dirty="0">
                <a:cs typeface="B Lotus" pitchFamily="2" charset="-78"/>
              </a:rPr>
              <a:t>تحميل بار مالياتي مضاعف بر پايه‌هاي موجود، فراهم آوردن بستر مناسب براي دسترسي و تجميع اطلاعات مبادلات اقتصادي کشور، احصاي درآمدها به‌ خصوص درآمدهاي پنهان و در نتيجه ايجاد شفافيت اقتصادي و به ‌تبع آن جلوگيري از فرار </a:t>
            </a:r>
            <a:r>
              <a:rPr lang="fa-IR" dirty="0" smtClean="0">
                <a:cs typeface="B Lotus" pitchFamily="2" charset="-78"/>
              </a:rPr>
              <a:t>مالياتي.</a:t>
            </a:r>
            <a:endParaRPr lang="en-US" dirty="0">
              <a:cs typeface="B Lotus" pitchFamily="2" charset="-78"/>
            </a:endParaRPr>
          </a:p>
        </p:txBody>
      </p:sp>
    </p:spTree>
    <p:extLst>
      <p:ext uri="{BB962C8B-B14F-4D97-AF65-F5344CB8AC3E}">
        <p14:creationId xmlns:p14="http://schemas.microsoft.com/office/powerpoint/2010/main" val="355151142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447800"/>
            <a:ext cx="8001000" cy="4267200"/>
          </a:xfrm>
        </p:spPr>
        <p:txBody>
          <a:bodyPr wrap="square">
            <a:normAutofit/>
          </a:bodyPr>
          <a:lstStyle/>
          <a:p>
            <a:pPr algn="r" rtl="1"/>
            <a:r>
              <a:rPr lang="fa-IR" dirty="0"/>
              <a:t> </a:t>
            </a:r>
            <a:r>
              <a:rPr lang="fa-IR" dirty="0">
                <a:cs typeface="B Lotus" pitchFamily="2" charset="-78"/>
              </a:rPr>
              <a:t>بررسی های مختلف نشان می دهد شایع ترین زمینه های پیدایش فرار مالیاتی </a:t>
            </a:r>
            <a:r>
              <a:rPr lang="fa-IR" dirty="0" smtClean="0">
                <a:cs typeface="B Lotus" pitchFamily="2" charset="-78"/>
              </a:rPr>
              <a:t>به این شرح </a:t>
            </a:r>
            <a:r>
              <a:rPr lang="fa-IR" dirty="0">
                <a:cs typeface="B Lotus" pitchFamily="2" charset="-78"/>
              </a:rPr>
              <a:t>است: </a:t>
            </a:r>
          </a:p>
          <a:p>
            <a:pPr algn="r" rtl="1"/>
            <a:r>
              <a:rPr lang="fa-IR" dirty="0">
                <a:cs typeface="B Lotus" pitchFamily="2" charset="-78"/>
              </a:rPr>
              <a:t>1- عدم گسترش فرهنگ مالیاتی در جامعه</a:t>
            </a:r>
          </a:p>
          <a:p>
            <a:pPr algn="r" rtl="1"/>
            <a:r>
              <a:rPr lang="fa-IR" dirty="0">
                <a:cs typeface="B Lotus" pitchFamily="2" charset="-78"/>
              </a:rPr>
              <a:t>2- عدم مبادله کامل اطلاعات و نبودن سیستم نظارت و پیگیری در اخذ مالیات</a:t>
            </a:r>
          </a:p>
          <a:p>
            <a:pPr algn="r" rtl="1"/>
            <a:r>
              <a:rPr lang="fa-IR" dirty="0">
                <a:cs typeface="B Lotus" pitchFamily="2" charset="-78"/>
              </a:rPr>
              <a:t>3- تشخیص علی الراس و وجود ضعف در اجرای آن</a:t>
            </a:r>
          </a:p>
          <a:p>
            <a:pPr marL="0" indent="0" algn="r" rtl="1">
              <a:buNone/>
            </a:pPr>
            <a:r>
              <a:rPr lang="fa-IR" dirty="0" smtClean="0">
                <a:cs typeface="B Lotus" pitchFamily="2" charset="-78"/>
              </a:rPr>
              <a:t>    4- </a:t>
            </a:r>
            <a:r>
              <a:rPr lang="fa-IR" dirty="0">
                <a:cs typeface="B Lotus" pitchFamily="2" charset="-78"/>
              </a:rPr>
              <a:t>عدم استقبال از تسلیم اظهارنامه های مالیاتی و ضعیف بودن ضمانت های اجرایی</a:t>
            </a:r>
          </a:p>
          <a:p>
            <a:pPr marL="0" indent="0" algn="r" rtl="1">
              <a:buNone/>
            </a:pPr>
            <a:r>
              <a:rPr lang="fa-IR" dirty="0" smtClean="0">
                <a:cs typeface="B Lotus" pitchFamily="2" charset="-78"/>
              </a:rPr>
              <a:t>    5- </a:t>
            </a:r>
            <a:r>
              <a:rPr lang="fa-IR" dirty="0">
                <a:cs typeface="B Lotus" pitchFamily="2" charset="-78"/>
              </a:rPr>
              <a:t>تاخیر در وصول مالیات</a:t>
            </a:r>
          </a:p>
          <a:p>
            <a:pPr algn="r" rtl="1"/>
            <a:r>
              <a:rPr lang="fa-IR" dirty="0">
                <a:cs typeface="B Lotus" pitchFamily="2" charset="-78"/>
              </a:rPr>
              <a:t>6- عدم شناخت مؤدیان و مستند نبودن میزان درآمد آنها</a:t>
            </a:r>
          </a:p>
          <a:p>
            <a:pPr algn="r" rtl="1"/>
            <a:r>
              <a:rPr lang="fa-IR" dirty="0">
                <a:cs typeface="B Lotus" pitchFamily="2" charset="-78"/>
              </a:rPr>
              <a:t>7- وجود معافیت های وسیع و متنوع</a:t>
            </a:r>
            <a:endParaRPr lang="en-US" dirty="0">
              <a:cs typeface="B Lotus" pitchFamily="2" charset="-78"/>
            </a:endParaRPr>
          </a:p>
        </p:txBody>
      </p:sp>
      <p:sp>
        <p:nvSpPr>
          <p:cNvPr id="2" name="Title 1"/>
          <p:cNvSpPr>
            <a:spLocks noGrp="1"/>
          </p:cNvSpPr>
          <p:nvPr>
            <p:ph type="title"/>
          </p:nvPr>
        </p:nvSpPr>
        <p:spPr>
          <a:xfrm>
            <a:off x="609600" y="274638"/>
            <a:ext cx="7924800" cy="639762"/>
          </a:xfrm>
        </p:spPr>
        <p:txBody>
          <a:bodyPr>
            <a:noAutofit/>
          </a:bodyPr>
          <a:lstStyle/>
          <a:p>
            <a:pPr rtl="1"/>
            <a:r>
              <a:rPr lang="fa-IR" sz="4000" dirty="0">
                <a:cs typeface="B Lotus" pitchFamily="2" charset="-78"/>
              </a:rPr>
              <a:t>زمینه های پیدایش فرار مالیاتی</a:t>
            </a:r>
            <a:endParaRPr lang="en-US" sz="4000" dirty="0">
              <a:cs typeface="B Lotus" pitchFamily="2" charset="-78"/>
            </a:endParaRPr>
          </a:p>
        </p:txBody>
      </p:sp>
    </p:spTree>
    <p:extLst>
      <p:ext uri="{BB962C8B-B14F-4D97-AF65-F5344CB8AC3E}">
        <p14:creationId xmlns:p14="http://schemas.microsoft.com/office/powerpoint/2010/main" val="418280838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1" y="2057400"/>
            <a:ext cx="7924800" cy="4267200"/>
          </a:xfrm>
        </p:spPr>
        <p:txBody>
          <a:bodyPr>
            <a:normAutofit fontScale="85000" lnSpcReduction="10000"/>
          </a:bodyPr>
          <a:lstStyle/>
          <a:p>
            <a:pPr algn="r" rtl="1"/>
            <a:r>
              <a:rPr lang="fa-IR" sz="2600" dirty="0">
                <a:cs typeface="B Lotus" pitchFamily="2" charset="-78"/>
              </a:rPr>
              <a:t>سازمان امور مالیاتی با اجرای طرح اصلاح نظام مالیاتی که </a:t>
            </a:r>
            <a:r>
              <a:rPr lang="ar-SA" sz="2600" dirty="0">
                <a:cs typeface="B Lotus" pitchFamily="2" charset="-78"/>
              </a:rPr>
              <a:t>شامل سه محور اصلي </a:t>
            </a:r>
            <a:r>
              <a:rPr lang="ar-SA" sz="2600" u="sng" dirty="0">
                <a:cs typeface="B Lotus" pitchFamily="2" charset="-78"/>
              </a:rPr>
              <a:t>اصلاح قوانين و مقررات مالياتي</a:t>
            </a:r>
            <a:r>
              <a:rPr lang="ar-SA" sz="2600" dirty="0">
                <a:cs typeface="B Lotus" pitchFamily="2" charset="-78"/>
              </a:rPr>
              <a:t>، </a:t>
            </a:r>
            <a:r>
              <a:rPr lang="ar-SA" sz="2600" u="sng" dirty="0">
                <a:cs typeface="B Lotus" pitchFamily="2" charset="-78"/>
              </a:rPr>
              <a:t>اجراي طرح جامع مالياتي </a:t>
            </a:r>
            <a:r>
              <a:rPr lang="ar-SA" sz="2600" dirty="0">
                <a:cs typeface="B Lotus" pitchFamily="2" charset="-78"/>
              </a:rPr>
              <a:t>و </a:t>
            </a:r>
            <a:r>
              <a:rPr lang="ar-SA" sz="2600" u="sng" dirty="0">
                <a:cs typeface="B Lotus" pitchFamily="2" charset="-78"/>
              </a:rPr>
              <a:t>استقرار کامل نظام ماليات بر ارزش افـزوده</a:t>
            </a:r>
            <a:r>
              <a:rPr lang="fa-IR" sz="2600" u="sng" dirty="0">
                <a:cs typeface="B Lotus" pitchFamily="2" charset="-78"/>
              </a:rPr>
              <a:t> </a:t>
            </a:r>
            <a:r>
              <a:rPr lang="fa-IR" sz="2600" dirty="0">
                <a:cs typeface="B Lotus" pitchFamily="2" charset="-78"/>
              </a:rPr>
              <a:t>سعی در برقراری عدالت و جلوگیری از فرار مالیاتی  را دارد.</a:t>
            </a:r>
          </a:p>
          <a:p>
            <a:pPr algn="r" rtl="1"/>
            <a:r>
              <a:rPr lang="ar-SA" sz="2600" dirty="0">
                <a:cs typeface="B Lotus" pitchFamily="2" charset="-78"/>
              </a:rPr>
              <a:t>مهم‌ترين پروژه‌هاي طرح جامع مالياتي </a:t>
            </a:r>
            <a:r>
              <a:rPr lang="ar-SA" sz="2600" u="sng" dirty="0">
                <a:cs typeface="B Lotus" pitchFamily="2" charset="-78"/>
              </a:rPr>
              <a:t>پياده‌سازي و اجراي </a:t>
            </a:r>
            <a:r>
              <a:rPr lang="fa-IR" sz="2600" u="sng" dirty="0">
                <a:cs typeface="B Lotus" pitchFamily="2" charset="-78"/>
              </a:rPr>
              <a:t>سامانه یکپارچه </a:t>
            </a:r>
            <a:r>
              <a:rPr lang="ar-SA" sz="2600" u="sng" dirty="0">
                <a:cs typeface="B Lotus" pitchFamily="2" charset="-78"/>
              </a:rPr>
              <a:t>مالياتي (</a:t>
            </a:r>
            <a:r>
              <a:rPr lang="en-US" sz="2600" u="sng" dirty="0">
                <a:cs typeface="B Lotus" pitchFamily="2" charset="-78"/>
              </a:rPr>
              <a:t>ITS</a:t>
            </a:r>
            <a:r>
              <a:rPr lang="ar-SA" sz="2600" dirty="0">
                <a:cs typeface="B Lotus" pitchFamily="2" charset="-78"/>
              </a:rPr>
              <a:t>)، </a:t>
            </a:r>
            <a:r>
              <a:rPr lang="ar-SA" sz="2600" u="sng" dirty="0">
                <a:cs typeface="B Lotus" pitchFamily="2" charset="-78"/>
              </a:rPr>
              <a:t>توسعه سيستم اطلاعات مالياتي </a:t>
            </a:r>
            <a:r>
              <a:rPr lang="ar-SA" sz="2600" dirty="0">
                <a:cs typeface="B Lotus" pitchFamily="2" charset="-78"/>
              </a:rPr>
              <a:t>و </a:t>
            </a:r>
            <a:r>
              <a:rPr lang="ar-SA" sz="2600" u="sng" dirty="0">
                <a:cs typeface="B Lotus" pitchFamily="2" charset="-78"/>
              </a:rPr>
              <a:t>حسابرسي مبتني بر ريسک</a:t>
            </a:r>
            <a:r>
              <a:rPr lang="ar-SA" sz="2600" dirty="0">
                <a:cs typeface="B Lotus" pitchFamily="2" charset="-78"/>
              </a:rPr>
              <a:t> </a:t>
            </a:r>
            <a:r>
              <a:rPr lang="ar-SA" sz="2600" dirty="0" smtClean="0">
                <a:cs typeface="B Lotus" pitchFamily="2" charset="-78"/>
              </a:rPr>
              <a:t>است</a:t>
            </a:r>
            <a:r>
              <a:rPr lang="fa-IR" sz="2600" dirty="0">
                <a:cs typeface="B Lotus" pitchFamily="2" charset="-78"/>
              </a:rPr>
              <a:t>.</a:t>
            </a:r>
          </a:p>
          <a:p>
            <a:pPr algn="r" rtl="1"/>
            <a:r>
              <a:rPr lang="ar-SA" sz="2600" dirty="0" smtClean="0">
                <a:cs typeface="B Lotus" pitchFamily="2" charset="-78"/>
              </a:rPr>
              <a:t>با </a:t>
            </a:r>
            <a:r>
              <a:rPr lang="ar-SA" sz="2600" dirty="0">
                <a:cs typeface="B Lotus" pitchFamily="2" charset="-78"/>
              </a:rPr>
              <a:t>تصويب اصلاحيه قانون ماليات‌هاي مستقيم در تيرماه </a:t>
            </a:r>
            <a:r>
              <a:rPr lang="fa-IR" sz="2600" dirty="0">
                <a:cs typeface="B Lotus" pitchFamily="2" charset="-78"/>
              </a:rPr>
              <a:t>سال 95 </a:t>
            </a:r>
            <a:r>
              <a:rPr lang="ar-SA" sz="2600" dirty="0">
                <a:cs typeface="B Lotus" pitchFamily="2" charset="-78"/>
              </a:rPr>
              <a:t>بسترهاي حقوقي، مديريتي و اجرايي لازم جهت اجراي طرح جامع مالياتي فراهم شده است</a:t>
            </a:r>
            <a:r>
              <a:rPr lang="fa-IR" sz="2600" dirty="0">
                <a:cs typeface="B Lotus" pitchFamily="2" charset="-78"/>
              </a:rPr>
              <a:t>.</a:t>
            </a:r>
          </a:p>
          <a:p>
            <a:pPr algn="r" rtl="1"/>
            <a:r>
              <a:rPr lang="fa-IR" sz="2600" dirty="0">
                <a:cs typeface="B Lotus" pitchFamily="2" charset="-78"/>
              </a:rPr>
              <a:t>حذف رسیدگی به پرونده های مالیاتی از طریق روش علی الراس طی یک فرایند سه ساله شاید مهمترین تحول این طرح باشد .</a:t>
            </a:r>
          </a:p>
          <a:p>
            <a:pPr algn="r" rtl="1"/>
            <a:r>
              <a:rPr lang="ar-SA" sz="2600" dirty="0">
                <a:cs typeface="B Lotus" pitchFamily="2" charset="-78"/>
              </a:rPr>
              <a:t>بدون ترديد طرح جامع مالياتي مهمترين طرح اقتصادي دو دهه اخير کشور است که اجراي آن مي تواند منشاء تحولات اساسي در اقتصاد ملي ما باشد</a:t>
            </a:r>
            <a:r>
              <a:rPr lang="fa-IR" sz="2600" dirty="0">
                <a:cs typeface="B Lotus" pitchFamily="2" charset="-78"/>
              </a:rPr>
              <a:t>.</a:t>
            </a:r>
            <a:endParaRPr lang="en-US" sz="2600" dirty="0">
              <a:cs typeface="B Lotus" pitchFamily="2" charset="-78"/>
            </a:endParaRPr>
          </a:p>
        </p:txBody>
      </p:sp>
      <p:sp>
        <p:nvSpPr>
          <p:cNvPr id="2" name="Title 1"/>
          <p:cNvSpPr>
            <a:spLocks noGrp="1"/>
          </p:cNvSpPr>
          <p:nvPr>
            <p:ph type="title"/>
          </p:nvPr>
        </p:nvSpPr>
        <p:spPr/>
        <p:txBody>
          <a:bodyPr>
            <a:noAutofit/>
          </a:bodyPr>
          <a:lstStyle/>
          <a:p>
            <a:pPr rtl="1"/>
            <a:r>
              <a:rPr lang="fa-IR" sz="4000" dirty="0">
                <a:cs typeface="B Lotus" pitchFamily="2" charset="-78"/>
              </a:rPr>
              <a:t>اقدامات سازمان امور مالیاتی در پیش گیری از </a:t>
            </a:r>
            <a:br>
              <a:rPr lang="fa-IR" sz="4000" dirty="0">
                <a:cs typeface="B Lotus" pitchFamily="2" charset="-78"/>
              </a:rPr>
            </a:br>
            <a:r>
              <a:rPr lang="fa-IR" sz="4000" dirty="0">
                <a:cs typeface="B Lotus" pitchFamily="2" charset="-78"/>
              </a:rPr>
              <a:t>فرار مالیاتی</a:t>
            </a:r>
            <a:endParaRPr lang="en-US" sz="4000" dirty="0">
              <a:cs typeface="B Lotus" pitchFamily="2" charset="-78"/>
            </a:endParaRPr>
          </a:p>
        </p:txBody>
      </p:sp>
    </p:spTree>
    <p:extLst>
      <p:ext uri="{BB962C8B-B14F-4D97-AF65-F5344CB8AC3E}">
        <p14:creationId xmlns:p14="http://schemas.microsoft.com/office/powerpoint/2010/main" val="406215673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447800"/>
            <a:ext cx="8077200" cy="4724400"/>
          </a:xfrm>
        </p:spPr>
        <p:txBody>
          <a:bodyPr>
            <a:normAutofit fontScale="85000" lnSpcReduction="20000"/>
          </a:bodyPr>
          <a:lstStyle/>
          <a:p>
            <a:pPr algn="r" rtl="1">
              <a:lnSpc>
                <a:spcPct val="120000"/>
              </a:lnSpc>
            </a:pPr>
            <a:r>
              <a:rPr lang="fa-IR" dirty="0"/>
              <a:t>۱</a:t>
            </a:r>
            <a:r>
              <a:rPr lang="en-US" dirty="0">
                <a:cs typeface="B Lotus" pitchFamily="2" charset="-78"/>
              </a:rPr>
              <a:t>-</a:t>
            </a:r>
            <a:r>
              <a:rPr lang="ar-SA" dirty="0">
                <a:cs typeface="B Lotus" pitchFamily="2" charset="-78"/>
              </a:rPr>
              <a:t>عدم ثبت فروش و درامد در دفاتر و یا کمتر ثبت کردن انها از طریق به وجوداوردن خریداران ساختگی و کد (شماره اقتصادی)جعلی و یا کد دیگران مخصوصا موسساتی که فروش کالای انها از طریق شعبه،نمایندگی ،کارگزار و توزیع کننده به عمل می اید</a:t>
            </a:r>
            <a:endParaRPr lang="en-US" dirty="0">
              <a:cs typeface="B Lotus" pitchFamily="2" charset="-78"/>
            </a:endParaRPr>
          </a:p>
          <a:p>
            <a:pPr algn="r" rtl="1">
              <a:lnSpc>
                <a:spcPct val="120000"/>
              </a:lnSpc>
            </a:pPr>
            <a:r>
              <a:rPr lang="fa-IR" dirty="0" smtClean="0">
                <a:cs typeface="B Lotus" pitchFamily="2" charset="-78"/>
              </a:rPr>
              <a:t>2</a:t>
            </a:r>
            <a:r>
              <a:rPr lang="en-US" dirty="0" smtClean="0">
                <a:cs typeface="B Lotus" pitchFamily="2" charset="-78"/>
              </a:rPr>
              <a:t>-</a:t>
            </a:r>
            <a:r>
              <a:rPr lang="ar-SA" dirty="0">
                <a:cs typeface="B Lotus" pitchFamily="2" charset="-78"/>
              </a:rPr>
              <a:t>حساب سازی و حساب به حساب کردن،ثبت فروش یا درامد در حسابهای بستانکاران،جاری شرکاء و غیره</a:t>
            </a:r>
            <a:r>
              <a:rPr lang="en-US" dirty="0">
                <a:cs typeface="B Lotus" pitchFamily="2" charset="-78"/>
              </a:rPr>
              <a:t/>
            </a:r>
            <a:br>
              <a:rPr lang="en-US" dirty="0">
                <a:cs typeface="B Lotus" pitchFamily="2" charset="-78"/>
              </a:rPr>
            </a:br>
            <a:r>
              <a:rPr lang="fa-IR" dirty="0" smtClean="0">
                <a:cs typeface="B Lotus" pitchFamily="2" charset="-78"/>
              </a:rPr>
              <a:t>3- </a:t>
            </a:r>
            <a:r>
              <a:rPr lang="ar-SA" dirty="0" smtClean="0">
                <a:cs typeface="B Lotus" pitchFamily="2" charset="-78"/>
              </a:rPr>
              <a:t>ثبت </a:t>
            </a:r>
            <a:r>
              <a:rPr lang="ar-SA" dirty="0">
                <a:cs typeface="B Lotus" pitchFamily="2" charset="-78"/>
              </a:rPr>
              <a:t>خرید کالا و دارایی در حساب هزینه بر خلاف موازین مربوط</a:t>
            </a:r>
            <a:r>
              <a:rPr lang="en-US" dirty="0">
                <a:cs typeface="B Lotus" pitchFamily="2" charset="-78"/>
              </a:rPr>
              <a:t/>
            </a:r>
            <a:br>
              <a:rPr lang="en-US" dirty="0">
                <a:cs typeface="B Lotus" pitchFamily="2" charset="-78"/>
              </a:rPr>
            </a:br>
            <a:r>
              <a:rPr lang="fa-IR" dirty="0" smtClean="0">
                <a:cs typeface="B Lotus" pitchFamily="2" charset="-78"/>
              </a:rPr>
              <a:t>4- </a:t>
            </a:r>
            <a:r>
              <a:rPr lang="ar-SA" dirty="0" smtClean="0">
                <a:cs typeface="B Lotus" pitchFamily="2" charset="-78"/>
              </a:rPr>
              <a:t>اضافه </a:t>
            </a:r>
            <a:r>
              <a:rPr lang="ar-SA" dirty="0">
                <a:cs typeface="B Lotus" pitchFamily="2" charset="-78"/>
              </a:rPr>
              <a:t>منظور نمودن قیمت خرید کالا و دارایی از طریق به وجود اوردن فروشندگان و فاکتور های ساختگی و یا ثبت خرید کالا و هزینه هایی که واقعیت ندارند</a:t>
            </a:r>
            <a:r>
              <a:rPr lang="en-US" dirty="0">
                <a:cs typeface="B Lotus" pitchFamily="2" charset="-78"/>
              </a:rPr>
              <a:t/>
            </a:r>
            <a:br>
              <a:rPr lang="en-US" dirty="0">
                <a:cs typeface="B Lotus" pitchFamily="2" charset="-78"/>
              </a:rPr>
            </a:br>
            <a:r>
              <a:rPr lang="fa-IR" dirty="0" smtClean="0">
                <a:cs typeface="B Lotus" pitchFamily="2" charset="-78"/>
              </a:rPr>
              <a:t>5- </a:t>
            </a:r>
            <a:r>
              <a:rPr lang="ar-SA" dirty="0" smtClean="0">
                <a:cs typeface="B Lotus" pitchFamily="2" charset="-78"/>
              </a:rPr>
              <a:t>کمتر </a:t>
            </a:r>
            <a:r>
              <a:rPr lang="ar-SA" dirty="0">
                <a:cs typeface="B Lotus" pitchFamily="2" charset="-78"/>
              </a:rPr>
              <a:t>تحویل گرفتن مقدار یا تعداد کالاهای خریداری داخل یا وارداتی و ثبت تمامی مبلغ خرید در دفاتر</a:t>
            </a:r>
            <a:r>
              <a:rPr lang="en-US" dirty="0">
                <a:cs typeface="B Lotus" pitchFamily="2" charset="-78"/>
              </a:rPr>
              <a:t/>
            </a:r>
            <a:br>
              <a:rPr lang="en-US" dirty="0">
                <a:cs typeface="B Lotus" pitchFamily="2" charset="-78"/>
              </a:rPr>
            </a:br>
            <a:r>
              <a:rPr lang="fa-IR" dirty="0" smtClean="0">
                <a:cs typeface="B Lotus" pitchFamily="2" charset="-78"/>
              </a:rPr>
              <a:t>6- </a:t>
            </a:r>
            <a:r>
              <a:rPr lang="ar-SA" dirty="0" smtClean="0">
                <a:cs typeface="B Lotus" pitchFamily="2" charset="-78"/>
              </a:rPr>
              <a:t>ثبت </a:t>
            </a:r>
            <a:r>
              <a:rPr lang="ar-SA" dirty="0">
                <a:cs typeface="B Lotus" pitchFamily="2" charset="-78"/>
              </a:rPr>
              <a:t>هزینه های مستقیم خرید یا واردات کالا در حساب هزینه های جاری</a:t>
            </a:r>
            <a:r>
              <a:rPr lang="en-US" dirty="0">
                <a:cs typeface="B Lotus" pitchFamily="2" charset="-78"/>
              </a:rPr>
              <a:t/>
            </a:r>
            <a:br>
              <a:rPr lang="en-US" dirty="0">
                <a:cs typeface="B Lotus" pitchFamily="2" charset="-78"/>
              </a:rPr>
            </a:br>
            <a:r>
              <a:rPr lang="fa-IR" dirty="0" smtClean="0">
                <a:cs typeface="B Lotus" pitchFamily="2" charset="-78"/>
              </a:rPr>
              <a:t>7- </a:t>
            </a:r>
            <a:r>
              <a:rPr lang="ar-SA" dirty="0" smtClean="0">
                <a:cs typeface="B Lotus" pitchFamily="2" charset="-78"/>
              </a:rPr>
              <a:t>متورم </a:t>
            </a:r>
            <a:r>
              <a:rPr lang="ar-SA" dirty="0">
                <a:cs typeface="B Lotus" pitchFamily="2" charset="-78"/>
              </a:rPr>
              <a:t>کردن مبلغ مندرج در فاکتور های خرید و هزینه ها از طریق تبانی با مشتری</a:t>
            </a:r>
            <a:r>
              <a:rPr lang="en-US" dirty="0">
                <a:cs typeface="B Lotus" pitchFamily="2" charset="-78"/>
              </a:rPr>
              <a:t/>
            </a:r>
            <a:br>
              <a:rPr lang="en-US" dirty="0">
                <a:cs typeface="B Lotus" pitchFamily="2" charset="-78"/>
              </a:rPr>
            </a:br>
            <a:r>
              <a:rPr lang="fa-IR" dirty="0" smtClean="0">
                <a:cs typeface="B Lotus" pitchFamily="2" charset="-78"/>
              </a:rPr>
              <a:t>8- </a:t>
            </a:r>
            <a:r>
              <a:rPr lang="ar-SA" dirty="0" smtClean="0">
                <a:cs typeface="B Lotus" pitchFamily="2" charset="-78"/>
              </a:rPr>
              <a:t>منظور </a:t>
            </a:r>
            <a:r>
              <a:rPr lang="ar-SA" dirty="0">
                <a:cs typeface="B Lotus" pitchFamily="2" charset="-78"/>
              </a:rPr>
              <a:t>نمودن هزینه های واهی و شخصی به حساب هزینه های موسسه</a:t>
            </a:r>
            <a:r>
              <a:rPr lang="en-US" dirty="0">
                <a:cs typeface="B Lotus" pitchFamily="2" charset="-78"/>
              </a:rPr>
              <a:t/>
            </a:r>
            <a:br>
              <a:rPr lang="en-US" dirty="0">
                <a:cs typeface="B Lotus" pitchFamily="2" charset="-78"/>
              </a:rPr>
            </a:br>
            <a:r>
              <a:rPr lang="fa-IR" dirty="0" smtClean="0">
                <a:cs typeface="B Lotus" pitchFamily="2" charset="-78"/>
              </a:rPr>
              <a:t>9- </a:t>
            </a:r>
            <a:r>
              <a:rPr lang="ar-SA" dirty="0" smtClean="0">
                <a:cs typeface="B Lotus" pitchFamily="2" charset="-78"/>
              </a:rPr>
              <a:t>ارائه </a:t>
            </a:r>
            <a:r>
              <a:rPr lang="ar-SA" dirty="0">
                <a:cs typeface="B Lotus" pitchFamily="2" charset="-78"/>
              </a:rPr>
              <a:t>صورتحسابهای خرید و هزینه ها بیش از یک بار به حسابرسان</a:t>
            </a:r>
            <a:r>
              <a:rPr lang="en-US" dirty="0">
                <a:cs typeface="B Lotus" pitchFamily="2" charset="-78"/>
              </a:rPr>
              <a:t/>
            </a:r>
            <a:br>
              <a:rPr lang="en-US" dirty="0">
                <a:cs typeface="B Lotus" pitchFamily="2" charset="-78"/>
              </a:rPr>
            </a:br>
            <a:r>
              <a:rPr lang="fa-IR" dirty="0" smtClean="0">
                <a:cs typeface="B Lotus" pitchFamily="2" charset="-78"/>
              </a:rPr>
              <a:t>10- </a:t>
            </a:r>
            <a:r>
              <a:rPr lang="ar-SA" dirty="0" smtClean="0">
                <a:cs typeface="B Lotus" pitchFamily="2" charset="-78"/>
              </a:rPr>
              <a:t>خارج </a:t>
            </a:r>
            <a:r>
              <a:rPr lang="ar-SA" dirty="0">
                <a:cs typeface="B Lotus" pitchFamily="2" charset="-78"/>
              </a:rPr>
              <a:t>کردن کالای سالم از حسابها به عنوان ضایعات و عدم ثبت فروش انها در </a:t>
            </a:r>
            <a:r>
              <a:rPr lang="ar-SA" dirty="0" smtClean="0">
                <a:cs typeface="B Lotus" pitchFamily="2" charset="-78"/>
              </a:rPr>
              <a:t>دفاتر</a:t>
            </a:r>
            <a:endParaRPr lang="en-US" dirty="0"/>
          </a:p>
        </p:txBody>
      </p:sp>
      <p:sp>
        <p:nvSpPr>
          <p:cNvPr id="2" name="Title 1"/>
          <p:cNvSpPr>
            <a:spLocks noGrp="1"/>
          </p:cNvSpPr>
          <p:nvPr>
            <p:ph type="title"/>
          </p:nvPr>
        </p:nvSpPr>
        <p:spPr>
          <a:xfrm>
            <a:off x="609600" y="274638"/>
            <a:ext cx="7924800" cy="868362"/>
          </a:xfrm>
        </p:spPr>
        <p:txBody>
          <a:bodyPr>
            <a:noAutofit/>
          </a:bodyPr>
          <a:lstStyle/>
          <a:p>
            <a:pPr algn="ctr" rtl="1"/>
            <a:r>
              <a:rPr lang="fa-IR" sz="2400" dirty="0">
                <a:cs typeface="B Lotus" pitchFamily="2" charset="-78"/>
              </a:rPr>
              <a:t>جدیدترین روشهای فرار مالیاتی که طی 20سال گذشته برای سازمان امورمالیاتی معرفی و شناسایی شده اند</a:t>
            </a:r>
            <a:endParaRPr lang="en-US" sz="2400" dirty="0">
              <a:cs typeface="B Lotus" pitchFamily="2" charset="-78"/>
            </a:endParaRPr>
          </a:p>
        </p:txBody>
      </p:sp>
    </p:spTree>
    <p:extLst>
      <p:ext uri="{BB962C8B-B14F-4D97-AF65-F5344CB8AC3E}">
        <p14:creationId xmlns:p14="http://schemas.microsoft.com/office/powerpoint/2010/main" val="190459632"/>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066800"/>
            <a:ext cx="7924800" cy="4648200"/>
          </a:xfrm>
        </p:spPr>
        <p:txBody>
          <a:bodyPr>
            <a:normAutofit/>
          </a:bodyPr>
          <a:lstStyle/>
          <a:p>
            <a:pPr algn="r" rtl="1"/>
            <a:r>
              <a:rPr lang="fa-IR" sz="2000" dirty="0" smtClean="0">
                <a:cs typeface="B Lotus" pitchFamily="2" charset="-78"/>
              </a:rPr>
              <a:t>11- </a:t>
            </a:r>
            <a:r>
              <a:rPr lang="ar-SA" sz="2000" dirty="0" smtClean="0">
                <a:cs typeface="B Lotus" pitchFamily="2" charset="-78"/>
              </a:rPr>
              <a:t>دست </a:t>
            </a:r>
            <a:r>
              <a:rPr lang="ar-SA" sz="2000" dirty="0">
                <a:cs typeface="B Lotus" pitchFamily="2" charset="-78"/>
              </a:rPr>
              <a:t>کاری در وسایل اندازه گیری کالا(کم فروشی)و سوءاستفاده از صندوقهای فروش نقدی و عدم ثبت فروش واقعی در دفاتر</a:t>
            </a:r>
            <a:r>
              <a:rPr lang="en-US" sz="2000" dirty="0">
                <a:cs typeface="B Lotus" pitchFamily="2" charset="-78"/>
              </a:rPr>
              <a:t/>
            </a:r>
            <a:br>
              <a:rPr lang="en-US" sz="2000" dirty="0">
                <a:cs typeface="B Lotus" pitchFamily="2" charset="-78"/>
              </a:rPr>
            </a:br>
            <a:r>
              <a:rPr lang="fa-IR" sz="2000" dirty="0" smtClean="0">
                <a:cs typeface="B Lotus" pitchFamily="2" charset="-78"/>
              </a:rPr>
              <a:t>12- </a:t>
            </a:r>
            <a:r>
              <a:rPr lang="ar-SA" sz="2000" dirty="0" smtClean="0">
                <a:cs typeface="B Lotus" pitchFamily="2" charset="-78"/>
              </a:rPr>
              <a:t>منظور </a:t>
            </a:r>
            <a:r>
              <a:rPr lang="ar-SA" sz="2000" dirty="0">
                <a:cs typeface="B Lotus" pitchFamily="2" charset="-78"/>
              </a:rPr>
              <a:t>نمودن مطالبات لا وصول واهی و یا عدم ثبت وصول مطالبات خذف شده</a:t>
            </a:r>
            <a:r>
              <a:rPr lang="en-US" sz="2000" dirty="0">
                <a:cs typeface="B Lotus" pitchFamily="2" charset="-78"/>
              </a:rPr>
              <a:t/>
            </a:r>
            <a:br>
              <a:rPr lang="en-US" sz="2000" dirty="0">
                <a:cs typeface="B Lotus" pitchFamily="2" charset="-78"/>
              </a:rPr>
            </a:br>
            <a:r>
              <a:rPr lang="fa-IR" sz="2000" dirty="0" smtClean="0">
                <a:cs typeface="B Lotus" pitchFamily="2" charset="-78"/>
              </a:rPr>
              <a:t>13- </a:t>
            </a:r>
            <a:r>
              <a:rPr lang="ar-SA" sz="2000" dirty="0" smtClean="0">
                <a:cs typeface="B Lotus" pitchFamily="2" charset="-78"/>
              </a:rPr>
              <a:t>بستانکار </a:t>
            </a:r>
            <a:r>
              <a:rPr lang="ar-SA" sz="2000" dirty="0">
                <a:cs typeface="B Lotus" pitchFamily="2" charset="-78"/>
              </a:rPr>
              <a:t>نمودن حساب مشتریان بابت برگشت واهی کالا و منظور نمودن تخفیفات نقدیساختگی به حساب مشتریان</a:t>
            </a:r>
            <a:r>
              <a:rPr lang="en-US" sz="2000" dirty="0">
                <a:cs typeface="B Lotus" pitchFamily="2" charset="-78"/>
              </a:rPr>
              <a:t/>
            </a:r>
            <a:br>
              <a:rPr lang="en-US" sz="2000" dirty="0">
                <a:cs typeface="B Lotus" pitchFamily="2" charset="-78"/>
              </a:rPr>
            </a:br>
            <a:r>
              <a:rPr lang="fa-IR" sz="2000" dirty="0" smtClean="0">
                <a:cs typeface="B Lotus" pitchFamily="2" charset="-78"/>
              </a:rPr>
              <a:t>14- </a:t>
            </a:r>
            <a:r>
              <a:rPr lang="ar-SA" sz="2000" dirty="0" smtClean="0">
                <a:cs typeface="B Lotus" pitchFamily="2" charset="-78"/>
              </a:rPr>
              <a:t>خارج </a:t>
            </a:r>
            <a:r>
              <a:rPr lang="ar-SA" sz="2000" dirty="0">
                <a:cs typeface="B Lotus" pitchFamily="2" charset="-78"/>
              </a:rPr>
              <a:t>نمودن داراییهای مستهلک شده از حسابها به منظور کتمان درامد و فروش انها در زمان واگذاری یا انحلال</a:t>
            </a:r>
            <a:r>
              <a:rPr lang="en-US" sz="2000" dirty="0">
                <a:cs typeface="B Lotus" pitchFamily="2" charset="-78"/>
              </a:rPr>
              <a:t/>
            </a:r>
            <a:br>
              <a:rPr lang="en-US" sz="2000" dirty="0">
                <a:cs typeface="B Lotus" pitchFamily="2" charset="-78"/>
              </a:rPr>
            </a:br>
            <a:r>
              <a:rPr lang="fa-IR" sz="2000" dirty="0" smtClean="0">
                <a:cs typeface="B Lotus" pitchFamily="2" charset="-78"/>
              </a:rPr>
              <a:t>15- </a:t>
            </a:r>
            <a:r>
              <a:rPr lang="en-US" sz="2000" dirty="0">
                <a:cs typeface="B Lotus" pitchFamily="2" charset="-78"/>
              </a:rPr>
              <a:t> </a:t>
            </a:r>
            <a:r>
              <a:rPr lang="ar-SA" sz="2000" dirty="0">
                <a:cs typeface="B Lotus" pitchFamily="2" charset="-78"/>
              </a:rPr>
              <a:t>تسعیر غیر واقعی نرخ ارز به منظور کتمان سود و نشان دادن زیان</a:t>
            </a:r>
            <a:r>
              <a:rPr lang="en-US" sz="2000" dirty="0">
                <a:cs typeface="B Lotus" pitchFamily="2" charset="-78"/>
              </a:rPr>
              <a:t/>
            </a:r>
            <a:br>
              <a:rPr lang="en-US" sz="2000" dirty="0">
                <a:cs typeface="B Lotus" pitchFamily="2" charset="-78"/>
              </a:rPr>
            </a:br>
            <a:r>
              <a:rPr lang="fa-IR" sz="2000" dirty="0" smtClean="0">
                <a:cs typeface="B Lotus" pitchFamily="2" charset="-78"/>
              </a:rPr>
              <a:t>16- </a:t>
            </a:r>
            <a:r>
              <a:rPr lang="ar-SA" sz="2000" dirty="0" smtClean="0">
                <a:cs typeface="B Lotus" pitchFamily="2" charset="-78"/>
              </a:rPr>
              <a:t>انعقاد </a:t>
            </a:r>
            <a:r>
              <a:rPr lang="ar-SA" sz="2000" dirty="0">
                <a:cs typeface="B Lotus" pitchFamily="2" charset="-78"/>
              </a:rPr>
              <a:t>قراردادهای صوری و فاکتورهای ساختگی خرید مواد و کالا واسناد هزینه</a:t>
            </a:r>
            <a:r>
              <a:rPr lang="en-US" sz="2000" dirty="0">
                <a:cs typeface="B Lotus" pitchFamily="2" charset="-78"/>
              </a:rPr>
              <a:t/>
            </a:r>
            <a:br>
              <a:rPr lang="en-US" sz="2000" dirty="0">
                <a:cs typeface="B Lotus" pitchFamily="2" charset="-78"/>
              </a:rPr>
            </a:br>
            <a:r>
              <a:rPr lang="fa-IR" sz="2000" dirty="0" smtClean="0">
                <a:cs typeface="B Lotus" pitchFamily="2" charset="-78"/>
              </a:rPr>
              <a:t>17- </a:t>
            </a:r>
            <a:r>
              <a:rPr lang="ar-SA" sz="2000" dirty="0" smtClean="0">
                <a:cs typeface="B Lotus" pitchFamily="2" charset="-78"/>
              </a:rPr>
              <a:t>عدم </a:t>
            </a:r>
            <a:r>
              <a:rPr lang="ar-SA" sz="2000" dirty="0">
                <a:cs typeface="B Lotus" pitchFamily="2" charset="-78"/>
              </a:rPr>
              <a:t>ثبت برخی از هزینه ها به منظور کتمان برخی از درامدها</a:t>
            </a:r>
            <a:r>
              <a:rPr lang="en-US" sz="2000" dirty="0">
                <a:cs typeface="B Lotus" pitchFamily="2" charset="-78"/>
              </a:rPr>
              <a:t/>
            </a:r>
            <a:br>
              <a:rPr lang="en-US" sz="2000" dirty="0">
                <a:cs typeface="B Lotus" pitchFamily="2" charset="-78"/>
              </a:rPr>
            </a:br>
            <a:r>
              <a:rPr lang="fa-IR" sz="2000" dirty="0" smtClean="0">
                <a:cs typeface="B Lotus" pitchFamily="2" charset="-78"/>
              </a:rPr>
              <a:t>18- </a:t>
            </a:r>
            <a:r>
              <a:rPr lang="ar-SA" sz="2000" dirty="0" smtClean="0">
                <a:cs typeface="B Lotus" pitchFamily="2" charset="-78"/>
              </a:rPr>
              <a:t>ارائه </a:t>
            </a:r>
            <a:r>
              <a:rPr lang="ar-SA" sz="2000" dirty="0">
                <a:cs typeface="B Lotus" pitchFamily="2" charset="-78"/>
              </a:rPr>
              <a:t>قیمت تمام شده کالای ساخته شده بیشتر از قیمت واقعی از طریق افزایش غیر وافعی قیمت مواد یا موادی که خریداری نشده-دستمزد و سربار تولید</a:t>
            </a:r>
            <a:r>
              <a:rPr lang="en-US" sz="2000" dirty="0">
                <a:cs typeface="B Lotus" pitchFamily="2" charset="-78"/>
              </a:rPr>
              <a:t/>
            </a:r>
            <a:br>
              <a:rPr lang="en-US" sz="2000" dirty="0">
                <a:cs typeface="B Lotus" pitchFamily="2" charset="-78"/>
              </a:rPr>
            </a:br>
            <a:r>
              <a:rPr lang="fa-IR" sz="2000" dirty="0" smtClean="0">
                <a:cs typeface="B Lotus" pitchFamily="2" charset="-78"/>
              </a:rPr>
              <a:t>19- </a:t>
            </a:r>
            <a:r>
              <a:rPr lang="ar-SA" sz="2000" dirty="0" smtClean="0">
                <a:cs typeface="B Lotus" pitchFamily="2" charset="-78"/>
              </a:rPr>
              <a:t>جایگزین </a:t>
            </a:r>
            <a:r>
              <a:rPr lang="ar-SA" sz="2000" dirty="0">
                <a:cs typeface="B Lotus" pitchFamily="2" charset="-78"/>
              </a:rPr>
              <a:t>کردن مواد اولیه ارزان قیمت به جای مواد گران قیمت</a:t>
            </a:r>
            <a:r>
              <a:rPr lang="en-US" sz="2000" dirty="0">
                <a:cs typeface="B Lotus" pitchFamily="2" charset="-78"/>
              </a:rPr>
              <a:t/>
            </a:r>
            <a:br>
              <a:rPr lang="en-US" sz="2000" dirty="0">
                <a:cs typeface="B Lotus" pitchFamily="2" charset="-78"/>
              </a:rPr>
            </a:br>
            <a:r>
              <a:rPr lang="fa-IR" sz="2000" dirty="0" smtClean="0">
                <a:cs typeface="B Lotus" pitchFamily="2" charset="-78"/>
              </a:rPr>
              <a:t>20- </a:t>
            </a:r>
            <a:r>
              <a:rPr lang="ar-SA" sz="2000" dirty="0" smtClean="0">
                <a:cs typeface="B Lotus" pitchFamily="2" charset="-78"/>
              </a:rPr>
              <a:t>کم </a:t>
            </a:r>
            <a:r>
              <a:rPr lang="ar-SA" sz="2000" dirty="0">
                <a:cs typeface="B Lotus" pitchFamily="2" charset="-78"/>
              </a:rPr>
              <a:t>فروشی کالا از طریق چاپ وزن بیشتر کالا روی قوطی یا جعبه یا بسته بندی</a:t>
            </a:r>
            <a:endParaRPr lang="en-US" sz="2000" dirty="0">
              <a:cs typeface="B Lotus" pitchFamily="2" charset="-78"/>
            </a:endParaRPr>
          </a:p>
        </p:txBody>
      </p:sp>
    </p:spTree>
    <p:extLst>
      <p:ext uri="{BB962C8B-B14F-4D97-AF65-F5344CB8AC3E}">
        <p14:creationId xmlns:p14="http://schemas.microsoft.com/office/powerpoint/2010/main" val="248794300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2067" y="1752600"/>
            <a:ext cx="7408333" cy="4495800"/>
          </a:xfrm>
        </p:spPr>
        <p:txBody>
          <a:bodyPr>
            <a:normAutofit fontScale="77500" lnSpcReduction="20000"/>
          </a:bodyPr>
          <a:lstStyle/>
          <a:p>
            <a:pPr algn="r" rtl="1"/>
            <a:r>
              <a:rPr lang="fa-IR" sz="2800" dirty="0">
                <a:cs typeface="B Lotus" pitchFamily="2" charset="-78"/>
              </a:rPr>
              <a:t>در سال های اخیر ، در بعضی از کشورها ، دولت ها و محققان سعی در اندازه گیری میزان فرار مالیاتی ، برای مالیات های خاص و نیز برای کل سیستم مالیاتی داشته اند . لیکن اندازه گیری میزان دقیق فرار مالیاتی در کشور ایران، با مشکلاتی روبه رو بوده است که از اهم موانع در راه تخمین فرار مالیاتی می توان به موارد زیراشاره کرد: </a:t>
            </a:r>
          </a:p>
          <a:p>
            <a:pPr algn="r" rtl="1"/>
            <a:r>
              <a:rPr lang="fa-IR" sz="2800" dirty="0">
                <a:cs typeface="B Lotus" pitchFamily="2" charset="-78"/>
              </a:rPr>
              <a:t>    1- ناتوانی در استفاده از روش های مستقیم اندازه گیری ( چرا که مردم مقادیر فرار مالیات شان را ابراز نمی کنند)</a:t>
            </a:r>
          </a:p>
          <a:p>
            <a:pPr algn="r" rtl="1"/>
            <a:r>
              <a:rPr lang="fa-IR" sz="2800" dirty="0">
                <a:cs typeface="B Lotus" pitchFamily="2" charset="-78"/>
              </a:rPr>
              <a:t>    2- انجام نشدن تحقیق جامع در مورد میزان فرار مالیاتی در هر یک از شاخه های مشمول مالیات در ایران.</a:t>
            </a:r>
          </a:p>
          <a:p>
            <a:pPr algn="r" rtl="1"/>
            <a:r>
              <a:rPr lang="fa-IR" sz="2800" dirty="0">
                <a:cs typeface="B Lotus" pitchFamily="2" charset="-78"/>
              </a:rPr>
              <a:t>    3- تفاوت تعاریف بین المللی مالیات با تعاریف مالیات در ایران ، به نحوی که برخی از درآمدهایی که در ایران جزو درآمدهای مالیاتی محسوب نمی گردد، در سایر کشورها سهم عمده ای از درآمدهای مالیاتی را به خود اختصاص داده است. </a:t>
            </a:r>
          </a:p>
          <a:p>
            <a:pPr algn="r" rtl="1"/>
            <a:r>
              <a:rPr lang="fa-IR" sz="2800" dirty="0">
                <a:cs typeface="B Lotus" pitchFamily="2" charset="-78"/>
              </a:rPr>
              <a:t>4- عدم تطبیق آمارهای مراکز مختلف </a:t>
            </a:r>
          </a:p>
          <a:p>
            <a:pPr algn="r" rtl="1"/>
            <a:r>
              <a:rPr lang="fa-IR" sz="2800" dirty="0">
                <a:cs typeface="B Lotus" pitchFamily="2" charset="-78"/>
              </a:rPr>
              <a:t>5- محرمانه بودن اطلاعات </a:t>
            </a:r>
            <a:r>
              <a:rPr lang="fa-IR" sz="2800" dirty="0" smtClean="0">
                <a:cs typeface="B Lotus" pitchFamily="2" charset="-78"/>
              </a:rPr>
              <a:t>مربوط</a:t>
            </a:r>
            <a:endParaRPr lang="fa-IR" sz="2800" dirty="0">
              <a:cs typeface="B Lotus" pitchFamily="2" charset="-78"/>
            </a:endParaRPr>
          </a:p>
        </p:txBody>
      </p:sp>
      <p:sp>
        <p:nvSpPr>
          <p:cNvPr id="2" name="Title 1"/>
          <p:cNvSpPr>
            <a:spLocks noGrp="1"/>
          </p:cNvSpPr>
          <p:nvPr>
            <p:ph type="title"/>
          </p:nvPr>
        </p:nvSpPr>
        <p:spPr/>
        <p:txBody>
          <a:bodyPr>
            <a:normAutofit/>
          </a:bodyPr>
          <a:lstStyle/>
          <a:p>
            <a:pPr algn="ctr" rtl="1"/>
            <a:r>
              <a:rPr lang="fa-IR" sz="3600" dirty="0">
                <a:cs typeface="B Lotus" pitchFamily="2" charset="-78"/>
              </a:rPr>
              <a:t>مشکلات اندازه گیری فرار مالیاتی در ایران</a:t>
            </a:r>
            <a:endParaRPr lang="en-US" sz="3600" dirty="0">
              <a:cs typeface="B Lotus" pitchFamily="2" charset="-78"/>
            </a:endParaRPr>
          </a:p>
        </p:txBody>
      </p:sp>
    </p:spTree>
    <p:extLst>
      <p:ext uri="{BB962C8B-B14F-4D97-AF65-F5344CB8AC3E}">
        <p14:creationId xmlns:p14="http://schemas.microsoft.com/office/powerpoint/2010/main" val="20326942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2067" y="2286000"/>
            <a:ext cx="7408333" cy="3840163"/>
          </a:xfrm>
        </p:spPr>
        <p:txBody>
          <a:bodyPr>
            <a:noAutofit/>
          </a:bodyPr>
          <a:lstStyle/>
          <a:p>
            <a:pPr algn="ctr" rtl="1"/>
            <a:r>
              <a:rPr lang="fa-IR" sz="2200" dirty="0">
                <a:cs typeface="B Lotus" pitchFamily="2" charset="-78"/>
              </a:rPr>
              <a:t>یکی از عوامل مؤثر بر فرار مالیاتی در ایران که به همان بحث ضعف قوانین و مقررات بر می گردد، سوء استفاده از کارت بازرگانی و کد اقتصادی توسط فرصت طلبان است. براساس ماده (169) مکرر قانون مالیات مستقیم مصوب 66/12/3 سازمان امور مالیاتی کشور مجاز شده است برای اشخاص حقیقی و حقوقی کارت و کد اقتصادی صادر کند.</a:t>
            </a:r>
          </a:p>
          <a:p>
            <a:pPr algn="ctr" rtl="1"/>
            <a:r>
              <a:rPr lang="fa-IR" sz="2200" dirty="0">
                <a:cs typeface="B Lotus" pitchFamily="2" charset="-78"/>
              </a:rPr>
              <a:t>متاسفانه کد اقتصادی خود منشاء ایجاد یک بازار کاذب شد و گرفتن و اجاره دادن آن </a:t>
            </a:r>
            <a:r>
              <a:rPr lang="fa-IR" sz="2200" dirty="0" smtClean="0">
                <a:cs typeface="B Lotus" pitchFamily="2" charset="-78"/>
              </a:rPr>
              <a:t>، شغلی </a:t>
            </a:r>
            <a:r>
              <a:rPr lang="fa-IR" sz="2200" dirty="0">
                <a:cs typeface="B Lotus" pitchFamily="2" charset="-78"/>
              </a:rPr>
              <a:t>برای سودجویان </a:t>
            </a:r>
            <a:r>
              <a:rPr lang="fa-IR" sz="2200" dirty="0" smtClean="0">
                <a:cs typeface="B Lotus" pitchFamily="2" charset="-78"/>
              </a:rPr>
              <a:t>شده است.</a:t>
            </a:r>
            <a:r>
              <a:rPr lang="ar-SA" sz="2200" dirty="0" smtClean="0">
                <a:cs typeface="B Lotus" pitchFamily="2" charset="-78"/>
              </a:rPr>
              <a:t> </a:t>
            </a:r>
            <a:r>
              <a:rPr lang="ar-SA" sz="2200" dirty="0">
                <a:cs typeface="B Lotus" pitchFamily="2" charset="-78"/>
              </a:rPr>
              <a:t>مثلاً شرکت ها به نام کارکنان خود کد اقتصادی می گرفتند و معاملات خود</a:t>
            </a:r>
            <a:r>
              <a:rPr lang="fa-IR" sz="2200" dirty="0">
                <a:cs typeface="B Lotus" pitchFamily="2" charset="-78"/>
              </a:rPr>
              <a:t> را بدون </a:t>
            </a:r>
            <a:r>
              <a:rPr lang="ar-SA" sz="2200" dirty="0">
                <a:cs typeface="B Lotus" pitchFamily="2" charset="-78"/>
              </a:rPr>
              <a:t>اینکه در جایی ثبت کنند، انجام می دادند</a:t>
            </a:r>
            <a:r>
              <a:rPr lang="fa-IR" sz="2200" dirty="0">
                <a:cs typeface="B Lotus" pitchFamily="2" charset="-78"/>
              </a:rPr>
              <a:t> و یا </a:t>
            </a:r>
            <a:r>
              <a:rPr lang="ar-SA" sz="2200" dirty="0">
                <a:cs typeface="B Lotus" pitchFamily="2" charset="-78"/>
              </a:rPr>
              <a:t>از آنجا که برخی مؤسسات از پرداخت مالیات</a:t>
            </a:r>
            <a:r>
              <a:rPr lang="fa-IR" sz="2200" dirty="0">
                <a:cs typeface="B Lotus" pitchFamily="2" charset="-78"/>
              </a:rPr>
              <a:t> </a:t>
            </a:r>
            <a:r>
              <a:rPr lang="ar-SA" sz="2200" dirty="0">
                <a:cs typeface="B Lotus" pitchFamily="2" charset="-78"/>
              </a:rPr>
              <a:t>معاف بودند ، برخی از بازرگانان با تبانی با چنین مؤسساتی از کد اقتصادی</a:t>
            </a:r>
            <a:r>
              <a:rPr lang="fa-IR" sz="2200" dirty="0">
                <a:cs typeface="B Lotus" pitchFamily="2" charset="-78"/>
              </a:rPr>
              <a:t> انها </a:t>
            </a:r>
            <a:r>
              <a:rPr lang="ar-SA" sz="2200" dirty="0">
                <a:cs typeface="B Lotus" pitchFamily="2" charset="-78"/>
              </a:rPr>
              <a:t>برای معاملات خود استفاده می کردند</a:t>
            </a:r>
            <a:endParaRPr lang="en-US" sz="2200" dirty="0">
              <a:cs typeface="B Lotus" pitchFamily="2" charset="-78"/>
            </a:endParaRPr>
          </a:p>
        </p:txBody>
      </p:sp>
      <p:sp>
        <p:nvSpPr>
          <p:cNvPr id="2" name="Title 1"/>
          <p:cNvSpPr>
            <a:spLocks noGrp="1"/>
          </p:cNvSpPr>
          <p:nvPr>
            <p:ph type="title"/>
          </p:nvPr>
        </p:nvSpPr>
        <p:spPr/>
        <p:txBody>
          <a:bodyPr>
            <a:normAutofit/>
          </a:bodyPr>
          <a:lstStyle/>
          <a:p>
            <a:pPr rtl="1"/>
            <a:r>
              <a:rPr lang="fa-IR" sz="3200" dirty="0">
                <a:cs typeface="B Lotus" pitchFamily="2" charset="-78"/>
              </a:rPr>
              <a:t>کارت بازرگانی ، کد اقتصادی و فرار مالیاتی</a:t>
            </a:r>
            <a:endParaRPr lang="en-US" sz="3200" dirty="0">
              <a:cs typeface="B Lotus" pitchFamily="2" charset="-78"/>
            </a:endParaRPr>
          </a:p>
        </p:txBody>
      </p:sp>
    </p:spTree>
    <p:extLst>
      <p:ext uri="{BB962C8B-B14F-4D97-AF65-F5344CB8AC3E}">
        <p14:creationId xmlns:p14="http://schemas.microsoft.com/office/powerpoint/2010/main" val="289750487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1" y="1905000"/>
            <a:ext cx="8001000" cy="4221163"/>
          </a:xfrm>
        </p:spPr>
        <p:txBody>
          <a:bodyPr>
            <a:normAutofit fontScale="85000" lnSpcReduction="10000"/>
          </a:bodyPr>
          <a:lstStyle/>
          <a:p>
            <a:pPr algn="ctr" rtl="1"/>
            <a:r>
              <a:rPr lang="ar-SA" sz="2600" dirty="0">
                <a:cs typeface="B Lotus" pitchFamily="2" charset="-78"/>
              </a:rPr>
              <a:t>قانون‌گذار ایران پس از اصلاحات مکرر قوانین مالیاتی، در ماده </a:t>
            </a:r>
            <a:r>
              <a:rPr lang="fa-IR" sz="2600" dirty="0">
                <a:cs typeface="B Lotus" pitchFamily="2" charset="-78"/>
              </a:rPr>
              <a:t>۲۰۱</a:t>
            </a:r>
            <a:r>
              <a:rPr lang="ar-SA" sz="2600" dirty="0">
                <a:cs typeface="B Lotus" pitchFamily="2" charset="-78"/>
              </a:rPr>
              <a:t> قانون مالیات‌های </a:t>
            </a:r>
            <a:r>
              <a:rPr lang="ar-SA" sz="2600" dirty="0" smtClean="0">
                <a:cs typeface="B Lotus" pitchFamily="2" charset="-78"/>
              </a:rPr>
              <a:t>مستقیم</a:t>
            </a:r>
            <a:r>
              <a:rPr lang="fa-IR" sz="2600" dirty="0" smtClean="0">
                <a:cs typeface="B Lotus" pitchFamily="2" charset="-78"/>
              </a:rPr>
              <a:t> مصوب</a:t>
            </a:r>
            <a:r>
              <a:rPr lang="ar-SA" sz="2600" dirty="0" smtClean="0">
                <a:cs typeface="B Lotus" pitchFamily="2" charset="-78"/>
              </a:rPr>
              <a:t> </a:t>
            </a:r>
            <a:r>
              <a:rPr lang="fa-IR" sz="2600" dirty="0">
                <a:cs typeface="B Lotus" pitchFamily="2" charset="-78"/>
              </a:rPr>
              <a:t>۱۳۸۰</a:t>
            </a:r>
            <a:r>
              <a:rPr lang="ar-SA" sz="2600" dirty="0">
                <a:cs typeface="B Lotus" pitchFamily="2" charset="-78"/>
              </a:rPr>
              <a:t> و در ماده </a:t>
            </a:r>
            <a:r>
              <a:rPr lang="fa-IR" sz="2600" dirty="0">
                <a:cs typeface="B Lotus" pitchFamily="2" charset="-78"/>
              </a:rPr>
              <a:t>۲۷۴</a:t>
            </a:r>
            <a:r>
              <a:rPr lang="ar-SA" sz="2600" dirty="0">
                <a:cs typeface="B Lotus" pitchFamily="2" charset="-78"/>
              </a:rPr>
              <a:t> اصلاحیه قانون مزبور مصوب </a:t>
            </a:r>
            <a:r>
              <a:rPr lang="fa-IR" sz="2600" dirty="0">
                <a:cs typeface="B Lotus" pitchFamily="2" charset="-78"/>
              </a:rPr>
              <a:t>۱۳۹۴</a:t>
            </a:r>
            <a:r>
              <a:rPr lang="ar-SA" sz="2600" dirty="0">
                <a:cs typeface="B Lotus" pitchFamily="2" charset="-78"/>
              </a:rPr>
              <a:t> این پدیده اقتصادی را جرم‌انگاری و کیفر حبس برای آن پیش‌بینی نموده است</a:t>
            </a:r>
            <a:r>
              <a:rPr lang="ar-SA" sz="2600" dirty="0" smtClean="0">
                <a:cs typeface="B Lotus" pitchFamily="2" charset="-78"/>
              </a:rPr>
              <a:t>.</a:t>
            </a:r>
            <a:endParaRPr lang="fa-IR" sz="2600" dirty="0" smtClean="0">
              <a:cs typeface="B Lotus" pitchFamily="2" charset="-78"/>
            </a:endParaRPr>
          </a:p>
          <a:p>
            <a:pPr algn="ctr" rtl="1"/>
            <a:r>
              <a:rPr lang="ar-SA" sz="2600" dirty="0" smtClean="0">
                <a:cs typeface="B Lotus" pitchFamily="2" charset="-78"/>
              </a:rPr>
              <a:t> </a:t>
            </a:r>
            <a:r>
              <a:rPr lang="ar-SA" sz="2600" dirty="0">
                <a:cs typeface="B Lotus" pitchFamily="2" charset="-78"/>
              </a:rPr>
              <a:t>قانونگذار سعی نموده است تعریفی از فرار مالیاتی در قانون مالیات‌های مستقیم ارائه نماید. براین اساس در ماده </a:t>
            </a:r>
            <a:r>
              <a:rPr lang="fa-IR" sz="2600" dirty="0">
                <a:cs typeface="B Lotus" pitchFamily="2" charset="-78"/>
              </a:rPr>
              <a:t>۲۰۱</a:t>
            </a:r>
            <a:r>
              <a:rPr lang="ar-SA" sz="2600" dirty="0">
                <a:cs typeface="B Lotus" pitchFamily="2" charset="-78"/>
              </a:rPr>
              <a:t> همین قانون مقرر داشته: «هرگاه مؤدی به قصد فرار از مالیات از روی علم و عمد به ترازنامه و حساب سود و زیان یا به دفاتر و اسناد و مدارکی که برای تشخیص مالیات ملاک عمل می‌باشد و برخلاف حقیقت تهیه و تنظیم شده است استناد نماید یا برای سه سال متوالی از تسلیم اظهارنامه مالیاتی و ترازنامه و حساب سود و زیان خودداری کند</a:t>
            </a:r>
            <a:r>
              <a:rPr lang="fa-IR" sz="2600" dirty="0">
                <a:cs typeface="B Lotus" pitchFamily="2" charset="-78"/>
              </a:rPr>
              <a:t> مجرم می باشد»</a:t>
            </a:r>
          </a:p>
          <a:p>
            <a:pPr algn="ctr" rtl="1"/>
            <a:r>
              <a:rPr lang="ar-SA" sz="2600" dirty="0">
                <a:cs typeface="B Lotus" pitchFamily="2" charset="-78"/>
              </a:rPr>
              <a:t>به علاوه افرادی که مانع از دسترسی مأموران مالیاتی به اطلاعات مالیاتی خود یا اشخاص ثالث شوند و یا از انجام تکالیف قانونی مبنی بر ارسال اطلاعات مالی موضوع ماده 169 مکرر به سازمان امور مالیاتی کشور خودداری کنند و این امر منجر به زیان وارده به دولت شود نیز مجرم خواهند بود</a:t>
            </a:r>
            <a:r>
              <a:rPr lang="fa-IR" sz="2600" dirty="0" smtClean="0">
                <a:cs typeface="B Lotus" pitchFamily="2" charset="-78"/>
              </a:rPr>
              <a:t>.</a:t>
            </a:r>
            <a:endParaRPr lang="fa-IR" sz="2600" dirty="0">
              <a:cs typeface="B Lotus" pitchFamily="2" charset="-78"/>
            </a:endParaRPr>
          </a:p>
        </p:txBody>
      </p:sp>
      <p:sp>
        <p:nvSpPr>
          <p:cNvPr id="2" name="Title 1"/>
          <p:cNvSpPr>
            <a:spLocks noGrp="1"/>
          </p:cNvSpPr>
          <p:nvPr>
            <p:ph type="title"/>
          </p:nvPr>
        </p:nvSpPr>
        <p:spPr/>
        <p:txBody>
          <a:bodyPr>
            <a:normAutofit/>
          </a:bodyPr>
          <a:lstStyle/>
          <a:p>
            <a:pPr rtl="1"/>
            <a:r>
              <a:rPr lang="fa-IR" sz="3200" dirty="0">
                <a:cs typeface="B Lotus" pitchFamily="2" charset="-78"/>
              </a:rPr>
              <a:t>فرار مالیاتی به عنوان جرم</a:t>
            </a:r>
            <a:endParaRPr lang="en-US" sz="3200" dirty="0">
              <a:cs typeface="B Lotus" pitchFamily="2" charset="-78"/>
            </a:endParaRPr>
          </a:p>
        </p:txBody>
      </p:sp>
    </p:spTree>
    <p:extLst>
      <p:ext uri="{BB962C8B-B14F-4D97-AF65-F5344CB8AC3E}">
        <p14:creationId xmlns:p14="http://schemas.microsoft.com/office/powerpoint/2010/main" val="109970390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1" y="1447800"/>
            <a:ext cx="7924800" cy="4678363"/>
          </a:xfrm>
        </p:spPr>
        <p:txBody>
          <a:bodyPr>
            <a:noAutofit/>
          </a:bodyPr>
          <a:lstStyle/>
          <a:p>
            <a:pPr algn="ctr" rtl="1"/>
            <a:r>
              <a:rPr lang="fa-IR" sz="2000" dirty="0">
                <a:cs typeface="B Lotus" pitchFamily="2" charset="-78"/>
              </a:rPr>
              <a:t>بر اساس ماده ۲۷۴ و ۲۷۹ که در بند ۶۰ اصلاحیه قانون مالیات ها ذکر شده است موارد زیر جرم مالیاتی محسوب می شود و مرتکب یا مرتکبان بر حسب مورد، به مجازات های درجه شش محکوم می گردند </a:t>
            </a:r>
          </a:p>
          <a:p>
            <a:pPr algn="r" rtl="1"/>
            <a:r>
              <a:rPr lang="fa-IR" sz="1800" dirty="0">
                <a:cs typeface="B Lotus" pitchFamily="2" charset="-78"/>
              </a:rPr>
              <a:t>۱ـ تنظیم دفاتر، اسناد و مدارک خلاف واقع و استناد به آن</a:t>
            </a:r>
          </a:p>
          <a:p>
            <a:pPr algn="r" rtl="1"/>
            <a:r>
              <a:rPr lang="fa-IR" sz="1800" dirty="0">
                <a:cs typeface="B Lotus" pitchFamily="2" charset="-78"/>
              </a:rPr>
              <a:t>۲ـ اختفای فعالیت اقتصادی و کتمان درآمد حاصل از آن</a:t>
            </a:r>
          </a:p>
          <a:p>
            <a:pPr algn="r" rtl="1"/>
            <a:r>
              <a:rPr lang="fa-IR" sz="1800" dirty="0">
                <a:cs typeface="B Lotus" pitchFamily="2" charset="-78"/>
              </a:rPr>
              <a:t>۳ـ ممانعت از دسترسی مأموران مالیاتی به اطلاعات مالیاتی و اقتصادی خود یا اشخاص ثالث در اجرای ماده(۱۸۱) این قانون و امتناع از انجام تکالیف قانونی مبنی بر ارسال اطلاعات مالی موضوع مواد(۱۶۹) و (۱۶۹ مکرر) به سازمان امور مالیاتی کشور و وارد کردن زیان به دولت با این اقدام</a:t>
            </a:r>
          </a:p>
          <a:p>
            <a:pPr algn="r" rtl="1"/>
            <a:r>
              <a:rPr lang="fa-IR" sz="1800" dirty="0">
                <a:cs typeface="B Lotus" pitchFamily="2" charset="-78"/>
              </a:rPr>
              <a:t>۴ـ عدم انجام تکالیف قانونی مربوط به مالیات های مستقیم و مالیات بر ارزش افزوده در رابطه با وصول یا کسر مالیات مؤدیان دیگر و ایصال آن به سازمان امور مالیاتی در مواعد قانونی تعیین شده</a:t>
            </a:r>
          </a:p>
          <a:p>
            <a:pPr algn="r" rtl="1"/>
            <a:r>
              <a:rPr lang="fa-IR" sz="1800" dirty="0">
                <a:cs typeface="B Lotus" pitchFamily="2" charset="-78"/>
              </a:rPr>
              <a:t> 5ـ تنظیم معاملات و قراردادهای خود به نام دیگران، یا معاملات و قراردادهای مؤدیان دیگر به نام خود برخلاف واقع</a:t>
            </a:r>
          </a:p>
          <a:p>
            <a:pPr algn="r" rtl="1"/>
            <a:r>
              <a:rPr lang="fa-IR" sz="1800" dirty="0">
                <a:cs typeface="B Lotus" pitchFamily="2" charset="-78"/>
              </a:rPr>
              <a:t> 6ـ خودداری از انجام تکالیف قانونی درخصوص تنظیم و تسلیم اظهارنامه مالیاتی حاوی اطلاعات درآمدی و هزینه ای در سه سال متوالی</a:t>
            </a:r>
          </a:p>
          <a:p>
            <a:pPr algn="r" rtl="1"/>
            <a:r>
              <a:rPr lang="fa-IR" sz="1800" dirty="0">
                <a:cs typeface="B Lotus" pitchFamily="2" charset="-78"/>
              </a:rPr>
              <a:t>۷ـ استفاده از کارت بازرگانی اشخاص دیگر به منظور فرار مالیاتی</a:t>
            </a:r>
          </a:p>
        </p:txBody>
      </p:sp>
      <p:sp>
        <p:nvSpPr>
          <p:cNvPr id="2" name="Title 1"/>
          <p:cNvSpPr>
            <a:spLocks noGrp="1"/>
          </p:cNvSpPr>
          <p:nvPr>
            <p:ph type="title"/>
          </p:nvPr>
        </p:nvSpPr>
        <p:spPr/>
        <p:txBody>
          <a:bodyPr>
            <a:normAutofit/>
          </a:bodyPr>
          <a:lstStyle/>
          <a:p>
            <a:pPr algn="ctr" rtl="1"/>
            <a:r>
              <a:rPr lang="fa-IR" sz="3200" dirty="0">
                <a:cs typeface="B Lotus" pitchFamily="2" charset="-78"/>
              </a:rPr>
              <a:t>انواع جرم های مالیاتی</a:t>
            </a:r>
            <a:endParaRPr lang="en-US" sz="3200" dirty="0">
              <a:cs typeface="B Lotus" pitchFamily="2" charset="-78"/>
            </a:endParaRPr>
          </a:p>
        </p:txBody>
      </p:sp>
    </p:spTree>
    <p:extLst>
      <p:ext uri="{BB962C8B-B14F-4D97-AF65-F5344CB8AC3E}">
        <p14:creationId xmlns:p14="http://schemas.microsoft.com/office/powerpoint/2010/main" val="380538840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1" y="1981200"/>
            <a:ext cx="7848600" cy="4144963"/>
          </a:xfrm>
        </p:spPr>
        <p:txBody>
          <a:bodyPr>
            <a:normAutofit/>
          </a:bodyPr>
          <a:lstStyle/>
          <a:p>
            <a:pPr algn="r" rtl="1"/>
            <a:r>
              <a:rPr lang="fa-IR" sz="2000" dirty="0">
                <a:cs typeface="B Lotus" pitchFamily="2" charset="-78"/>
              </a:rPr>
              <a:t>حبس بیش از شش ماه تا دو سال</a:t>
            </a:r>
          </a:p>
          <a:p>
            <a:pPr algn="r" rtl="1"/>
            <a:r>
              <a:rPr lang="fa-IR" sz="2000" dirty="0">
                <a:cs typeface="B Lotus" pitchFamily="2" charset="-78"/>
              </a:rPr>
              <a:t>-جزای نقدی بیش از بیست میلیون (۲۰.۰۰۰.۰۰۰) ریال تا هشتاد میلیون (۸۰.۰۰۰.۰۰۰) ریال</a:t>
            </a:r>
          </a:p>
          <a:p>
            <a:pPr algn="r" rtl="1"/>
            <a:r>
              <a:rPr lang="fa-IR" sz="2000" dirty="0">
                <a:cs typeface="B Lotus" pitchFamily="2" charset="-78"/>
              </a:rPr>
              <a:t>-شلاق ازسی و یک تا هفتاد و چهار ضربه و تا نود و نه ضربه در جرائم منافی عفت</a:t>
            </a:r>
          </a:p>
          <a:p>
            <a:pPr algn="r" rtl="1"/>
            <a:r>
              <a:rPr lang="fa-IR" sz="2000" dirty="0">
                <a:cs typeface="B Lotus" pitchFamily="2" charset="-78"/>
              </a:rPr>
              <a:t>-محرومیت از حقوق اجتماعی بیش از شش  ماه تا پنج  سال</a:t>
            </a:r>
          </a:p>
          <a:p>
            <a:pPr algn="r" rtl="1"/>
            <a:r>
              <a:rPr lang="fa-IR" sz="2000" dirty="0">
                <a:cs typeface="B Lotus" pitchFamily="2" charset="-78"/>
              </a:rPr>
              <a:t>-انتشار حکم قطعی در رسانه ها</a:t>
            </a:r>
          </a:p>
          <a:p>
            <a:pPr algn="r" rtl="1"/>
            <a:r>
              <a:rPr lang="fa-IR" sz="2000" dirty="0">
                <a:cs typeface="B Lotus" pitchFamily="2" charset="-78"/>
              </a:rPr>
              <a:t>-ممنوعیت از یک یا چند فعالیت شغلی یا اجتماعی برای اشخاص حقوقی حداکثر تا مدت پنج سال</a:t>
            </a:r>
          </a:p>
          <a:p>
            <a:pPr algn="r" rtl="1"/>
            <a:r>
              <a:rPr lang="fa-IR" sz="2000" dirty="0">
                <a:cs typeface="B Lotus" pitchFamily="2" charset="-78"/>
              </a:rPr>
              <a:t>-ممنوعیت از دعوت عمومی برای افزایش سرمایه برای اشخاص حقوقی حداکثر تا مدت پنج سال</a:t>
            </a:r>
          </a:p>
          <a:p>
            <a:pPr algn="r" rtl="1"/>
            <a:r>
              <a:rPr lang="fa-IR" sz="2000" dirty="0">
                <a:cs typeface="B Lotus" pitchFamily="2" charset="-78"/>
              </a:rPr>
              <a:t>-ممنوعیت از اصدار برخی از اسناد تجاری توسط اشخاص حقوقی حداکثر تا مدت پنج سال</a:t>
            </a:r>
          </a:p>
          <a:p>
            <a:pPr algn="r" rtl="1"/>
            <a:endParaRPr lang="en-US" dirty="0"/>
          </a:p>
        </p:txBody>
      </p:sp>
      <p:sp>
        <p:nvSpPr>
          <p:cNvPr id="2" name="Title 1"/>
          <p:cNvSpPr>
            <a:spLocks noGrp="1"/>
          </p:cNvSpPr>
          <p:nvPr>
            <p:ph type="title"/>
          </p:nvPr>
        </p:nvSpPr>
        <p:spPr/>
        <p:txBody>
          <a:bodyPr>
            <a:normAutofit/>
          </a:bodyPr>
          <a:lstStyle/>
          <a:p>
            <a:pPr algn="ctr" rtl="1"/>
            <a:r>
              <a:rPr lang="fa-IR" sz="3200" dirty="0">
                <a:cs typeface="B Lotus" pitchFamily="2" charset="-78"/>
              </a:rPr>
              <a:t>مجازات های درجه شش بر اساس قانون مجازات اسلامی </a:t>
            </a:r>
            <a:endParaRPr lang="en-US" sz="3200" dirty="0">
              <a:cs typeface="B Lotus" pitchFamily="2" charset="-78"/>
            </a:endParaRPr>
          </a:p>
        </p:txBody>
      </p:sp>
    </p:spTree>
    <p:extLst>
      <p:ext uri="{BB962C8B-B14F-4D97-AF65-F5344CB8AC3E}">
        <p14:creationId xmlns:p14="http://schemas.microsoft.com/office/powerpoint/2010/main" val="1269968152"/>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ctr" rtl="1"/>
            <a:r>
              <a:rPr lang="ar-SA" dirty="0" smtClean="0">
                <a:cs typeface="B Lotus" pitchFamily="2" charset="-78"/>
              </a:rPr>
              <a:t>رئیس </a:t>
            </a:r>
            <a:r>
              <a:rPr lang="ar-SA" dirty="0">
                <a:cs typeface="B Lotus" pitchFamily="2" charset="-78"/>
              </a:rPr>
              <a:t>سازمان مالیاتی کشور </a:t>
            </a:r>
            <a:r>
              <a:rPr lang="fa-IR" dirty="0">
                <a:cs typeface="B Lotus" pitchFamily="2" charset="-78"/>
              </a:rPr>
              <a:t>: </a:t>
            </a:r>
            <a:r>
              <a:rPr lang="ar-SA" dirty="0">
                <a:cs typeface="B Lotus" pitchFamily="2" charset="-78"/>
              </a:rPr>
              <a:t>سالانه حداکثر ۳۰</a:t>
            </a:r>
            <a:r>
              <a:rPr lang="fa-IR" dirty="0">
                <a:cs typeface="B Lotus" pitchFamily="2" charset="-78"/>
              </a:rPr>
              <a:t> </a:t>
            </a:r>
            <a:r>
              <a:rPr lang="ar-SA" dirty="0">
                <a:cs typeface="B Lotus" pitchFamily="2" charset="-78"/>
              </a:rPr>
              <a:t>هزار میلیارد تومان در کشور فرار مالیاتی داریم</a:t>
            </a:r>
            <a:r>
              <a:rPr lang="fa-IR" dirty="0" smtClean="0">
                <a:cs typeface="B Lotus" pitchFamily="2" charset="-78"/>
              </a:rPr>
              <a:t>.</a:t>
            </a:r>
          </a:p>
          <a:p>
            <a:pPr algn="ctr" rtl="1"/>
            <a:r>
              <a:rPr lang="fa-IR" dirty="0">
                <a:cs typeface="B Lotus" pitchFamily="2" charset="-78"/>
              </a:rPr>
              <a:t>مطابق قانون اساسی، اگر بانک ها بیشتر از نرخ مقرر بهره بانکی، سودی به سپرده گزاران پرداخت نمایند تا با این کار بتوانند مشتریان و سپرده گزاران بیشتری دریافت کنند، باید مالیات بدهند و در غیر این صورت مشمول فرار مالیاتی می شوند.</a:t>
            </a:r>
          </a:p>
          <a:p>
            <a:pPr algn="ctr" rtl="1"/>
            <a:endParaRPr lang="fa-IR" dirty="0">
              <a:cs typeface="B Lotus" pitchFamily="2" charset="-78"/>
            </a:endParaRPr>
          </a:p>
          <a:p>
            <a:endParaRPr lang="en-US" dirty="0"/>
          </a:p>
        </p:txBody>
      </p:sp>
    </p:spTree>
    <p:extLst>
      <p:ext uri="{BB962C8B-B14F-4D97-AF65-F5344CB8AC3E}">
        <p14:creationId xmlns:p14="http://schemas.microsoft.com/office/powerpoint/2010/main" val="122957986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2067" y="914400"/>
            <a:ext cx="7408333" cy="5211763"/>
          </a:xfrm>
        </p:spPr>
        <p:txBody>
          <a:bodyPr>
            <a:normAutofit fontScale="92500" lnSpcReduction="20000"/>
          </a:bodyPr>
          <a:lstStyle/>
          <a:p>
            <a:pPr algn="ctr" rtl="1"/>
            <a:r>
              <a:rPr lang="fa-IR" dirty="0">
                <a:cs typeface="B Lotus" pitchFamily="2" charset="-78"/>
              </a:rPr>
              <a:t>در سال 95 درامد های مالیاتی با تحقق 97 درصدی درامد های پیش بینی شده در بودجه بالغ بر1014 هزار میلیارد ریال بود و این در حالی است که  درامدهای نفتی در همان سال حدود  738</a:t>
            </a:r>
            <a:r>
              <a:rPr lang="ar-SA" dirty="0">
                <a:cs typeface="B Lotus" pitchFamily="2" charset="-78"/>
              </a:rPr>
              <a:t> هزار میلیارد</a:t>
            </a:r>
            <a:r>
              <a:rPr lang="fa-IR" dirty="0">
                <a:cs typeface="B Lotus" pitchFamily="2" charset="-78"/>
              </a:rPr>
              <a:t> ریال تحقق یافته بود(یعنی چیزی بیشتر از 1.3 برابر درامد نفتی)</a:t>
            </a:r>
          </a:p>
          <a:p>
            <a:pPr algn="ctr" rtl="1"/>
            <a:r>
              <a:rPr lang="fa-IR" dirty="0">
                <a:cs typeface="B Lotus" pitchFamily="2" charset="-78"/>
              </a:rPr>
              <a:t>به گفته کارشناسان اقتصادی </a:t>
            </a:r>
            <a:r>
              <a:rPr lang="ar-SA" dirty="0">
                <a:cs typeface="B Lotus" pitchFamily="2" charset="-78"/>
              </a:rPr>
              <a:t>گسترش پایه های جدید مالیاتی، جلوگیری از فرار مالیاتی، ارائه تسهیلات به بدهکاران مالیاتی و هدف گذاری معافیت های مالیاتی با رویکرد عدالتی سبب این موفقیت دولت شده است</a:t>
            </a:r>
            <a:r>
              <a:rPr lang="fa-IR" dirty="0">
                <a:cs typeface="B Lotus" pitchFamily="2" charset="-78"/>
              </a:rPr>
              <a:t> </a:t>
            </a:r>
            <a:endParaRPr lang="en-US" dirty="0">
              <a:cs typeface="B Lotus" pitchFamily="2" charset="-78"/>
            </a:endParaRPr>
          </a:p>
          <a:p>
            <a:pPr algn="r" rtl="1"/>
            <a:endParaRPr lang="fa-IR" dirty="0" smtClean="0">
              <a:cs typeface="B Lotus" pitchFamily="2" charset="-78"/>
            </a:endParaRPr>
          </a:p>
          <a:p>
            <a:pPr algn="r" rtl="1"/>
            <a:r>
              <a:rPr lang="fa-IR" dirty="0" smtClean="0">
                <a:cs typeface="B Lotus" pitchFamily="2" charset="-78"/>
              </a:rPr>
              <a:t>براساس </a:t>
            </a:r>
            <a:r>
              <a:rPr lang="fa-IR" dirty="0">
                <a:cs typeface="B Lotus" pitchFamily="2" charset="-78"/>
              </a:rPr>
              <a:t>لایحه بودجه سال ۹۷، دولت در نظر دارد </a:t>
            </a:r>
            <a:r>
              <a:rPr lang="fa-IR" dirty="0" smtClean="0">
                <a:cs typeface="B Lotus" pitchFamily="2" charset="-78"/>
              </a:rPr>
              <a:t>بالغ </a:t>
            </a:r>
            <a:r>
              <a:rPr lang="fa-IR" dirty="0">
                <a:cs typeface="B Lotus" pitchFamily="2" charset="-78"/>
              </a:rPr>
              <a:t>بر ۱۲۸ هزار میلیارد تومان درآمد مالیاتی داشته باشد </a:t>
            </a:r>
            <a:r>
              <a:rPr lang="fa-IR" dirty="0" smtClean="0">
                <a:cs typeface="B Lotus" pitchFamily="2" charset="-78"/>
              </a:rPr>
              <a:t>و این در حالی است که </a:t>
            </a:r>
            <a:r>
              <a:rPr lang="fa-IR" dirty="0">
                <a:cs typeface="B Lotus" pitchFamily="2" charset="-78"/>
              </a:rPr>
              <a:t>میزان رقم مالیات در سال جاری رقم ۱۱۶ هزار میلیارد تومان بوده </a:t>
            </a:r>
            <a:r>
              <a:rPr lang="fa-IR" dirty="0" smtClean="0">
                <a:cs typeface="B Lotus" pitchFamily="2" charset="-78"/>
              </a:rPr>
              <a:t>است.</a:t>
            </a:r>
            <a:endParaRPr lang="fa-IR" dirty="0">
              <a:cs typeface="B Lotus" pitchFamily="2" charset="-78"/>
            </a:endParaRPr>
          </a:p>
          <a:p>
            <a:pPr algn="r" rtl="1"/>
            <a:r>
              <a:rPr lang="fa-IR" dirty="0" smtClean="0">
                <a:cs typeface="B Lotus" pitchFamily="2" charset="-78"/>
              </a:rPr>
              <a:t>در پایان </a:t>
            </a:r>
            <a:r>
              <a:rPr lang="fa-IR" dirty="0">
                <a:cs typeface="B Lotus" pitchFamily="2" charset="-78"/>
              </a:rPr>
              <a:t>شش ماهه عملکرد بودجه </a:t>
            </a:r>
            <a:r>
              <a:rPr lang="fa-IR" dirty="0" smtClean="0">
                <a:cs typeface="B Lotus" pitchFamily="2" charset="-78"/>
              </a:rPr>
              <a:t>در سال جاری  </a:t>
            </a:r>
            <a:r>
              <a:rPr lang="fa-IR" dirty="0">
                <a:cs typeface="B Lotus" pitchFamily="2" charset="-78"/>
              </a:rPr>
              <a:t>حدود ۴۳ هزار میلیارد تومان </a:t>
            </a:r>
            <a:r>
              <a:rPr lang="fa-IR" dirty="0" smtClean="0">
                <a:cs typeface="B Lotus" pitchFamily="2" charset="-78"/>
              </a:rPr>
              <a:t>محقق </a:t>
            </a:r>
            <a:r>
              <a:rPr lang="fa-IR" dirty="0">
                <a:cs typeface="B Lotus" pitchFamily="2" charset="-78"/>
              </a:rPr>
              <a:t>شده است</a:t>
            </a:r>
            <a:r>
              <a:rPr lang="fa-IR" dirty="0" smtClean="0">
                <a:cs typeface="B Lotus" pitchFamily="2" charset="-78"/>
              </a:rPr>
              <a:t>.</a:t>
            </a:r>
          </a:p>
          <a:p>
            <a:pPr algn="r" rtl="1"/>
            <a:r>
              <a:rPr lang="ar-SA" dirty="0">
                <a:cs typeface="B Lotus" pitchFamily="2" charset="-78"/>
              </a:rPr>
              <a:t>تدوین لایحه قانون دائمی مالیات بر ارزش افزوده در دستور کار </a:t>
            </a:r>
            <a:r>
              <a:rPr lang="fa-IR" dirty="0" smtClean="0">
                <a:cs typeface="B Lotus" pitchFamily="2" charset="-78"/>
              </a:rPr>
              <a:t>مجلس </a:t>
            </a:r>
            <a:r>
              <a:rPr lang="ar-SA" dirty="0" smtClean="0">
                <a:cs typeface="B Lotus" pitchFamily="2" charset="-78"/>
              </a:rPr>
              <a:t>قرار </a:t>
            </a:r>
            <a:r>
              <a:rPr lang="fa-IR" dirty="0" smtClean="0">
                <a:cs typeface="B Lotus" pitchFamily="2" charset="-78"/>
              </a:rPr>
              <a:t>دارد</a:t>
            </a:r>
            <a:r>
              <a:rPr lang="ar-SA" dirty="0" smtClean="0">
                <a:cs typeface="B Lotus" pitchFamily="2" charset="-78"/>
              </a:rPr>
              <a:t> </a:t>
            </a:r>
            <a:r>
              <a:rPr lang="ar-SA" dirty="0">
                <a:cs typeface="B Lotus" pitchFamily="2" charset="-78"/>
              </a:rPr>
              <a:t>که اکنون این لایحه مراحل بررسی را در کمیسیون های تخصصی مجلس می گذراند و امید می رود تا پایان امسال به قانون تبدیل ش</a:t>
            </a:r>
            <a:r>
              <a:rPr lang="fa-IR" dirty="0">
                <a:cs typeface="B Lotus" pitchFamily="2" charset="-78"/>
              </a:rPr>
              <a:t>ود</a:t>
            </a:r>
            <a:r>
              <a:rPr lang="fa-IR" dirty="0" smtClean="0">
                <a:cs typeface="B Lotus" pitchFamily="2" charset="-78"/>
              </a:rPr>
              <a:t>.</a:t>
            </a:r>
            <a:endParaRPr lang="fa-IR" dirty="0">
              <a:cs typeface="B Lotus" pitchFamily="2" charset="-78"/>
            </a:endParaRPr>
          </a:p>
        </p:txBody>
      </p:sp>
    </p:spTree>
    <p:extLst>
      <p:ext uri="{BB962C8B-B14F-4D97-AF65-F5344CB8AC3E}">
        <p14:creationId xmlns:p14="http://schemas.microsoft.com/office/powerpoint/2010/main" val="1102061667"/>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2675467"/>
            <a:ext cx="7408333" cy="3450696"/>
          </a:xfrm>
        </p:spPr>
        <p:txBody>
          <a:bodyPr>
            <a:normAutofit/>
          </a:bodyPr>
          <a:lstStyle/>
          <a:p>
            <a:pPr algn="ctr" rtl="1"/>
            <a:r>
              <a:rPr lang="fa-IR" sz="4800" dirty="0" smtClean="0"/>
              <a:t>با تشکر از توجه شما عزیزان</a:t>
            </a:r>
            <a:endParaRPr lang="en-US" sz="4800" dirty="0"/>
          </a:p>
        </p:txBody>
      </p:sp>
    </p:spTree>
    <p:extLst>
      <p:ext uri="{BB962C8B-B14F-4D97-AF65-F5344CB8AC3E}">
        <p14:creationId xmlns:p14="http://schemas.microsoft.com/office/powerpoint/2010/main" val="36024446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332</TotalTime>
  <Words>1854</Words>
  <Application>Microsoft Office PowerPoint</Application>
  <PresentationFormat>On-screen Show (4:3)</PresentationFormat>
  <Paragraphs>80</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Waveform</vt:lpstr>
      <vt:lpstr>بنام خدا</vt:lpstr>
      <vt:lpstr>فرار مالیاتی </vt:lpstr>
      <vt:lpstr>PowerPoint Presentation</vt:lpstr>
      <vt:lpstr>اجتناب از پرداخت مالیات و تفاوت آن با فرار مالیاتی</vt:lpstr>
      <vt:lpstr>PowerPoint Presentation</vt:lpstr>
      <vt:lpstr>فرار مالیاتی چیست؟</vt:lpstr>
      <vt:lpstr>PowerPoint Presentation</vt:lpstr>
      <vt:lpstr>PowerPoint Presentation</vt:lpstr>
      <vt:lpstr>زمینه های پیدایش فرار مالیاتی</vt:lpstr>
      <vt:lpstr>اقدامات سازمان امور مالیاتی در پیش گیری از  فرار مالیاتی</vt:lpstr>
      <vt:lpstr>جدیدترین روشهای فرار مالیاتی که طی 20سال گذشته برای سازمان امورمالیاتی معرفی و شناسایی شده اند</vt:lpstr>
      <vt:lpstr>PowerPoint Presentation</vt:lpstr>
      <vt:lpstr>مشکلات اندازه گیری فرار مالیاتی در ایران</vt:lpstr>
      <vt:lpstr>کارت بازرگانی ، کد اقتصادی و فرار مالیاتی</vt:lpstr>
      <vt:lpstr>فرار مالیاتی به عنوان جرم</vt:lpstr>
      <vt:lpstr>انواع جرم های مالیاتی</vt:lpstr>
      <vt:lpstr>مجازات های درجه شش بر اساس قانون مجازات اسلامی </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فرار مالیاتی </dc:title>
  <dc:creator>NAEEN-SYSTEM</dc:creator>
  <cp:lastModifiedBy>Windows User</cp:lastModifiedBy>
  <cp:revision>29</cp:revision>
  <dcterms:created xsi:type="dcterms:W3CDTF">2006-08-16T00:00:00Z</dcterms:created>
  <dcterms:modified xsi:type="dcterms:W3CDTF">2020-05-21T15:08:46Z</dcterms:modified>
</cp:coreProperties>
</file>