
<file path=[Content_Types].xml><?xml version="1.0" encoding="utf-8"?>
<Types xmlns="http://schemas.openxmlformats.org/package/2006/content-types">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64" r:id="rId2"/>
    <p:sldId id="365" r:id="rId3"/>
    <p:sldId id="366" r:id="rId4"/>
    <p:sldId id="367" r:id="rId5"/>
    <p:sldId id="368" r:id="rId6"/>
    <p:sldId id="369" r:id="rId7"/>
    <p:sldId id="370" r:id="rId8"/>
    <p:sldId id="371" r:id="rId9"/>
    <p:sldId id="372" r:id="rId10"/>
    <p:sldId id="373" r:id="rId11"/>
    <p:sldId id="33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56" autoAdjust="0"/>
    <p:restoredTop sz="94660"/>
  </p:normalViewPr>
  <p:slideViewPr>
    <p:cSldViewPr snapToGrid="0">
      <p:cViewPr varScale="1">
        <p:scale>
          <a:sx n="78" d="100"/>
          <a:sy n="78" d="100"/>
        </p:scale>
        <p:origin x="-25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1/12/2020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1/12/2020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1/12/2020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1/12/2020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jpeg"/><Relationship Id="rId4" Type="http://schemas.openxmlformats.org/officeDocument/2006/relationships/image" Target="../media/image2.wmf"/></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577788" y="1308847"/>
            <a:ext cx="8713694" cy="2746906"/>
          </a:xfrm>
          <a:prstGeom prst="rect">
            <a:avLst/>
          </a:prstGeom>
          <a:noFill/>
        </p:spPr>
        <p:txBody>
          <a:bodyPr wrap="square" rtlCol="0">
            <a:spAutoFit/>
          </a:bodyPr>
          <a:lstStyle/>
          <a:p>
            <a:pPr algn="ctr">
              <a:lnSpc>
                <a:spcPct val="150000"/>
              </a:lnSpc>
            </a:pPr>
            <a:r>
              <a:rPr lang="fa-IR" sz="6000" dirty="0" smtClean="0">
                <a:solidFill>
                  <a:srgbClr val="C00000"/>
                </a:solidFill>
                <a:cs typeface="B Titr" panose="00000700000000000000" pitchFamily="2" charset="-78"/>
              </a:rPr>
              <a:t>آمار</a:t>
            </a:r>
          </a:p>
          <a:p>
            <a:pPr algn="ctr">
              <a:lnSpc>
                <a:spcPct val="150000"/>
              </a:lnSpc>
            </a:pPr>
            <a:r>
              <a:rPr lang="fa-IR" sz="6000" dirty="0" smtClean="0">
                <a:solidFill>
                  <a:srgbClr val="C00000"/>
                </a:solidFill>
                <a:cs typeface="B Titr" panose="00000700000000000000" pitchFamily="2" charset="-78"/>
              </a:rPr>
              <a:t>فصل 2(نمونه)</a:t>
            </a:r>
            <a:endParaRPr lang="en-US" sz="6000" dirty="0">
              <a:solidFill>
                <a:srgbClr val="C00000"/>
              </a:solidFill>
              <a:cs typeface="B Titr" panose="00000700000000000000" pitchFamily="2" charset="-78"/>
            </a:endParaRPr>
          </a:p>
        </p:txBody>
      </p:sp>
    </p:spTree>
    <p:extLst>
      <p:ext uri="{BB962C8B-B14F-4D97-AF65-F5344CB8AC3E}">
        <p14:creationId xmlns:p14="http://schemas.microsoft.com/office/powerpoint/2010/main" val="18513856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1670" y="2783541"/>
            <a:ext cx="11425518" cy="3416320"/>
          </a:xfrm>
          <a:prstGeom prst="rect">
            <a:avLst/>
          </a:prstGeom>
          <a:noFill/>
        </p:spPr>
        <p:txBody>
          <a:bodyPr wrap="square" rtlCol="0">
            <a:spAutoFit/>
          </a:bodyPr>
          <a:lstStyle/>
          <a:p>
            <a:pPr algn="just" rtl="1">
              <a:lnSpc>
                <a:spcPct val="150000"/>
              </a:lnSpc>
            </a:pPr>
            <a:r>
              <a:rPr lang="fa-IR" sz="2400" b="1" dirty="0" smtClean="0">
                <a:cs typeface="B Nazanin" panose="00000400000000000000" pitchFamily="2" charset="-78"/>
              </a:rPr>
              <a:t>نمونه زیر مجموعه ای از جامعه ی آماری است این بخش از جامعه با دقت و مطالعه ی لازم انتخاب می شود و به جای آن که تمام اعضای جامعه را مورد مطالعه قرار می دهیم آن را بررسی می کنیم.</a:t>
            </a:r>
          </a:p>
          <a:p>
            <a:pPr algn="just" rtl="1">
              <a:lnSpc>
                <a:spcPct val="150000"/>
              </a:lnSpc>
            </a:pPr>
            <a:r>
              <a:rPr lang="fa-IR" sz="2400" b="1" dirty="0" smtClean="0">
                <a:cs typeface="B Nazanin" panose="00000400000000000000" pitchFamily="2" charset="-78"/>
              </a:rPr>
              <a:t>یک نمونه گروه کوچکی از اعضا است که به نحوی انتخاب شده اند که نمایانگر خصوصیات عده ی بزرگ تری که جامعه نام دارد آنچه که از نمونه مورد نظر ماست خود افراد یا اشیایی انتخاب شده نیستند بلکه جامعه مجموعه اشیایی هستد که در یک یا چند موضوع مشترک باشند و نمونه که زیر مجموعه ای از جامعه است نیز این ویژگی را دارد.</a:t>
            </a:r>
            <a:endParaRPr lang="en-US" sz="2400" b="1" dirty="0">
              <a:cs typeface="B Nazanin" panose="00000400000000000000" pitchFamily="2" charset="-78"/>
            </a:endParaRPr>
          </a:p>
        </p:txBody>
      </p:sp>
    </p:spTree>
    <p:extLst>
      <p:ext uri="{BB962C8B-B14F-4D97-AF65-F5344CB8AC3E}">
        <p14:creationId xmlns:p14="http://schemas.microsoft.com/office/powerpoint/2010/main" val="1475262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1670" y="2783541"/>
            <a:ext cx="11425518" cy="2862322"/>
          </a:xfrm>
          <a:prstGeom prst="rect">
            <a:avLst/>
          </a:prstGeom>
          <a:noFill/>
        </p:spPr>
        <p:txBody>
          <a:bodyPr wrap="square" rtlCol="0">
            <a:spAutoFit/>
          </a:bodyPr>
          <a:lstStyle/>
          <a:p>
            <a:pPr algn="just" rtl="1">
              <a:lnSpc>
                <a:spcPct val="150000"/>
              </a:lnSpc>
            </a:pPr>
            <a:r>
              <a:rPr lang="fa-IR" sz="2400" b="1" dirty="0" smtClean="0">
                <a:cs typeface="B Nazanin" panose="00000400000000000000" pitchFamily="2" charset="-78"/>
              </a:rPr>
              <a:t>تعداد اعضای جامعه در بررسی های آماری نقش موثری دارد اگر جامعه در ارتباط با کاری که میخواهم انجام دهیم بزرگ باشد لازم است مطالعات از طریق نمونه گیری دنبال می شود.</a:t>
            </a:r>
          </a:p>
          <a:p>
            <a:pPr algn="just" rtl="1">
              <a:lnSpc>
                <a:spcPct val="150000"/>
              </a:lnSpc>
            </a:pPr>
            <a:r>
              <a:rPr lang="fa-IR" sz="2400" b="1" dirty="0" smtClean="0">
                <a:cs typeface="B Nazanin" panose="00000400000000000000" pitchFamily="2" charset="-78"/>
              </a:rPr>
              <a:t>در ادبیات ما ضرب المثل (مشت نمونه ی خروار است ) به خوبی موضوع جامعه و ضرورت استفاده از نمونه را نشان می دهد به عنوان مثال در مساله ی اطمینان از کیفیت برنج موجود در انبار به منظور خرید برنج برای مصرف یک سال خانواده برنج موجود در انبار جامعه و یک مشت برنجی که انتخاب شده است نمونه است .</a:t>
            </a:r>
            <a:endParaRPr lang="en-US" sz="2400" b="1" dirty="0">
              <a:cs typeface="B Nazanin" panose="00000400000000000000" pitchFamily="2" charset="-78"/>
            </a:endParaRPr>
          </a:p>
        </p:txBody>
      </p:sp>
    </p:spTree>
    <p:extLst>
      <p:ext uri="{BB962C8B-B14F-4D97-AF65-F5344CB8AC3E}">
        <p14:creationId xmlns:p14="http://schemas.microsoft.com/office/powerpoint/2010/main" val="3838924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3970318"/>
          </a:xfrm>
          <a:prstGeom prst="rect">
            <a:avLst/>
          </a:prstGeom>
          <a:noFill/>
        </p:spPr>
        <p:txBody>
          <a:bodyPr wrap="square" rtlCol="0">
            <a:spAutoFit/>
          </a:bodyPr>
          <a:lstStyle/>
          <a:p>
            <a:pPr algn="just" rtl="1">
              <a:lnSpc>
                <a:spcPct val="150000"/>
              </a:lnSpc>
            </a:pPr>
            <a:r>
              <a:rPr lang="fa-IR" sz="2400" b="1" dirty="0" smtClean="0">
                <a:cs typeface="B Nazanin" panose="00000400000000000000" pitchFamily="2" charset="-78"/>
              </a:rPr>
              <a:t>عمل نمونه گیری مهم ترین بخش آمار را تشکیل می دهد.</a:t>
            </a:r>
          </a:p>
          <a:p>
            <a:pPr algn="just" rtl="1">
              <a:lnSpc>
                <a:spcPct val="150000"/>
              </a:lnSpc>
            </a:pPr>
            <a:r>
              <a:rPr lang="fa-IR" sz="2400" b="1" dirty="0" smtClean="0">
                <a:cs typeface="B Nazanin" panose="00000400000000000000" pitchFamily="2" charset="-78"/>
              </a:rPr>
              <a:t>هدف ما از نمونه و مطالعه ی آن شناخت جامعه است پس نمونه باید به قسمی انتخاب شود که بتواند بیان گر خصوصیات تمام جامعه باشد بنابراین باید :</a:t>
            </a:r>
          </a:p>
          <a:p>
            <a:pPr marL="342900" indent="-342900" algn="just" rtl="1">
              <a:lnSpc>
                <a:spcPct val="150000"/>
              </a:lnSpc>
              <a:buFont typeface="Arial" panose="020B0604020202020204" pitchFamily="34" charset="0"/>
              <a:buChar char="•"/>
            </a:pPr>
            <a:r>
              <a:rPr lang="fa-IR" sz="2400" b="1" dirty="0" smtClean="0">
                <a:cs typeface="B Nazanin" panose="00000400000000000000" pitchFamily="2" charset="-78"/>
              </a:rPr>
              <a:t>به اندازه کافی بزرگ باشد اگر تعداد اعضای نمونه خیلی کوچک باشد ممکن است اعضای آن نتوانند نمایندگان خوبی برای اعضای جامعه باشند.</a:t>
            </a:r>
          </a:p>
          <a:p>
            <a:pPr marL="342900" indent="-342900" algn="just" rtl="1">
              <a:lnSpc>
                <a:spcPct val="150000"/>
              </a:lnSpc>
              <a:buFont typeface="Arial" panose="020B0604020202020204" pitchFamily="34" charset="0"/>
              <a:buChar char="•"/>
            </a:pPr>
            <a:r>
              <a:rPr lang="fa-IR" sz="2400" b="1" dirty="0" smtClean="0">
                <a:cs typeface="B Nazanin" panose="00000400000000000000" pitchFamily="2" charset="-78"/>
              </a:rPr>
              <a:t>اعضای نمونه باید تصادفی انتخاب شوند یعنی انتخاب آنها نباید از قانون خاصی پیروی کند. و روش انتخاب آن به گونه ای باشد که :</a:t>
            </a:r>
            <a:endParaRPr lang="en-US" sz="2400" b="1" dirty="0">
              <a:cs typeface="B Nazanin" panose="00000400000000000000" pitchFamily="2" charset="-78"/>
            </a:endParaRPr>
          </a:p>
        </p:txBody>
      </p:sp>
    </p:spTree>
    <p:extLst>
      <p:ext uri="{BB962C8B-B14F-4D97-AF65-F5344CB8AC3E}">
        <p14:creationId xmlns:p14="http://schemas.microsoft.com/office/powerpoint/2010/main" val="2309451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175432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امکان انتخاب هر فرد به عنوان عضوی از نمونه امکان پذیر باشد.</a:t>
            </a:r>
          </a:p>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قبل از انتخاب نمونه نتوانیم یا اطمینان بیش تر درباره ی حضور و یا عدم حضور عده ای در نمونه قضوت کنیم به عبارت دیگر هر فردبرای شرکت در نمونه همان قدر سهم داشته باشد که دیگران دارند.</a:t>
            </a:r>
            <a:endParaRPr lang="en-US" sz="2400" b="1" dirty="0">
              <a:cs typeface="B Nazanin" panose="00000400000000000000" pitchFamily="2" charset="-78"/>
            </a:endParaRPr>
          </a:p>
        </p:txBody>
      </p:sp>
    </p:spTree>
    <p:extLst>
      <p:ext uri="{BB962C8B-B14F-4D97-AF65-F5344CB8AC3E}">
        <p14:creationId xmlns:p14="http://schemas.microsoft.com/office/powerpoint/2010/main" val="3390030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3416320"/>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نمونه ای که روش انتخاب آن ویژگی های بالا را داشته باشد نمونه تصادفی ساده می گوییم.</a:t>
            </a:r>
          </a:p>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تعداد اعضای نمونه را اندازه ی نمونه می گوییم.</a:t>
            </a:r>
          </a:p>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اندازه جامعه در نمونه ای که می خواهیم انتخاب کنیم تاثیر دارد هر چه جامعه بزرگتر باشد یعنی اندازه ی آن زیادتر باشد برای آن که نمونه بتواند بیان گر جامعه باشد اغلب لازم است نمونه بزرگتر باشد </a:t>
            </a:r>
          </a:p>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اگر جامعه از گوناگونی بیش تری برخوردار باشد برای حصول اطمینان از حضور نماینده ای از این گوناگونی ها در نمونه باز هم لازم است نمونه بزرگ باشد.</a:t>
            </a:r>
            <a:endParaRPr lang="en-US" sz="2400" b="1" dirty="0">
              <a:cs typeface="B Nazanin" panose="00000400000000000000" pitchFamily="2" charset="-78"/>
            </a:endParaRPr>
          </a:p>
        </p:txBody>
      </p:sp>
    </p:spTree>
    <p:extLst>
      <p:ext uri="{BB962C8B-B14F-4D97-AF65-F5344CB8AC3E}">
        <p14:creationId xmlns:p14="http://schemas.microsoft.com/office/powerpoint/2010/main" val="37440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230832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اگر اندازه ی نمونه مناسب نباشد نتیجه ای که از آن گرفته می شود معتبر نخواهد بود به عنوان مثال در شهری با جمعیت10 میلیون نفر اگر از 100 نفر درباره ی یک موضوع اجتماعی سوال شود نتیجه ای که از آن حاصل می شود نمی تواند قابل تعمیم به جامعه باشد.</a:t>
            </a:r>
          </a:p>
          <a:p>
            <a:pPr marL="342900" indent="-342900" algn="just" rtl="1">
              <a:lnSpc>
                <a:spcPct val="150000"/>
              </a:lnSpc>
              <a:buFont typeface="Wingdings" panose="05000000000000000000" pitchFamily="2" charset="2"/>
              <a:buChar char="ü"/>
            </a:pPr>
            <a:r>
              <a:rPr lang="fa-IR" sz="2400" b="1" dirty="0" smtClean="0">
                <a:cs typeface="B Nazanin" panose="00000400000000000000" pitchFamily="2" charset="-78"/>
              </a:rPr>
              <a:t>بنابر ضرب المثل معروف با یک گل بهار نمی شود نمی توان همواره با شواهد کم حکم کلی کرد</a:t>
            </a:r>
            <a:endParaRPr lang="en-US" sz="2400" b="1" dirty="0">
              <a:cs typeface="B Nazanin" panose="00000400000000000000" pitchFamily="2" charset="-78"/>
            </a:endParaRPr>
          </a:p>
        </p:txBody>
      </p:sp>
    </p:spTree>
    <p:extLst>
      <p:ext uri="{BB962C8B-B14F-4D97-AF65-F5344CB8AC3E}">
        <p14:creationId xmlns:p14="http://schemas.microsoft.com/office/powerpoint/2010/main" val="2714828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175432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
            </a:pPr>
            <a:r>
              <a:rPr lang="fa-IR" sz="2400" b="1" dirty="0" smtClean="0">
                <a:cs typeface="B Nazanin" panose="00000400000000000000" pitchFamily="2" charset="-78"/>
              </a:rPr>
              <a:t>می خواهیم عدد طبیعی تصادفی کوچکتر از 120 تولید کنیم با ماشین حساب عدد تصادفی           حاصل شده است کدام عدد تصادفی مورد نظر است؟</a:t>
            </a:r>
          </a:p>
          <a:p>
            <a:pPr algn="just" rtl="1">
              <a:lnSpc>
                <a:spcPct val="150000"/>
              </a:lnSpc>
            </a:pPr>
            <a:r>
              <a:rPr lang="fa-IR" sz="2400" b="1" dirty="0" smtClean="0">
                <a:cs typeface="B Nazanin" panose="00000400000000000000" pitchFamily="2" charset="-78"/>
              </a:rPr>
              <a:t>1)13                                              2)14/5                                 3)14                                4)15</a:t>
            </a:r>
            <a:endParaRPr lang="en-US" sz="2400" b="1" dirty="0">
              <a:cs typeface="B Nazanin" panose="00000400000000000000" pitchFamily="2" charset="-78"/>
            </a:endParaRPr>
          </a:p>
        </p:txBody>
      </p:sp>
      <p:graphicFrame>
        <p:nvGraphicFramePr>
          <p:cNvPr id="2" name="Object 1"/>
          <p:cNvGraphicFramePr>
            <a:graphicFrameLocks noChangeAspect="1"/>
          </p:cNvGraphicFramePr>
          <p:nvPr>
            <p:extLst/>
          </p:nvPr>
        </p:nvGraphicFramePr>
        <p:xfrm>
          <a:off x="1470585" y="2772050"/>
          <a:ext cx="721285" cy="298131"/>
        </p:xfrm>
        <a:graphic>
          <a:graphicData uri="http://schemas.openxmlformats.org/presentationml/2006/ole">
            <mc:AlternateContent xmlns:mc="http://schemas.openxmlformats.org/markup-compatibility/2006">
              <mc:Choice xmlns:v="urn:schemas-microsoft-com:vml" Requires="v">
                <p:oleObj spid="_x0000_s1028" name="Equation" r:id="rId3" imgW="952200" imgH="393480" progId="Equation.DSMT4">
                  <p:embed/>
                </p:oleObj>
              </mc:Choice>
              <mc:Fallback>
                <p:oleObj name="Equation" r:id="rId3" imgW="952200" imgH="393480" progId="Equation.DSMT4">
                  <p:embed/>
                  <p:pic>
                    <p:nvPicPr>
                      <p:cNvPr id="0" name=""/>
                      <p:cNvPicPr/>
                      <p:nvPr/>
                    </p:nvPicPr>
                    <p:blipFill>
                      <a:blip r:embed="rId4"/>
                      <a:stretch>
                        <a:fillRect/>
                      </a:stretch>
                    </p:blipFill>
                    <p:spPr>
                      <a:xfrm>
                        <a:off x="1470585" y="2772050"/>
                        <a:ext cx="721285" cy="298131"/>
                      </a:xfrm>
                      <a:prstGeom prst="rect">
                        <a:avLst/>
                      </a:prstGeom>
                    </p:spPr>
                  </p:pic>
                </p:oleObj>
              </mc:Fallback>
            </mc:AlternateContent>
          </a:graphicData>
        </a:graphic>
      </p:graphicFrame>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69863" y="3744850"/>
            <a:ext cx="668991" cy="499170"/>
          </a:xfrm>
          <a:prstGeom prst="rect">
            <a:avLst/>
          </a:prstGeom>
        </p:spPr>
      </p:pic>
    </p:spTree>
    <p:extLst>
      <p:ext uri="{BB962C8B-B14F-4D97-AF65-F5344CB8AC3E}">
        <p14:creationId xmlns:p14="http://schemas.microsoft.com/office/powerpoint/2010/main" val="286528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175432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
            </a:pPr>
            <a:r>
              <a:rPr lang="fa-IR" sz="2400" b="1" dirty="0" smtClean="0">
                <a:cs typeface="B Nazanin" panose="00000400000000000000" pitchFamily="2" charset="-78"/>
              </a:rPr>
              <a:t>می خواهیم از یک کلاس 40 نفره یک نفر را با استفاده از اعداد تصادفی انتخاب کنیم اگر عدد تصادفی به دست امده 0/756 باشد نفر چندم کلاس باید انتخاب شود؟</a:t>
            </a:r>
          </a:p>
          <a:p>
            <a:pPr algn="just" rtl="1">
              <a:lnSpc>
                <a:spcPct val="150000"/>
              </a:lnSpc>
            </a:pPr>
            <a:r>
              <a:rPr lang="fa-IR" sz="2400" b="1" dirty="0" smtClean="0">
                <a:cs typeface="B Nazanin" panose="00000400000000000000" pitchFamily="2" charset="-78"/>
              </a:rPr>
              <a:t>1)29                                      2)30                                    3)31                                 4)32</a:t>
            </a:r>
            <a:endParaRPr lang="en-US" sz="2400" b="1" dirty="0">
              <a:cs typeface="B Nazanin" panose="00000400000000000000" pitchFamily="2" charset="-78"/>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6816" y="3677614"/>
            <a:ext cx="668991" cy="499170"/>
          </a:xfrm>
          <a:prstGeom prst="rect">
            <a:avLst/>
          </a:prstGeom>
        </p:spPr>
      </p:pic>
    </p:spTree>
    <p:extLst>
      <p:ext uri="{BB962C8B-B14F-4D97-AF65-F5344CB8AC3E}">
        <p14:creationId xmlns:p14="http://schemas.microsoft.com/office/powerpoint/2010/main" val="3384646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5117" y="2554941"/>
            <a:ext cx="11425518" cy="230832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
            </a:pPr>
            <a:r>
              <a:rPr lang="fa-IR" sz="2400" b="1" dirty="0" smtClean="0">
                <a:cs typeface="B Nazanin" panose="00000400000000000000" pitchFamily="2" charset="-78"/>
              </a:rPr>
              <a:t>برای انتخاب دو نفر از بین 20 نفر در یک کلاس 20 نفری به کمک ماشین حساب اعداد تصادفی 0/22 و 0/62 به دست آمده است کدام دو نفر به ترتیب از راست به چپ از روی دفتر کلاس انتخاب می شوند؟</a:t>
            </a:r>
          </a:p>
          <a:p>
            <a:pPr marL="342900" indent="-342900" algn="just" rtl="1">
              <a:lnSpc>
                <a:spcPct val="150000"/>
              </a:lnSpc>
              <a:buFont typeface="Wingdings" panose="05000000000000000000" pitchFamily="2" charset="2"/>
              <a:buChar char="§"/>
            </a:pPr>
            <a:endParaRPr lang="fa-IR" sz="2400" b="1" dirty="0">
              <a:cs typeface="B Nazanin" panose="00000400000000000000" pitchFamily="2" charset="-78"/>
            </a:endParaRPr>
          </a:p>
          <a:p>
            <a:pPr algn="just" rtl="1">
              <a:lnSpc>
                <a:spcPct val="150000"/>
              </a:lnSpc>
            </a:pPr>
            <a:r>
              <a:rPr lang="fa-IR" sz="2400" b="1" dirty="0" smtClean="0">
                <a:cs typeface="B Nazanin" panose="00000400000000000000" pitchFamily="2" charset="-78"/>
              </a:rPr>
              <a:t>1)5 و 13                                 2)4و12                            3)4و13                                     4)2و6</a:t>
            </a:r>
            <a:endParaRPr lang="en-US" sz="2400" b="1" dirty="0">
              <a:cs typeface="B Nazanin" panose="00000400000000000000" pitchFamily="2" charset="-78"/>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10452" y="4215496"/>
            <a:ext cx="668991" cy="499170"/>
          </a:xfrm>
          <a:prstGeom prst="rect">
            <a:avLst/>
          </a:prstGeom>
        </p:spPr>
      </p:pic>
    </p:spTree>
    <p:extLst>
      <p:ext uri="{BB962C8B-B14F-4D97-AF65-F5344CB8AC3E}">
        <p14:creationId xmlns:p14="http://schemas.microsoft.com/office/powerpoint/2010/main" val="2513218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33364" y="2581835"/>
            <a:ext cx="3603812" cy="1569660"/>
          </a:xfrm>
          <a:prstGeom prst="rect">
            <a:avLst/>
          </a:prstGeom>
          <a:noFill/>
        </p:spPr>
        <p:txBody>
          <a:bodyPr wrap="square" rtlCol="0">
            <a:spAutoFit/>
          </a:bodyPr>
          <a:lstStyle/>
          <a:p>
            <a:r>
              <a:rPr lang="fa-IR" sz="9600" dirty="0" smtClean="0">
                <a:solidFill>
                  <a:srgbClr val="C00000"/>
                </a:solidFill>
                <a:cs typeface="B Titr" panose="00000700000000000000" pitchFamily="2" charset="-78"/>
              </a:rPr>
              <a:t>پایان</a:t>
            </a:r>
            <a:endParaRPr lang="en-US" sz="9600" dirty="0">
              <a:solidFill>
                <a:srgbClr val="C00000"/>
              </a:solidFill>
              <a:cs typeface="B Titr" panose="00000700000000000000" pitchFamily="2" charset="-78"/>
            </a:endParaRPr>
          </a:p>
        </p:txBody>
      </p:sp>
    </p:spTree>
    <p:extLst>
      <p:ext uri="{BB962C8B-B14F-4D97-AF65-F5344CB8AC3E}">
        <p14:creationId xmlns:p14="http://schemas.microsoft.com/office/powerpoint/2010/main" val="57373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1679</TotalTime>
  <Words>633</Words>
  <Application>Microsoft Office PowerPoint</Application>
  <PresentationFormat>Custom</PresentationFormat>
  <Paragraphs>26</Paragraphs>
  <Slides>11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3" baseType="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SEVEN</cp:lastModifiedBy>
  <cp:revision>143</cp:revision>
  <dcterms:created xsi:type="dcterms:W3CDTF">2015-07-06T05:06:21Z</dcterms:created>
  <dcterms:modified xsi:type="dcterms:W3CDTF">2020-01-12T13:58:22Z</dcterms:modified>
</cp:coreProperties>
</file>