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7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84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9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5309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5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4017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101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5748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353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510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459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998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305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778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271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ctr" defTabSz="914400" rtl="1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r" defTabSz="914400" rtl="1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فاصله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0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442" y="1926466"/>
            <a:ext cx="11785600" cy="6299199"/>
          </a:xfrm>
        </p:spPr>
        <p:txBody>
          <a:bodyPr>
            <a:normAutofit/>
          </a:bodyPr>
          <a:lstStyle/>
          <a:p>
            <a:pPr marL="0" indent="0" algn="r" rtl="1">
              <a:lnSpc>
                <a:spcPct val="2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همان طور که</a:t>
            </a:r>
            <a:r>
              <a:rPr lang="en-US" b="1" dirty="0">
                <a:latin typeface="Btitr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می دانیم کوتاه</a:t>
            </a:r>
            <a:r>
              <a:rPr lang="fa-IR" b="1" dirty="0"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ترین و بهترین راه  برای رسیدن به اهداف خود </a:t>
            </a:r>
            <a:r>
              <a:rPr lang="fa-IR" b="1" dirty="0">
                <a:solidFill>
                  <a:srgbClr val="FF0000"/>
                </a:solidFill>
                <a:latin typeface="Btitr"/>
                <a:ea typeface="Times New Roman"/>
                <a:cs typeface="B Nazanin" panose="00000400000000000000" pitchFamily="2" charset="-78"/>
              </a:rPr>
              <a:t>مسیر مستقیم و راست </a:t>
            </a: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می باشد</a:t>
            </a:r>
            <a:r>
              <a:rPr lang="fa-IR" b="1" dirty="0"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.</a:t>
            </a:r>
            <a:endParaRPr lang="en-US" b="1" dirty="0">
              <a:ea typeface="Times New Roman"/>
              <a:cs typeface="B Nazanin" panose="00000400000000000000" pitchFamily="2" charset="-78"/>
            </a:endParaRPr>
          </a:p>
          <a:p>
            <a:pPr marL="0" indent="0" algn="r" rtl="1">
              <a:lnSpc>
                <a:spcPct val="2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در درس </a:t>
            </a:r>
            <a:r>
              <a:rPr lang="fa-IR" b="1" dirty="0">
                <a:solidFill>
                  <a:srgbClr val="FF0000"/>
                </a:solidFill>
                <a:latin typeface="Btitr"/>
                <a:ea typeface="Times New Roman"/>
                <a:cs typeface="B Nazanin" panose="00000400000000000000" pitchFamily="2" charset="-78"/>
              </a:rPr>
              <a:t>هندسه</a:t>
            </a: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 نیز وضعیت به همین صورت می باشد در واقع کوتاه</a:t>
            </a:r>
            <a:r>
              <a:rPr lang="fa-IR" b="1" dirty="0"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ترین مسیر بین </a:t>
            </a:r>
            <a:r>
              <a:rPr lang="fa-IR" b="1" dirty="0">
                <a:solidFill>
                  <a:srgbClr val="FF0000"/>
                </a:solidFill>
                <a:latin typeface="Btitr"/>
                <a:ea typeface="Times New Roman"/>
                <a:cs typeface="B Nazanin" panose="00000400000000000000" pitchFamily="2" charset="-78"/>
              </a:rPr>
              <a:t>دو نقطه</a:t>
            </a: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،</a:t>
            </a:r>
            <a:r>
              <a:rPr lang="fa-IR" b="1" dirty="0">
                <a:solidFill>
                  <a:srgbClr val="FF0000"/>
                </a:solidFill>
                <a:latin typeface="Btitr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خط مستقیم بین آن دو نقطه می باشد </a:t>
            </a:r>
            <a:r>
              <a:rPr lang="en-US" b="1" dirty="0">
                <a:latin typeface="Btitr"/>
                <a:ea typeface="Times New Roman"/>
                <a:cs typeface="B Nazanin" panose="00000400000000000000" pitchFamily="2" charset="-78"/>
              </a:rPr>
              <a:t>.</a:t>
            </a:r>
            <a:endParaRPr lang="en-US" b="1" dirty="0">
              <a:ea typeface="Times New Roman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49671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358" y="3523121"/>
            <a:ext cx="11277600" cy="60960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a-IR" b="1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ن                                        ر</a:t>
            </a:r>
          </a:p>
          <a:p>
            <a:pPr marL="0" indent="0">
              <a:lnSpc>
                <a:spcPct val="150000"/>
              </a:lnSpc>
              <a:buNone/>
            </a:pPr>
            <a:endParaRPr lang="fa-IR" b="1" dirty="0">
              <a:solidFill>
                <a:prstClr val="black"/>
              </a:solidFill>
              <a:latin typeface="Btitr"/>
              <a:ea typeface="Times New Roman"/>
              <a:cs typeface="B Nazanin" panose="00000400000000000000" pitchFamily="2" charset="-78"/>
            </a:endParaRP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خط آبی رنگ خطی است که فاصله ی بین دو نقطه را به روشنی نمایش می دهد .</a:t>
            </a:r>
          </a:p>
          <a:p>
            <a:pPr marL="0" indent="0" algn="r">
              <a:buNone/>
            </a:pPr>
            <a:r>
              <a:rPr lang="fa-IR" b="1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اما خط قرمز فاصله ی بین دو نقطه نمی باشد .</a:t>
            </a:r>
          </a:p>
          <a:p>
            <a:pPr marL="0" indent="0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07648" y="3560651"/>
            <a:ext cx="36576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reeform 6"/>
          <p:cNvSpPr/>
          <p:nvPr/>
        </p:nvSpPr>
        <p:spPr>
          <a:xfrm>
            <a:off x="635358" y="2578734"/>
            <a:ext cx="3643745" cy="970372"/>
          </a:xfrm>
          <a:custGeom>
            <a:avLst/>
            <a:gdLst>
              <a:gd name="connsiteX0" fmla="*/ 0 w 2732809"/>
              <a:gd name="connsiteY0" fmla="*/ 727779 h 727779"/>
              <a:gd name="connsiteX1" fmla="*/ 426027 w 2732809"/>
              <a:gd name="connsiteY1" fmla="*/ 177061 h 727779"/>
              <a:gd name="connsiteX2" fmla="*/ 1392382 w 2732809"/>
              <a:gd name="connsiteY2" fmla="*/ 31588 h 727779"/>
              <a:gd name="connsiteX3" fmla="*/ 2732809 w 2732809"/>
              <a:gd name="connsiteY3" fmla="*/ 717388 h 727779"/>
              <a:gd name="connsiteX4" fmla="*/ 2732809 w 2732809"/>
              <a:gd name="connsiteY4" fmla="*/ 717388 h 72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2809" h="727779">
                <a:moveTo>
                  <a:pt x="0" y="727779"/>
                </a:moveTo>
                <a:cubicBezTo>
                  <a:pt x="96981" y="510436"/>
                  <a:pt x="193963" y="293093"/>
                  <a:pt x="426027" y="177061"/>
                </a:cubicBezTo>
                <a:cubicBezTo>
                  <a:pt x="658091" y="61029"/>
                  <a:pt x="1007918" y="-58467"/>
                  <a:pt x="1392382" y="31588"/>
                </a:cubicBezTo>
                <a:cubicBezTo>
                  <a:pt x="1776846" y="121642"/>
                  <a:pt x="2732809" y="717388"/>
                  <a:pt x="2732809" y="717388"/>
                </a:cubicBezTo>
                <a:lnTo>
                  <a:pt x="2732809" y="717388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Oval 7"/>
          <p:cNvSpPr/>
          <p:nvPr/>
        </p:nvSpPr>
        <p:spPr>
          <a:xfrm>
            <a:off x="404448" y="3459051"/>
            <a:ext cx="406400" cy="203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Oval 8"/>
          <p:cNvSpPr/>
          <p:nvPr/>
        </p:nvSpPr>
        <p:spPr>
          <a:xfrm>
            <a:off x="4062048" y="3447506"/>
            <a:ext cx="406400" cy="203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Rectangle 1"/>
          <p:cNvSpPr/>
          <p:nvPr/>
        </p:nvSpPr>
        <p:spPr>
          <a:xfrm>
            <a:off x="8946784" y="1992084"/>
            <a:ext cx="3060454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800" b="1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به شکل زیر دقت کنید :</a:t>
            </a:r>
          </a:p>
        </p:txBody>
      </p:sp>
    </p:spTree>
    <p:extLst>
      <p:ext uri="{BB962C8B-B14F-4D97-AF65-F5344CB8AC3E}">
        <p14:creationId xmlns:p14="http://schemas.microsoft.com/office/powerpoint/2010/main" val="1604107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7894" y="2120929"/>
            <a:ext cx="10972800" cy="5643564"/>
          </a:xfrm>
        </p:spPr>
        <p:txBody>
          <a:bodyPr/>
          <a:lstStyle/>
          <a:p>
            <a:pPr marL="0" indent="0" algn="r" rtl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fa-IR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کوتاه ترین فاصله ی بین </a:t>
            </a:r>
            <a:r>
              <a:rPr lang="fa-IR" dirty="0">
                <a:solidFill>
                  <a:srgbClr val="FF0000"/>
                </a:solidFill>
                <a:latin typeface="Btitr"/>
                <a:ea typeface="Times New Roman"/>
                <a:cs typeface="B Nazanin" panose="00000400000000000000" pitchFamily="2" charset="-78"/>
              </a:rPr>
              <a:t>نقطه و خط </a:t>
            </a:r>
            <a:r>
              <a:rPr lang="fa-IR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، خطی است که از نقطه بر خط </a:t>
            </a:r>
            <a:r>
              <a:rPr lang="fa-IR" dirty="0">
                <a:solidFill>
                  <a:srgbClr val="FF0000"/>
                </a:solidFill>
                <a:latin typeface="Btitr"/>
                <a:ea typeface="Times New Roman"/>
                <a:cs typeface="B Nazanin" panose="00000400000000000000" pitchFamily="2" charset="-78"/>
              </a:rPr>
              <a:t>عمود</a:t>
            </a:r>
            <a:r>
              <a:rPr lang="fa-IR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 می شود</a:t>
            </a:r>
            <a:r>
              <a:rPr lang="en-US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 .</a:t>
            </a:r>
            <a:r>
              <a:rPr lang="fa-IR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 </a:t>
            </a:r>
          </a:p>
          <a:p>
            <a:pPr marL="0" indent="0" algn="r" rtl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fa-IR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به شکل های زیر توجه کنید :       </a:t>
            </a:r>
            <a:endParaRPr lang="en-US" dirty="0">
              <a:solidFill>
                <a:prstClr val="black"/>
              </a:solidFill>
              <a:latin typeface="Btitr"/>
              <a:ea typeface="Times New Roman"/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fa-IR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                                                       </a:t>
            </a:r>
          </a:p>
          <a:p>
            <a:endParaRPr lang="en-US" dirty="0">
              <a:cs typeface="B Nazanin" panose="00000400000000000000" pitchFamily="2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615095" y="6230782"/>
            <a:ext cx="3556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4379947" y="3976757"/>
            <a:ext cx="0" cy="2254027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4246373" y="3773557"/>
            <a:ext cx="267148" cy="304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11" name="Elbow Connector 10"/>
          <p:cNvCxnSpPr/>
          <p:nvPr/>
        </p:nvCxnSpPr>
        <p:spPr>
          <a:xfrm>
            <a:off x="4379948" y="5805558"/>
            <a:ext cx="571948" cy="425225"/>
          </a:xfrm>
          <a:prstGeom prst="bentConnector3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endCxn id="9" idx="3"/>
          </p:cNvCxnSpPr>
          <p:nvPr/>
        </p:nvCxnSpPr>
        <p:spPr>
          <a:xfrm flipV="1">
            <a:off x="3529495" y="4033720"/>
            <a:ext cx="756000" cy="219706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4513522" y="3919683"/>
            <a:ext cx="1352773" cy="231110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246373" y="2958966"/>
            <a:ext cx="354584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م</a:t>
            </a:r>
            <a:endParaRPr lang="en-US" sz="2800" b="1" dirty="0">
              <a:solidFill>
                <a:prstClr val="black"/>
              </a:solidFill>
              <a:ea typeface="Times New Roman"/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42480" y="6203151"/>
            <a:ext cx="6463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 ن                                       ر</a:t>
            </a:r>
            <a:r>
              <a:rPr lang="en-US" sz="2400" b="1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          </a:t>
            </a:r>
            <a:r>
              <a:rPr lang="fa-IR" sz="2400" b="1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                              </a:t>
            </a:r>
            <a:r>
              <a:rPr lang="fa-IR" sz="2400" b="1" dirty="0">
                <a:solidFill>
                  <a:prstClr val="black"/>
                </a:solidFill>
                <a:ea typeface="Times New Roman"/>
                <a:cs typeface="B Nazanin" panose="00000400000000000000" pitchFamily="2" charset="-78"/>
              </a:rPr>
              <a:t> </a:t>
            </a:r>
            <a:r>
              <a:rPr lang="fa-IR" sz="2400" b="1" dirty="0">
                <a:solidFill>
                  <a:prstClr val="black"/>
                </a:solidFill>
                <a:latin typeface="Btitr"/>
                <a:ea typeface="Times New Roman"/>
                <a:cs typeface="B Nazanin" panose="00000400000000000000" pitchFamily="2" charset="-78"/>
              </a:rPr>
              <a:t>      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64610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279400"/>
            <a:ext cx="11684000" cy="6096000"/>
          </a:xfrm>
        </p:spPr>
        <p:txBody>
          <a:bodyPr/>
          <a:lstStyle/>
          <a:p>
            <a:pPr marL="0" indent="0" algn="r">
              <a:lnSpc>
                <a:spcPct val="150000"/>
              </a:lnSpc>
              <a:buNone/>
            </a:pPr>
            <a:r>
              <a:rPr lang="fa-IR" dirty="0">
                <a:cs typeface="B Titr" pitchFamily="2" charset="-78"/>
              </a:rPr>
              <a:t>بهترین روش برای رسم یک عمود مناسب از یک نقطه بر روی یک خط این است که  لبه ی گونیا را بر روی خط  گذاشته  سپس به سمت نقطه حرکت کنیم و از نقطه بر خط، عمود موردنظر را ترسیم کنیم</a:t>
            </a:r>
            <a:endParaRPr lang="en-US" dirty="0">
              <a:cs typeface="B Titr" pitchFamily="2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664855" y="3329710"/>
            <a:ext cx="3172691" cy="2924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812800" y="4087091"/>
            <a:ext cx="203200" cy="203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Right Triangle 6"/>
          <p:cNvSpPr/>
          <p:nvPr/>
        </p:nvSpPr>
        <p:spPr>
          <a:xfrm rot="19028625">
            <a:off x="1556620" y="2565400"/>
            <a:ext cx="1625600" cy="25400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4" name="Straight Connector 3"/>
          <p:cNvCxnSpPr/>
          <p:nvPr/>
        </p:nvCxnSpPr>
        <p:spPr>
          <a:xfrm>
            <a:off x="932873" y="4214551"/>
            <a:ext cx="1455020" cy="1373909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 rot="19252891">
            <a:off x="2022748" y="5475763"/>
            <a:ext cx="290651" cy="2630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343236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85611" y="1940774"/>
            <a:ext cx="12611278" cy="6400800"/>
          </a:xfrm>
        </p:spPr>
        <p:txBody>
          <a:bodyPr>
            <a:noAutofit/>
          </a:bodyPr>
          <a:lstStyle/>
          <a:p>
            <a:pPr marL="0" indent="0" algn="r" rtl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واحد استاندارد برای اندازه گیری طول ، </a:t>
            </a:r>
            <a:r>
              <a:rPr lang="fa-IR" b="1" dirty="0">
                <a:solidFill>
                  <a:srgbClr val="FF0000"/>
                </a:solidFill>
                <a:latin typeface="Btitr"/>
                <a:ea typeface="Times New Roman"/>
                <a:cs typeface="B Nazanin" panose="00000400000000000000" pitchFamily="2" charset="-78"/>
              </a:rPr>
              <a:t>متر</a:t>
            </a: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 است .  </a:t>
            </a:r>
            <a:endParaRPr lang="en-US" b="1" dirty="0">
              <a:ea typeface="Times New Roman"/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در شکل زیرخط چین نماد، ارتفاع مثلث می باشد .</a:t>
            </a:r>
            <a:endParaRPr lang="en-US" b="1" dirty="0">
              <a:ea typeface="Times New Roman"/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که درآن فاصله ی راس مثلث  (ک) تا قاعده ی مثلث(ل ی)</a:t>
            </a:r>
          </a:p>
          <a:p>
            <a:pPr marL="0" indent="0" algn="r" rtl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fa-IR" b="1" dirty="0">
                <a:latin typeface="Btitr"/>
                <a:ea typeface="Times New Roman"/>
                <a:cs typeface="B Nazanin" panose="00000400000000000000" pitchFamily="2" charset="-78"/>
              </a:rPr>
              <a:t> با خط چین نشان داده شده است.                                                                           </a:t>
            </a:r>
          </a:p>
        </p:txBody>
      </p:sp>
      <p:sp>
        <p:nvSpPr>
          <p:cNvPr id="2" name="Isosceles Triangle 1"/>
          <p:cNvSpPr/>
          <p:nvPr/>
        </p:nvSpPr>
        <p:spPr>
          <a:xfrm>
            <a:off x="1625600" y="3225800"/>
            <a:ext cx="1422400" cy="2844800"/>
          </a:xfrm>
          <a:prstGeom prst="triangle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5" name="Straight Connector 4"/>
          <p:cNvCxnSpPr>
            <a:stCxn id="2" idx="0"/>
          </p:cNvCxnSpPr>
          <p:nvPr/>
        </p:nvCxnSpPr>
        <p:spPr>
          <a:xfrm>
            <a:off x="2336800" y="3225800"/>
            <a:ext cx="0" cy="2844800"/>
          </a:xfrm>
          <a:prstGeom prst="line">
            <a:avLst/>
          </a:prstGeom>
          <a:ln w="349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Elbow Connector 5"/>
          <p:cNvCxnSpPr/>
          <p:nvPr/>
        </p:nvCxnSpPr>
        <p:spPr>
          <a:xfrm>
            <a:off x="2336800" y="5765800"/>
            <a:ext cx="508000" cy="304800"/>
          </a:xfrm>
          <a:prstGeom prst="bentConnector3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099960" y="2540997"/>
            <a:ext cx="490840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Btitr"/>
                <a:ea typeface="Times New Roman"/>
                <a:cs typeface="B Nazanin" panose="00000400000000000000" pitchFamily="2" charset="-78"/>
              </a:rPr>
              <a:t>ک</a:t>
            </a:r>
          </a:p>
        </p:txBody>
      </p:sp>
      <p:sp>
        <p:nvSpPr>
          <p:cNvPr id="7" name="Rectangle 6"/>
          <p:cNvSpPr/>
          <p:nvPr/>
        </p:nvSpPr>
        <p:spPr>
          <a:xfrm>
            <a:off x="1402088" y="6063803"/>
            <a:ext cx="1869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latin typeface="Btitr"/>
                <a:ea typeface="Times New Roman"/>
                <a:cs typeface="B Nazanin" panose="00000400000000000000" pitchFamily="2" charset="-78"/>
              </a:rPr>
              <a:t> ل               ی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41364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6366" y="2018048"/>
            <a:ext cx="12310772" cy="6400800"/>
          </a:xfrm>
        </p:spPr>
        <p:txBody>
          <a:bodyPr/>
          <a:lstStyle/>
          <a:p>
            <a:pPr marL="0" indent="0" algn="r">
              <a:lnSpc>
                <a:spcPct val="250000"/>
              </a:lnSpc>
              <a:buNone/>
            </a:pP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تعریف ارتفاع :</a:t>
            </a:r>
          </a:p>
          <a:p>
            <a:pPr marL="0" indent="0" algn="r">
              <a:lnSpc>
                <a:spcPct val="2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ارتفاع خطی است که از یک راس (نقطه) برضلع(خط)مقابل عمود شود .</a:t>
            </a:r>
          </a:p>
          <a:p>
            <a:pPr marL="0" indent="0" algn="r">
              <a:lnSpc>
                <a:spcPct val="2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به بیان دیگر ارتفاع نشان دهنده ی فاصله ی نقطه تا خط می باشد .</a:t>
            </a: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2989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442" y="1863780"/>
            <a:ext cx="11785600" cy="6299200"/>
          </a:xfrm>
        </p:spPr>
        <p:txBody>
          <a:bodyPr/>
          <a:lstStyle/>
          <a:p>
            <a:pPr marL="0" indent="0" algn="r">
              <a:lnSpc>
                <a:spcPct val="150000"/>
              </a:lnSpc>
              <a:buNone/>
            </a:pP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نکات ضروری :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در مثلث هایی که دارای یک زاویه ی باز ( منفرج الزاویه ) هستند برای رسم ارتفاع می بینیم که این ارتفاع در بیرون مثلث واقع می شود .</a:t>
            </a:r>
            <a:endParaRPr lang="en-US" b="1" dirty="0">
              <a:cs typeface="B Nazanin" panose="00000400000000000000" pitchFamily="2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320800" y="3733800"/>
            <a:ext cx="2032000" cy="1625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352800" y="5373255"/>
            <a:ext cx="25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320801" y="3733800"/>
            <a:ext cx="4495559" cy="1625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81892" y="5373255"/>
            <a:ext cx="2844800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1320800" y="3733800"/>
            <a:ext cx="0" cy="162560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3426693" y="5482936"/>
            <a:ext cx="1145308" cy="994064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4521200" y="5482937"/>
            <a:ext cx="1270000" cy="914401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Elbow Connector 38"/>
          <p:cNvCxnSpPr/>
          <p:nvPr/>
        </p:nvCxnSpPr>
        <p:spPr>
          <a:xfrm rot="5400000" flipH="1" flipV="1">
            <a:off x="912380" y="4950980"/>
            <a:ext cx="512040" cy="3048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 rot="2828384">
            <a:off x="4322355" y="6025452"/>
            <a:ext cx="394404" cy="370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352800" y="4546600"/>
            <a:ext cx="304800" cy="81280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 rot="1162760">
            <a:off x="3264000" y="4520482"/>
            <a:ext cx="325381" cy="227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751648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738747"/>
                <a:ext cx="11875752" cy="6197600"/>
              </a:xfrm>
            </p:spPr>
            <p:txBody>
              <a:bodyPr>
                <a:normAutofit/>
              </a:bodyPr>
              <a:lstStyle/>
              <a:p>
                <a:pPr marL="0" indent="0" algn="r" rtl="1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ar-SA" b="1" dirty="0">
                    <a:solidFill>
                      <a:srgbClr val="FF0000"/>
                    </a:solidFill>
                    <a:latin typeface="Times New Roman"/>
                    <a:ea typeface="Times New Roman"/>
                    <a:cs typeface="B Nazanin" panose="00000400000000000000" pitchFamily="2" charset="-78"/>
                  </a:rPr>
                  <a:t>انواع مثلث ها :</a:t>
                </a:r>
                <a:endParaRPr lang="en-US" b="1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  <a:cs typeface="B Nazanin" panose="00000400000000000000" pitchFamily="2" charset="-78"/>
                </a:endParaRPr>
              </a:p>
              <a:p>
                <a:pPr marL="0" indent="0" algn="r" rtl="1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ar-SA" b="1" dirty="0">
                    <a:latin typeface="Times New Roman"/>
                    <a:ea typeface="Times New Roman"/>
                    <a:cs typeface="B Nazanin" panose="00000400000000000000" pitchFamily="2" charset="-78"/>
                  </a:rPr>
                  <a:t> </a:t>
                </a:r>
                <a:r>
                  <a:rPr lang="ar-SA" b="1" dirty="0">
                    <a:solidFill>
                      <a:srgbClr val="FF0000"/>
                    </a:solidFill>
                    <a:latin typeface="Times New Roman"/>
                    <a:ea typeface="Times New Roman"/>
                    <a:cs typeface="B Nazanin" panose="00000400000000000000" pitchFamily="2" charset="-78"/>
                  </a:rPr>
                  <a:t>مثلث متساوی الاضلاع :</a:t>
                </a:r>
                <a:endParaRPr lang="fa-IR" b="1" dirty="0">
                  <a:solidFill>
                    <a:srgbClr val="FF0000"/>
                  </a:solidFill>
                  <a:latin typeface="Times New Roman"/>
                  <a:ea typeface="Times New Roman"/>
                  <a:cs typeface="B Nazanin" panose="00000400000000000000" pitchFamily="2" charset="-78"/>
                </a:endParaRPr>
              </a:p>
              <a:p>
                <a:pPr marL="0" indent="0" algn="r" rtl="1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ar-SA" b="1" dirty="0">
                    <a:latin typeface="Times New Roman"/>
                    <a:ea typeface="Times New Roman"/>
                    <a:cs typeface="B Nazanin" panose="00000400000000000000" pitchFamily="2" charset="-78"/>
                  </a:rPr>
                  <a:t> مثلثی که دارای سه ضلع هم اندازه و سه زاویه </a:t>
                </a:r>
                <a:r>
                  <a:rPr lang="fa-IR" b="1" dirty="0">
                    <a:latin typeface="Times New Roman"/>
                    <a:ea typeface="Times New Roman"/>
                    <a:cs typeface="B Nazanin" panose="00000400000000000000" pitchFamily="2" charset="-78"/>
                  </a:rPr>
                  <a:t>ی برابر</a:t>
                </a:r>
                <a:r>
                  <a:rPr lang="ar-SA" b="1" dirty="0">
                    <a:latin typeface="Times New Roman"/>
                    <a:ea typeface="Times New Roman"/>
                    <a:cs typeface="B Nazanin" panose="00000400000000000000" pitchFamily="2" charset="-78"/>
                  </a:rPr>
                  <a:t> باشد به طوری که اندازه </a:t>
                </a:r>
                <a:r>
                  <a:rPr lang="fa-IR" b="1" dirty="0">
                    <a:latin typeface="Times New Roman"/>
                    <a:ea typeface="Times New Roman"/>
                    <a:cs typeface="B Nazanin" panose="00000400000000000000" pitchFamily="2" charset="-78"/>
                  </a:rPr>
                  <a:t>ی</a:t>
                </a:r>
                <a:r>
                  <a:rPr lang="ar-SA" b="1" dirty="0">
                    <a:latin typeface="Times New Roman"/>
                    <a:ea typeface="Times New Roman"/>
                    <a:cs typeface="B Nazanin" panose="00000400000000000000" pitchFamily="2" charset="-78"/>
                  </a:rPr>
                  <a:t> هر زاویه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Arial"/>
                          </a:rPr>
                        </m:ctrlPr>
                      </m:sSupPr>
                      <m:e>
                        <m:r>
                          <a:rPr lang="ar-SA" b="1">
                            <a:effectLst/>
                            <a:latin typeface="Cambria Math"/>
                            <a:ea typeface="Times New Roman"/>
                          </a:rPr>
                          <m:t>۶۰</m:t>
                        </m:r>
                      </m:e>
                      <m:sup>
                        <m:r>
                          <a:rPr lang="en-US" b="1" i="1">
                            <a:effectLst/>
                            <a:latin typeface="Cambria Math"/>
                            <a:ea typeface="Times New Roman"/>
                            <a:cs typeface="Arial"/>
                          </a:rPr>
                          <m:t>𝒐</m:t>
                        </m:r>
                      </m:sup>
                    </m:sSup>
                  </m:oMath>
                </a14:m>
                <a:endParaRPr lang="fa-IR" b="1" dirty="0">
                  <a:latin typeface="Times New Roman"/>
                  <a:ea typeface="Times New Roman"/>
                  <a:cs typeface="B Nazanin" panose="00000400000000000000" pitchFamily="2" charset="-78"/>
                </a:endParaRPr>
              </a:p>
              <a:p>
                <a:pPr marL="0" indent="0" algn="r" rtl="1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ar-SA" b="1" dirty="0">
                    <a:latin typeface="Times New Roman"/>
                    <a:ea typeface="Times New Roman"/>
                    <a:cs typeface="B Nazanin" panose="00000400000000000000" pitchFamily="2" charset="-78"/>
                  </a:rPr>
                  <a:t> باشد </a:t>
                </a:r>
                <a:r>
                  <a:rPr lang="ar-SA" b="1" dirty="0">
                    <a:solidFill>
                      <a:srgbClr val="FF0000"/>
                    </a:solidFill>
                    <a:latin typeface="Times New Roman"/>
                    <a:ea typeface="Times New Roman"/>
                    <a:cs typeface="B Nazanin" panose="00000400000000000000" pitchFamily="2" charset="-78"/>
                  </a:rPr>
                  <a:t>مثلث متساوی الاضلاع </a:t>
                </a:r>
                <a:r>
                  <a:rPr lang="ar-SA" b="1" dirty="0">
                    <a:latin typeface="Times New Roman"/>
                    <a:ea typeface="Times New Roman"/>
                    <a:cs typeface="B Nazanin" panose="00000400000000000000" pitchFamily="2" charset="-78"/>
                  </a:rPr>
                  <a:t>گفته می شود . </a:t>
                </a:r>
                <a:endParaRPr lang="en-US" b="1" dirty="0">
                  <a:effectLst/>
                  <a:latin typeface="Times New Roman"/>
                  <a:ea typeface="Times New Roman"/>
                  <a:cs typeface="B Nazanin" panose="00000400000000000000" pitchFamily="2" charset="-78"/>
                </a:endParaRPr>
              </a:p>
              <a:p>
                <a:pPr marL="0" indent="0" algn="r" rtl="1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ar-SA" b="1" dirty="0">
                    <a:latin typeface="Times New Roman"/>
                    <a:ea typeface="Times New Roman"/>
                    <a:cs typeface="B Nazanin" panose="00000400000000000000" pitchFamily="2" charset="-78"/>
                  </a:rPr>
                  <a:t> </a:t>
                </a:r>
                <a:endParaRPr lang="en-US" b="1" dirty="0">
                  <a:effectLst/>
                  <a:latin typeface="Times New Roman"/>
                  <a:ea typeface="Times New Roman"/>
                  <a:cs typeface="B Nazanin" panose="00000400000000000000" pitchFamily="2" charset="-78"/>
                </a:endParaRPr>
              </a:p>
              <a:p>
                <a:endParaRPr lang="en-US" b="1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738747"/>
                <a:ext cx="11875752" cy="6197600"/>
              </a:xfrm>
              <a:blipFill rotWithShape="0">
                <a:blip r:embed="rId2"/>
                <a:stretch>
                  <a:fillRect r="-10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Isosceles Triangle 3"/>
          <p:cNvSpPr/>
          <p:nvPr/>
        </p:nvSpPr>
        <p:spPr>
          <a:xfrm>
            <a:off x="1219200" y="3733800"/>
            <a:ext cx="2540000" cy="2133600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2844800" y="4445000"/>
            <a:ext cx="304800" cy="355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 flipV="1">
            <a:off x="1727200" y="4622800"/>
            <a:ext cx="304800" cy="21474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2336800" y="5689600"/>
            <a:ext cx="304800" cy="355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7782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9736" y="1905000"/>
            <a:ext cx="11176000" cy="6096000"/>
          </a:xfrm>
        </p:spPr>
        <p:txBody>
          <a:bodyPr>
            <a:normAutofit/>
          </a:bodyPr>
          <a:lstStyle/>
          <a:p>
            <a:pPr marL="0" indent="0" algn="r" rtl="1">
              <a:lnSpc>
                <a:spcPct val="200000"/>
              </a:lnSpc>
              <a:spcBef>
                <a:spcPts val="0"/>
              </a:spcBef>
              <a:buNone/>
            </a:pPr>
            <a:r>
              <a:rPr lang="ar-SA" b="1" dirty="0">
                <a:solidFill>
                  <a:srgbClr val="FF0000"/>
                </a:solidFill>
                <a:latin typeface="Times New Roman"/>
                <a:ea typeface="Times New Roman"/>
                <a:cs typeface="B Nazanin" panose="00000400000000000000" pitchFamily="2" charset="-78"/>
              </a:rPr>
              <a:t>مثلث متساوی الساقین : </a:t>
            </a:r>
            <a:endParaRPr lang="fa-IR" b="1" dirty="0">
              <a:solidFill>
                <a:srgbClr val="FF0000"/>
              </a:solidFill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 algn="r" rtl="1">
              <a:lnSpc>
                <a:spcPct val="200000"/>
              </a:lnSpc>
              <a:spcBef>
                <a:spcPts val="0"/>
              </a:spcBef>
              <a:buNone/>
            </a:pPr>
            <a:r>
              <a:rPr lang="ar-SA" b="1" dirty="0">
                <a:latin typeface="Times New Roman"/>
                <a:ea typeface="Times New Roman"/>
                <a:cs typeface="B Nazanin" panose="00000400000000000000" pitchFamily="2" charset="-78"/>
              </a:rPr>
              <a:t>مثلثی که دارای دو </a:t>
            </a:r>
            <a:r>
              <a:rPr lang="fa-IR" b="1" dirty="0">
                <a:latin typeface="Times New Roman"/>
                <a:ea typeface="Times New Roman"/>
                <a:cs typeface="B Nazanin" panose="00000400000000000000" pitchFamily="2" charset="-78"/>
              </a:rPr>
              <a:t>ساق</a:t>
            </a:r>
            <a:r>
              <a:rPr lang="ar-SA" b="1" dirty="0">
                <a:latin typeface="Times New Roman"/>
                <a:ea typeface="Times New Roman"/>
                <a:cs typeface="B Nazanin" panose="00000400000000000000" pitchFamily="2" charset="-78"/>
              </a:rPr>
              <a:t> برابر و</a:t>
            </a:r>
            <a:r>
              <a:rPr lang="fa-IR" b="1" dirty="0">
                <a:latin typeface="Times New Roman"/>
                <a:ea typeface="Times New Roman"/>
                <a:cs typeface="B Nazanin" panose="00000400000000000000" pitchFamily="2" charset="-78"/>
              </a:rPr>
              <a:t>در نتیجه ی</a:t>
            </a:r>
            <a:r>
              <a:rPr lang="ar-SA" b="1" dirty="0">
                <a:latin typeface="Times New Roman"/>
                <a:ea typeface="Times New Roman"/>
                <a:cs typeface="B Nazanin" panose="00000400000000000000" pitchFamily="2" charset="-78"/>
              </a:rPr>
              <a:t> آن دو </a:t>
            </a:r>
            <a:endParaRPr lang="fa-IR" b="1" dirty="0"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 algn="r" rtl="1">
              <a:lnSpc>
                <a:spcPct val="200000"/>
              </a:lnSpc>
              <a:spcBef>
                <a:spcPts val="0"/>
              </a:spcBef>
              <a:buNone/>
            </a:pPr>
            <a:r>
              <a:rPr lang="ar-SA" b="1" dirty="0">
                <a:latin typeface="Times New Roman"/>
                <a:ea typeface="Times New Roman"/>
                <a:cs typeface="B Nazanin" panose="00000400000000000000" pitchFamily="2" charset="-78"/>
              </a:rPr>
              <a:t>زاویه </a:t>
            </a:r>
            <a:r>
              <a:rPr lang="fa-IR" b="1" dirty="0">
                <a:latin typeface="Times New Roman"/>
                <a:ea typeface="Times New Roman"/>
                <a:cs typeface="B Nazanin" panose="00000400000000000000" pitchFamily="2" charset="-78"/>
              </a:rPr>
              <a:t>ی</a:t>
            </a:r>
            <a:r>
              <a:rPr lang="ar-SA" b="1" dirty="0">
                <a:latin typeface="Times New Roman"/>
                <a:ea typeface="Times New Roman"/>
                <a:cs typeface="B Nazanin" panose="00000400000000000000" pitchFamily="2" charset="-78"/>
              </a:rPr>
              <a:t> برابر باشد مثلث </a:t>
            </a:r>
            <a:r>
              <a:rPr lang="ar-SA" b="1" dirty="0">
                <a:solidFill>
                  <a:srgbClr val="FF0000"/>
                </a:solidFill>
                <a:latin typeface="Times New Roman"/>
                <a:ea typeface="Times New Roman"/>
                <a:cs typeface="B Nazanin" panose="00000400000000000000" pitchFamily="2" charset="-78"/>
              </a:rPr>
              <a:t>متساوی الساقین </a:t>
            </a:r>
            <a:r>
              <a:rPr lang="ar-SA" b="1" dirty="0">
                <a:latin typeface="Times New Roman"/>
                <a:ea typeface="Times New Roman"/>
                <a:cs typeface="B Nazanin" panose="00000400000000000000" pitchFamily="2" charset="-78"/>
              </a:rPr>
              <a:t>گفته می شود . </a:t>
            </a:r>
            <a:endParaRPr lang="en-US" b="1" dirty="0">
              <a:effectLst/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 algn="r" rtl="1">
              <a:lnSpc>
                <a:spcPct val="200000"/>
              </a:lnSpc>
              <a:spcBef>
                <a:spcPts val="0"/>
              </a:spcBef>
              <a:buNone/>
            </a:pPr>
            <a:endParaRPr lang="en-US" b="1" dirty="0">
              <a:effectLst/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>
              <a:lnSpc>
                <a:spcPct val="200000"/>
              </a:lnSpc>
              <a:buNone/>
            </a:pP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4" name="Isosceles Triangle 3"/>
          <p:cNvSpPr/>
          <p:nvPr/>
        </p:nvSpPr>
        <p:spPr>
          <a:xfrm>
            <a:off x="1828800" y="3632200"/>
            <a:ext cx="1422400" cy="2438400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2844800" y="4749800"/>
            <a:ext cx="304800" cy="203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 flipV="1">
            <a:off x="2032000" y="4749800"/>
            <a:ext cx="304800" cy="203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73453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8062" y="2057400"/>
            <a:ext cx="7172102" cy="5994400"/>
          </a:xfrm>
        </p:spPr>
        <p:txBody>
          <a:bodyPr/>
          <a:lstStyle/>
          <a:p>
            <a:pPr marL="0" indent="0" algn="r">
              <a:lnSpc>
                <a:spcPct val="150000"/>
              </a:lnSpc>
              <a:buNone/>
            </a:pP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نکته :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اگر وسط های دو ضلع یک مثلث را به هم وصل کنیم خط حاصل نصف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ضلع سوم </a:t>
            </a:r>
            <a:r>
              <a:rPr lang="fa-IR" b="1" dirty="0">
                <a:cs typeface="B Nazanin" panose="00000400000000000000" pitchFamily="2" charset="-78"/>
              </a:rPr>
              <a:t>مثلث می باشد.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                                                                          </a:t>
            </a:r>
          </a:p>
        </p:txBody>
      </p:sp>
      <p:sp>
        <p:nvSpPr>
          <p:cNvPr id="2" name="Isosceles Triangle 1"/>
          <p:cNvSpPr/>
          <p:nvPr/>
        </p:nvSpPr>
        <p:spPr>
          <a:xfrm>
            <a:off x="1828800" y="3124200"/>
            <a:ext cx="2743200" cy="3149600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5" name="Straight Connector 4"/>
          <p:cNvCxnSpPr/>
          <p:nvPr/>
        </p:nvCxnSpPr>
        <p:spPr>
          <a:xfrm>
            <a:off x="2410691" y="5054600"/>
            <a:ext cx="1653309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urved Connector 8"/>
          <p:cNvCxnSpPr/>
          <p:nvPr/>
        </p:nvCxnSpPr>
        <p:spPr>
          <a:xfrm flipV="1">
            <a:off x="4064000" y="4443211"/>
            <a:ext cx="6599707" cy="611389"/>
          </a:xfrm>
          <a:prstGeom prst="curvedConnector3">
            <a:avLst>
              <a:gd name="adj1" fmla="val 50000"/>
            </a:avLst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9024730" y="4226279"/>
            <a:ext cx="2800938" cy="1265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3876730" y="4226279"/>
            <a:ext cx="3593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cs typeface="B Nazanin" panose="00000400000000000000" pitchFamily="2" charset="-78"/>
              </a:rPr>
              <a:t>۲</a:t>
            </a:r>
            <a:endParaRPr lang="en-US" sz="2800" dirty="0"/>
          </a:p>
        </p:txBody>
      </p:sp>
      <p:sp>
        <p:nvSpPr>
          <p:cNvPr id="10" name="Rectangle 9"/>
          <p:cNvSpPr/>
          <p:nvPr/>
        </p:nvSpPr>
        <p:spPr>
          <a:xfrm>
            <a:off x="2223421" y="4226279"/>
            <a:ext cx="3593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cs typeface="B Nazanin" panose="00000400000000000000" pitchFamily="2" charset="-78"/>
              </a:rPr>
              <a:t>۲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4418668" y="5466983"/>
            <a:ext cx="3593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cs typeface="B Nazanin" panose="00000400000000000000" pitchFamily="2" charset="-78"/>
              </a:rPr>
              <a:t>۲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1443041" y="5466983"/>
            <a:ext cx="3593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cs typeface="B Nazanin" panose="00000400000000000000" pitchFamily="2" charset="-78"/>
              </a:rPr>
              <a:t>۲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1635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795" y="1900707"/>
            <a:ext cx="11379200" cy="6096000"/>
          </a:xfrm>
        </p:spPr>
        <p:txBody>
          <a:bodyPr/>
          <a:lstStyle/>
          <a:p>
            <a:pPr marL="0" indent="0" algn="r">
              <a:lnSpc>
                <a:spcPct val="250000"/>
              </a:lnSpc>
              <a:buNone/>
            </a:pP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تذکر :</a:t>
            </a:r>
          </a:p>
          <a:p>
            <a:pPr marL="0" indent="0" algn="r">
              <a:lnSpc>
                <a:spcPct val="2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برای به دست آوردن تعداد پاره خط های موجود روی</a:t>
            </a:r>
          </a:p>
          <a:p>
            <a:pPr marL="0" indent="0" algn="r">
              <a:lnSpc>
                <a:spcPct val="2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 پاره خط داده شده  باید همواره از یک نقطه ی مشخص شروع به کار کرده و با جدول نظام دار،کار را با سایر نقاط ادامه دهیم .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endParaRPr lang="en-US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82507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789903" y="1882654"/>
                <a:ext cx="11074400" cy="6002762"/>
              </a:xfrm>
            </p:spPr>
            <p:txBody>
              <a:bodyPr>
                <a:normAutofit/>
              </a:bodyPr>
              <a:lstStyle/>
              <a:p>
                <a:endParaRPr lang="fa-IR" b="1" dirty="0">
                  <a:cs typeface="B Nazanin" panose="00000400000000000000" pitchFamily="2" charset="-78"/>
                </a:endParaRPr>
              </a:p>
              <a:p>
                <a:pPr marL="0" indent="0">
                  <a:buNone/>
                </a:pPr>
                <a:endParaRPr lang="fa-IR" b="1" dirty="0">
                  <a:cs typeface="B Nazanin" panose="00000400000000000000" pitchFamily="2" charset="-78"/>
                </a:endParaRPr>
              </a:p>
              <a:p>
                <a:pPr marL="0" indent="0" algn="r">
                  <a:buNone/>
                </a:pPr>
                <a:r>
                  <a:rPr lang="fa-IR" b="1" dirty="0">
                    <a:cs typeface="B Nazanin" panose="00000400000000000000" pitchFamily="2" charset="-78"/>
                  </a:rPr>
                  <a:t>                                            </a:t>
                </a:r>
              </a:p>
              <a:p>
                <a:pPr marL="0" indent="0" algn="r">
                  <a:lnSpc>
                    <a:spcPct val="150000"/>
                  </a:lnSpc>
                  <a:buNone/>
                </a:pPr>
                <a:r>
                  <a:rPr lang="fa-IR" b="1" dirty="0">
                    <a:cs typeface="B Nazanin" panose="00000400000000000000" pitchFamily="2" charset="-78"/>
                  </a:rPr>
                  <a:t>که اگر برای این شکل</a:t>
                </a:r>
              </a:p>
              <a:p>
                <a:pPr marL="0" indent="0" algn="r">
                  <a:lnSpc>
                    <a:spcPct val="150000"/>
                  </a:lnSpc>
                  <a:buNone/>
                </a:pPr>
                <a:r>
                  <a:rPr lang="fa-IR" b="1" dirty="0">
                    <a:cs typeface="B Nazanin" panose="00000400000000000000" pitchFamily="2" charset="-78"/>
                  </a:rPr>
                  <a:t>بخواهیم یک رابطه ی فرمولی پیدا کنیم داریم :</a:t>
                </a:r>
              </a:p>
              <a:p>
                <a:pPr marL="0" indent="0" algn="r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1" i="1" smtClean="0">
                              <a:latin typeface="Cambria Math" panose="02040503050406030204" pitchFamily="18" charset="0"/>
                              <a:cs typeface="B Titr" pitchFamily="2" charset="-78"/>
                            </a:rPr>
                          </m:ctrlPr>
                        </m:fPr>
                        <m:num>
                          <m:r>
                            <a:rPr lang="fa-IR" b="1" i="1" smtClean="0">
                              <a:latin typeface="Cambria Math"/>
                              <a:cs typeface="B Titr" pitchFamily="2" charset="-78"/>
                            </a:rPr>
                            <m:t> </m:t>
                          </m:r>
                          <m:r>
                            <a:rPr lang="fa-IR" b="1" i="1" smtClean="0">
                              <a:latin typeface="Cambria Math"/>
                              <a:cs typeface="B Titr" pitchFamily="2" charset="-78"/>
                            </a:rPr>
                            <m:t>نقطه</m:t>
                          </m:r>
                          <m:r>
                            <a:rPr lang="fa-IR" b="1" i="1" smtClean="0">
                              <a:latin typeface="Cambria Math"/>
                              <a:cs typeface="B Titr" pitchFamily="2" charset="-78"/>
                            </a:rPr>
                            <m:t> </m:t>
                          </m:r>
                          <m:d>
                            <m:dPr>
                              <m:ctrlPr>
                                <a:rPr lang="fa-IR" b="1" i="1" smtClean="0">
                                  <a:latin typeface="Cambria Math" panose="02040503050406030204" pitchFamily="18" charset="0"/>
                                  <a:cs typeface="B Titr" pitchFamily="2" charset="-78"/>
                                </a:rPr>
                              </m:ctrlPr>
                            </m:dPr>
                            <m:e>
                              <m:r>
                                <a:rPr lang="fa-IR" b="1" i="1" smtClean="0">
                                  <a:latin typeface="Cambria Math"/>
                                  <a:cs typeface="B Titr" pitchFamily="2" charset="-78"/>
                                </a:rPr>
                                <m:t>نقطه</m:t>
                              </m:r>
                              <m:r>
                                <a:rPr lang="fa-IR" b="1" i="1" smtClean="0">
                                  <a:latin typeface="Cambria Math"/>
                                  <a:cs typeface="B Titr" pitchFamily="2" charset="-78"/>
                                </a:rPr>
                                <m:t> −</m:t>
                              </m:r>
                              <m:r>
                                <a:rPr lang="fa-IR" b="1" i="1" smtClean="0">
                                  <a:latin typeface="Cambria Math"/>
                                  <a:cs typeface="B Titr" pitchFamily="2" charset="-78"/>
                                </a:rPr>
                                <m:t>۱</m:t>
                              </m:r>
                            </m:e>
                          </m:d>
                        </m:num>
                        <m:den>
                          <m:r>
                            <a:rPr lang="fa-IR" b="1" i="1" smtClean="0">
                              <a:latin typeface="Cambria Math"/>
                              <a:cs typeface="B Titr" pitchFamily="2" charset="-78"/>
                            </a:rPr>
                            <m:t>۲</m:t>
                          </m:r>
                        </m:den>
                      </m:f>
                    </m:oMath>
                  </m:oMathPara>
                </a14:m>
                <a:endParaRPr lang="en-US" b="1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89903" y="1882654"/>
                <a:ext cx="11074400" cy="6002762"/>
              </a:xfrm>
              <a:blipFill rotWithShape="0">
                <a:blip r:embed="rId2"/>
                <a:stretch>
                  <a:fillRect r="-10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1219200" y="1803400"/>
            <a:ext cx="5588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1219200" y="1600200"/>
            <a:ext cx="203200" cy="40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Oval 6"/>
          <p:cNvSpPr/>
          <p:nvPr/>
        </p:nvSpPr>
        <p:spPr>
          <a:xfrm>
            <a:off x="6705600" y="1600200"/>
            <a:ext cx="203200" cy="40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Oval 7"/>
          <p:cNvSpPr/>
          <p:nvPr/>
        </p:nvSpPr>
        <p:spPr>
          <a:xfrm>
            <a:off x="2844800" y="1600200"/>
            <a:ext cx="203200" cy="40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Oval 8"/>
          <p:cNvSpPr/>
          <p:nvPr/>
        </p:nvSpPr>
        <p:spPr>
          <a:xfrm>
            <a:off x="4165600" y="1630219"/>
            <a:ext cx="203200" cy="40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Oval 9"/>
          <p:cNvSpPr/>
          <p:nvPr/>
        </p:nvSpPr>
        <p:spPr>
          <a:xfrm>
            <a:off x="5384800" y="1588655"/>
            <a:ext cx="203200" cy="40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1" name="Freeform 10"/>
          <p:cNvSpPr/>
          <p:nvPr/>
        </p:nvSpPr>
        <p:spPr>
          <a:xfrm rot="164303">
            <a:off x="2992861" y="1803868"/>
            <a:ext cx="1294001" cy="792209"/>
          </a:xfrm>
          <a:custGeom>
            <a:avLst/>
            <a:gdLst>
              <a:gd name="connsiteX0" fmla="*/ 0 w 1184564"/>
              <a:gd name="connsiteY0" fmla="*/ 0 h 634095"/>
              <a:gd name="connsiteX1" fmla="*/ 290946 w 1184564"/>
              <a:gd name="connsiteY1" fmla="*/ 633845 h 634095"/>
              <a:gd name="connsiteX2" fmla="*/ 1184564 w 1184564"/>
              <a:gd name="connsiteY2" fmla="*/ 83127 h 634095"/>
              <a:gd name="connsiteX3" fmla="*/ 1184564 w 1184564"/>
              <a:gd name="connsiteY3" fmla="*/ 83127 h 634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4564" h="634095">
                <a:moveTo>
                  <a:pt x="0" y="0"/>
                </a:moveTo>
                <a:cubicBezTo>
                  <a:pt x="46759" y="309995"/>
                  <a:pt x="93519" y="619991"/>
                  <a:pt x="290946" y="633845"/>
                </a:cubicBezTo>
                <a:cubicBezTo>
                  <a:pt x="488373" y="647699"/>
                  <a:pt x="1184564" y="83127"/>
                  <a:pt x="1184564" y="83127"/>
                </a:cubicBezTo>
                <a:lnTo>
                  <a:pt x="1184564" y="83127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2" name="Freeform 11"/>
          <p:cNvSpPr/>
          <p:nvPr/>
        </p:nvSpPr>
        <p:spPr>
          <a:xfrm rot="10800000">
            <a:off x="1570181" y="1015668"/>
            <a:ext cx="2697019" cy="806205"/>
          </a:xfrm>
          <a:custGeom>
            <a:avLst/>
            <a:gdLst>
              <a:gd name="connsiteX0" fmla="*/ 0 w 1184564"/>
              <a:gd name="connsiteY0" fmla="*/ 0 h 634095"/>
              <a:gd name="connsiteX1" fmla="*/ 290946 w 1184564"/>
              <a:gd name="connsiteY1" fmla="*/ 633845 h 634095"/>
              <a:gd name="connsiteX2" fmla="*/ 1184564 w 1184564"/>
              <a:gd name="connsiteY2" fmla="*/ 83127 h 634095"/>
              <a:gd name="connsiteX3" fmla="*/ 1184564 w 1184564"/>
              <a:gd name="connsiteY3" fmla="*/ 83127 h 634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4564" h="634095">
                <a:moveTo>
                  <a:pt x="0" y="0"/>
                </a:moveTo>
                <a:cubicBezTo>
                  <a:pt x="46759" y="309995"/>
                  <a:pt x="93519" y="619991"/>
                  <a:pt x="290946" y="633845"/>
                </a:cubicBezTo>
                <a:cubicBezTo>
                  <a:pt x="488373" y="647699"/>
                  <a:pt x="1184564" y="83127"/>
                  <a:pt x="1184564" y="83127"/>
                </a:cubicBezTo>
                <a:lnTo>
                  <a:pt x="1184564" y="83127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" name="Freeform 12"/>
          <p:cNvSpPr/>
          <p:nvPr/>
        </p:nvSpPr>
        <p:spPr>
          <a:xfrm rot="10800000">
            <a:off x="1424305" y="1015667"/>
            <a:ext cx="4163695" cy="870684"/>
          </a:xfrm>
          <a:custGeom>
            <a:avLst/>
            <a:gdLst>
              <a:gd name="connsiteX0" fmla="*/ 0 w 1184564"/>
              <a:gd name="connsiteY0" fmla="*/ 0 h 634095"/>
              <a:gd name="connsiteX1" fmla="*/ 290946 w 1184564"/>
              <a:gd name="connsiteY1" fmla="*/ 633845 h 634095"/>
              <a:gd name="connsiteX2" fmla="*/ 1184564 w 1184564"/>
              <a:gd name="connsiteY2" fmla="*/ 83127 h 634095"/>
              <a:gd name="connsiteX3" fmla="*/ 1184564 w 1184564"/>
              <a:gd name="connsiteY3" fmla="*/ 83127 h 634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4564" h="634095">
                <a:moveTo>
                  <a:pt x="0" y="0"/>
                </a:moveTo>
                <a:cubicBezTo>
                  <a:pt x="46759" y="309995"/>
                  <a:pt x="93519" y="619991"/>
                  <a:pt x="290946" y="633845"/>
                </a:cubicBezTo>
                <a:cubicBezTo>
                  <a:pt x="488373" y="647699"/>
                  <a:pt x="1184564" y="83127"/>
                  <a:pt x="1184564" y="83127"/>
                </a:cubicBezTo>
                <a:lnTo>
                  <a:pt x="1184564" y="83127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" name="Freeform 13"/>
          <p:cNvSpPr/>
          <p:nvPr/>
        </p:nvSpPr>
        <p:spPr>
          <a:xfrm rot="10800000">
            <a:off x="1346369" y="563864"/>
            <a:ext cx="5333659" cy="1322489"/>
          </a:xfrm>
          <a:custGeom>
            <a:avLst/>
            <a:gdLst>
              <a:gd name="connsiteX0" fmla="*/ 0 w 1184564"/>
              <a:gd name="connsiteY0" fmla="*/ 0 h 634095"/>
              <a:gd name="connsiteX1" fmla="*/ 290946 w 1184564"/>
              <a:gd name="connsiteY1" fmla="*/ 633845 h 634095"/>
              <a:gd name="connsiteX2" fmla="*/ 1184564 w 1184564"/>
              <a:gd name="connsiteY2" fmla="*/ 83127 h 634095"/>
              <a:gd name="connsiteX3" fmla="*/ 1184564 w 1184564"/>
              <a:gd name="connsiteY3" fmla="*/ 83127 h 634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4564" h="634095">
                <a:moveTo>
                  <a:pt x="0" y="0"/>
                </a:moveTo>
                <a:cubicBezTo>
                  <a:pt x="46759" y="309995"/>
                  <a:pt x="93519" y="619991"/>
                  <a:pt x="290946" y="633845"/>
                </a:cubicBezTo>
                <a:cubicBezTo>
                  <a:pt x="488373" y="647699"/>
                  <a:pt x="1184564" y="83127"/>
                  <a:pt x="1184564" y="83127"/>
                </a:cubicBezTo>
                <a:lnTo>
                  <a:pt x="1184564" y="83127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5" name="Freeform 14"/>
          <p:cNvSpPr/>
          <p:nvPr/>
        </p:nvSpPr>
        <p:spPr>
          <a:xfrm rot="164303">
            <a:off x="2957443" y="1712961"/>
            <a:ext cx="2497341" cy="1383187"/>
          </a:xfrm>
          <a:custGeom>
            <a:avLst/>
            <a:gdLst>
              <a:gd name="connsiteX0" fmla="*/ 0 w 1184564"/>
              <a:gd name="connsiteY0" fmla="*/ 0 h 634095"/>
              <a:gd name="connsiteX1" fmla="*/ 290946 w 1184564"/>
              <a:gd name="connsiteY1" fmla="*/ 633845 h 634095"/>
              <a:gd name="connsiteX2" fmla="*/ 1184564 w 1184564"/>
              <a:gd name="connsiteY2" fmla="*/ 83127 h 634095"/>
              <a:gd name="connsiteX3" fmla="*/ 1184564 w 1184564"/>
              <a:gd name="connsiteY3" fmla="*/ 83127 h 634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4564" h="634095">
                <a:moveTo>
                  <a:pt x="0" y="0"/>
                </a:moveTo>
                <a:cubicBezTo>
                  <a:pt x="46759" y="309995"/>
                  <a:pt x="93519" y="619991"/>
                  <a:pt x="290946" y="633845"/>
                </a:cubicBezTo>
                <a:cubicBezTo>
                  <a:pt x="488373" y="647699"/>
                  <a:pt x="1184564" y="83127"/>
                  <a:pt x="1184564" y="83127"/>
                </a:cubicBezTo>
                <a:lnTo>
                  <a:pt x="1184564" y="83127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6" name="Freeform 15"/>
          <p:cNvSpPr/>
          <p:nvPr/>
        </p:nvSpPr>
        <p:spPr>
          <a:xfrm rot="164303">
            <a:off x="2877371" y="1703065"/>
            <a:ext cx="3954320" cy="1458004"/>
          </a:xfrm>
          <a:custGeom>
            <a:avLst/>
            <a:gdLst>
              <a:gd name="connsiteX0" fmla="*/ 0 w 1184564"/>
              <a:gd name="connsiteY0" fmla="*/ 0 h 634095"/>
              <a:gd name="connsiteX1" fmla="*/ 290946 w 1184564"/>
              <a:gd name="connsiteY1" fmla="*/ 633845 h 634095"/>
              <a:gd name="connsiteX2" fmla="*/ 1184564 w 1184564"/>
              <a:gd name="connsiteY2" fmla="*/ 83127 h 634095"/>
              <a:gd name="connsiteX3" fmla="*/ 1184564 w 1184564"/>
              <a:gd name="connsiteY3" fmla="*/ 83127 h 634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4564" h="634095">
                <a:moveTo>
                  <a:pt x="0" y="0"/>
                </a:moveTo>
                <a:cubicBezTo>
                  <a:pt x="46759" y="309995"/>
                  <a:pt x="93519" y="619991"/>
                  <a:pt x="290946" y="633845"/>
                </a:cubicBezTo>
                <a:cubicBezTo>
                  <a:pt x="488373" y="647699"/>
                  <a:pt x="1184564" y="83127"/>
                  <a:pt x="1184564" y="83127"/>
                </a:cubicBezTo>
                <a:lnTo>
                  <a:pt x="1184564" y="83127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7" name="Freeform 16"/>
          <p:cNvSpPr/>
          <p:nvPr/>
        </p:nvSpPr>
        <p:spPr>
          <a:xfrm rot="10800000">
            <a:off x="1424303" y="889000"/>
            <a:ext cx="1480532" cy="884408"/>
          </a:xfrm>
          <a:custGeom>
            <a:avLst/>
            <a:gdLst>
              <a:gd name="connsiteX0" fmla="*/ 0 w 1184564"/>
              <a:gd name="connsiteY0" fmla="*/ 0 h 634095"/>
              <a:gd name="connsiteX1" fmla="*/ 290946 w 1184564"/>
              <a:gd name="connsiteY1" fmla="*/ 633845 h 634095"/>
              <a:gd name="connsiteX2" fmla="*/ 1184564 w 1184564"/>
              <a:gd name="connsiteY2" fmla="*/ 83127 h 634095"/>
              <a:gd name="connsiteX3" fmla="*/ 1184564 w 1184564"/>
              <a:gd name="connsiteY3" fmla="*/ 83127 h 634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4564" h="634095">
                <a:moveTo>
                  <a:pt x="0" y="0"/>
                </a:moveTo>
                <a:cubicBezTo>
                  <a:pt x="46759" y="309995"/>
                  <a:pt x="93519" y="619991"/>
                  <a:pt x="290946" y="633845"/>
                </a:cubicBezTo>
                <a:cubicBezTo>
                  <a:pt x="488373" y="647699"/>
                  <a:pt x="1184564" y="83127"/>
                  <a:pt x="1184564" y="83127"/>
                </a:cubicBezTo>
                <a:lnTo>
                  <a:pt x="1184564" y="83127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Rectangle 1"/>
          <p:cNvSpPr/>
          <p:nvPr/>
        </p:nvSpPr>
        <p:spPr>
          <a:xfrm>
            <a:off x="1203892" y="1842655"/>
            <a:ext cx="59234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600" b="1" dirty="0">
                <a:cs typeface="B Nazanin" panose="00000400000000000000" pitchFamily="2" charset="-78"/>
              </a:rPr>
              <a:t>ن          م        ک         د                 ر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97971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545</TotalTime>
  <Words>404</Words>
  <Application>Microsoft Office PowerPoint</Application>
  <PresentationFormat>Widescreen</PresentationFormat>
  <Paragraphs>51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Btitr</vt:lpstr>
      <vt:lpstr>Cambria Math</vt:lpstr>
      <vt:lpstr>Gill Sans MT</vt:lpstr>
      <vt:lpstr>Times New Roman</vt:lpstr>
      <vt:lpstr>Parcel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zettabyte-pc</cp:lastModifiedBy>
  <cp:revision>87</cp:revision>
  <dcterms:created xsi:type="dcterms:W3CDTF">2015-07-06T05:06:21Z</dcterms:created>
  <dcterms:modified xsi:type="dcterms:W3CDTF">2020-07-29T10:26:20Z</dcterms:modified>
</cp:coreProperties>
</file>