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9" r:id="rId1"/>
  </p:sldMasterIdLst>
  <p:notesMasterIdLst>
    <p:notesMasterId r:id="rId45"/>
  </p:notesMasterIdLst>
  <p:sldIdLst>
    <p:sldId id="328" r:id="rId2"/>
    <p:sldId id="264" r:id="rId3"/>
    <p:sldId id="265" r:id="rId4"/>
    <p:sldId id="266" r:id="rId5"/>
    <p:sldId id="267" r:id="rId6"/>
    <p:sldId id="268" r:id="rId7"/>
    <p:sldId id="303" r:id="rId8"/>
    <p:sldId id="305" r:id="rId9"/>
    <p:sldId id="304" r:id="rId10"/>
    <p:sldId id="306" r:id="rId11"/>
    <p:sldId id="326" r:id="rId12"/>
    <p:sldId id="271" r:id="rId13"/>
    <p:sldId id="273" r:id="rId14"/>
    <p:sldId id="325" r:id="rId15"/>
    <p:sldId id="276" r:id="rId16"/>
    <p:sldId id="277" r:id="rId17"/>
    <p:sldId id="278" r:id="rId18"/>
    <p:sldId id="279" r:id="rId19"/>
    <p:sldId id="299" r:id="rId20"/>
    <p:sldId id="322" r:id="rId21"/>
    <p:sldId id="280" r:id="rId22"/>
    <p:sldId id="282" r:id="rId23"/>
    <p:sldId id="318" r:id="rId24"/>
    <p:sldId id="283" r:id="rId25"/>
    <p:sldId id="289" r:id="rId26"/>
    <p:sldId id="313" r:id="rId27"/>
    <p:sldId id="315" r:id="rId28"/>
    <p:sldId id="290" r:id="rId29"/>
    <p:sldId id="291" r:id="rId30"/>
    <p:sldId id="292" r:id="rId31"/>
    <p:sldId id="323" r:id="rId32"/>
    <p:sldId id="324" r:id="rId33"/>
    <p:sldId id="307" r:id="rId34"/>
    <p:sldId id="285" r:id="rId35"/>
    <p:sldId id="300" r:id="rId36"/>
    <p:sldId id="301" r:id="rId37"/>
    <p:sldId id="286" r:id="rId38"/>
    <p:sldId id="287" r:id="rId39"/>
    <p:sldId id="310" r:id="rId40"/>
    <p:sldId id="293" r:id="rId41"/>
    <p:sldId id="294" r:id="rId42"/>
    <p:sldId id="295" r:id="rId43"/>
    <p:sldId id="296" r:id="rId44"/>
  </p:sldIdLst>
  <p:sldSz cx="9144000" cy="6858000" type="screen4x3"/>
  <p:notesSz cx="6858000" cy="9144000"/>
  <p:custDataLst>
    <p:tags r:id="rId46"/>
  </p:custDataLst>
  <p:defaultTextStyle>
    <a:defPPr>
      <a:defRPr lang="en-US"/>
    </a:defPPr>
    <a:lvl1pPr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66CC"/>
    <a:srgbClr val="D60093"/>
    <a:srgbClr val="CC0000"/>
    <a:srgbClr val="FFFF00"/>
    <a:srgbClr val="FF9900"/>
    <a:srgbClr val="FFFFCC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9" autoAdjust="0"/>
    <p:restoredTop sz="94646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1920"/>
        <p:guide orient="horz" pos="1776"/>
        <p:guide orient="horz" pos="1728"/>
        <p:guide pos="2112"/>
        <p:guide pos="1056"/>
        <p:guide pos="960"/>
        <p:guide pos="22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078"/>
    </p:cViewPr>
  </p:sorterViewPr>
  <p:notesViewPr>
    <p:cSldViewPr>
      <p:cViewPr varScale="1">
        <p:scale>
          <a:sx n="61" d="100"/>
          <a:sy n="61" d="100"/>
        </p:scale>
        <p:origin x="-1698" y="-4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gs" Target="tags/tag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0" hangingPunct="0">
              <a:defRPr kumimoji="0"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kumimoji="0"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pPr>
              <a:defRPr/>
            </a:pPr>
            <a:fld id="{2EE501FE-1DC7-4944-A110-BB8E082EEB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13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Times New Roman" pitchFamily="18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Times New Roman" pitchFamily="18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Times New Roman" pitchFamily="18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Times New Roman" pitchFamily="18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Times New Roman" pitchFamily="18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DB3A9E1E-8F62-4C53-96F6-6D8B5A8D218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042CBF9F-80E6-4F2D-9E96-8A1EA9C53E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525D8180-4264-4E00-BCB7-0FA9DA3127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E6E0A1-DD1D-4D9B-A1CE-02B35172E6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15BB27-5F97-40BC-BC27-D72E9334936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B52B54FA-1088-4EE1-B86C-977606B32C9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2DD5D4-7D97-46A1-9820-2A02C223DC7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706362DD-A369-4454-B630-BE423826CEE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FFC2F7E3-114D-4AA9-B4E6-12946F5A9DA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7881F4-DFCE-4C6F-9257-AA934794D20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4519F6-13DE-4634-942F-A5C08F4BC2B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81000" y="381000"/>
            <a:ext cx="8077200" cy="556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Rectangle 10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6BC008-50E4-42CF-9793-5B7ED70159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6F9E494-5B89-4FBE-A076-D789D74CB89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png"/><Relationship Id="rId4" Type="http://schemas.openxmlformats.org/officeDocument/2006/relationships/image" Target="../media/image9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9813482"/>
      </p:ext>
    </p:extLst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1600200" y="1981200"/>
            <a:ext cx="6248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fa-IR" sz="3600" b="1" dirty="0">
                <a:latin typeface="Traditional Arabic" pitchFamily="2" charset="-78"/>
                <a:cs typeface="B Nazanin" pitchFamily="2" charset="-78"/>
              </a:rPr>
              <a:t>فارماکولوژی </a:t>
            </a:r>
            <a:r>
              <a:rPr lang="ar-SA" sz="3600" b="1" dirty="0">
                <a:latin typeface="Traditional Arabic" pitchFamily="2" charset="-78"/>
                <a:cs typeface="B Nazanin" pitchFamily="2" charset="-78"/>
              </a:rPr>
              <a:t>داروهاي ضد درد</a:t>
            </a:r>
            <a:r>
              <a:rPr lang="en-US" sz="3600" b="1" dirty="0">
                <a:latin typeface="Traditional Arabic" pitchFamily="2" charset="-78"/>
                <a:cs typeface="B Nazanin" pitchFamily="2" charset="-78"/>
              </a:rPr>
              <a:t>  </a:t>
            </a:r>
            <a:r>
              <a:rPr lang="ar-SA" sz="3600" b="1" dirty="0">
                <a:latin typeface="Traditional Arabic" pitchFamily="2" charset="-78"/>
                <a:cs typeface="B Nazanin" pitchFamily="2" charset="-78"/>
              </a:rPr>
              <a:t>مخدر</a:t>
            </a:r>
            <a:endParaRPr lang="en-US" sz="3600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2895600" y="1219200"/>
            <a:ext cx="5105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ar-SA" sz="2800" b="1" dirty="0">
                <a:cs typeface="B Nazanin" pitchFamily="2" charset="-78"/>
              </a:rPr>
              <a:t>كنترل درد امري اساسي در پزشكي بوده</a:t>
            </a:r>
          </a:p>
          <a:p>
            <a:r>
              <a:rPr lang="ar-SA" sz="2800" b="1" dirty="0">
                <a:cs typeface="B Nazanin" pitchFamily="2" charset="-78"/>
              </a:rPr>
              <a:t> و مستلزم ملاحظات خاص از نظر نوع دارو</a:t>
            </a:r>
          </a:p>
          <a:p>
            <a:r>
              <a:rPr lang="ar-SA" sz="2800" b="1" dirty="0">
                <a:cs typeface="B Nazanin" pitchFamily="2" charset="-78"/>
              </a:rPr>
              <a:t> و نوع بيماري مورد درمان مي باشد</a:t>
            </a:r>
            <a:r>
              <a:rPr lang="en-US" sz="2800" b="1" dirty="0">
                <a:cs typeface="B Nazanin" pitchFamily="2" charset="-78"/>
              </a:rPr>
              <a:t> 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2514600" y="3810000"/>
            <a:ext cx="4114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latin typeface="Yagut" pitchFamily="10" charset="-78"/>
                <a:cs typeface="B Nazanin" pitchFamily="2" charset="-78"/>
              </a:rPr>
              <a:t>استفاده از داروهاي مخدر در مواقع</a:t>
            </a:r>
          </a:p>
          <a:p>
            <a:pPr rtl="1"/>
            <a:r>
              <a:rPr lang="ar-SA" sz="2800" b="1" dirty="0">
                <a:latin typeface="Yagut" pitchFamily="10" charset="-78"/>
                <a:cs typeface="B Nazanin" pitchFamily="2" charset="-78"/>
              </a:rPr>
              <a:t> حاد ممكن است با مصرف مزمن آنها</a:t>
            </a:r>
          </a:p>
          <a:p>
            <a:pPr rtl="1"/>
            <a:r>
              <a:rPr lang="ar-SA" sz="2800" b="1" dirty="0">
                <a:latin typeface="Yagut" pitchFamily="10" charset="-78"/>
                <a:cs typeface="B Nazanin" pitchFamily="2" charset="-78"/>
              </a:rPr>
              <a:t> در تعارض باشد</a:t>
            </a:r>
            <a:r>
              <a:rPr lang="en-US" sz="2800" b="1" dirty="0">
                <a:latin typeface="Yagut" pitchFamily="10" charset="-78"/>
                <a:cs typeface="B Nazanin" pitchFamily="2" charset="-78"/>
              </a:rPr>
              <a:t>.</a:t>
            </a:r>
            <a:endParaRPr lang="fa-IR" sz="2800" b="1" dirty="0">
              <a:latin typeface="Yagut" pitchFamily="10" charset="-78"/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utoUpdateAnimBg="0"/>
      <p:bldP spid="38915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2743200" y="457200"/>
            <a:ext cx="5943600" cy="685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>
                <a:cs typeface="B Nazanin" pitchFamily="2" charset="-78"/>
              </a:rPr>
              <a:t>در تجويز اين داروها بايستي به نكات زير توجه نمود</a:t>
            </a:r>
            <a:r>
              <a:rPr lang="en-US" b="1">
                <a:cs typeface="B Nazanin" pitchFamily="2" charset="-78"/>
              </a:rPr>
              <a:t>:</a:t>
            </a:r>
            <a:endParaRPr lang="fa-IR" b="1">
              <a:cs typeface="B Nazanin" pitchFamily="2" charset="-78"/>
            </a:endParaRPr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4572000" y="1143000"/>
            <a:ext cx="3733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b="1" dirty="0">
                <a:cs typeface="B Nazanin" pitchFamily="2" charset="-78"/>
              </a:rPr>
              <a:t> آيا تسكين درد ضرورت دارد؟</a:t>
            </a:r>
            <a:r>
              <a:rPr lang="en-US" b="1" dirty="0">
                <a:cs typeface="B Nazanin" pitchFamily="2" charset="-78"/>
              </a:rPr>
              <a:t> 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1752600" y="1676400"/>
            <a:ext cx="6553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b="1" dirty="0">
                <a:cs typeface="B Nazanin" pitchFamily="2" charset="-78"/>
              </a:rPr>
              <a:t>آيا اين داروها موجب پوشاندن يا تغيير علائم بيماري نمي شوند؟</a:t>
            </a:r>
            <a:r>
              <a:rPr lang="en-US" b="1" dirty="0">
                <a:cs typeface="B Nazanin" pitchFamily="2" charset="-78"/>
              </a:rPr>
              <a:t> </a:t>
            </a: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447800" y="2438400"/>
            <a:ext cx="6858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b="1" dirty="0">
                <a:cs typeface="B Nazanin" pitchFamily="2" charset="-78"/>
              </a:rPr>
              <a:t>آيا تجويز اين داروها موجب وخيم تر شدن وضع بيمار مي شود؟ </a:t>
            </a:r>
          </a:p>
          <a:p>
            <a:pPr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b="1" dirty="0">
                <a:cs typeface="B Nazanin" pitchFamily="2" charset="-78"/>
              </a:rPr>
              <a:t>مانند افزايش فشار </a:t>
            </a:r>
            <a:r>
              <a:rPr lang="en-GB" sz="2000" dirty="0">
                <a:cs typeface="B Nazanin" pitchFamily="2" charset="-78"/>
              </a:rPr>
              <a:t>CSF</a:t>
            </a:r>
            <a:r>
              <a:rPr lang="ar-SA" sz="2000" b="1" dirty="0">
                <a:cs typeface="B Nazanin" pitchFamily="2" charset="-78"/>
              </a:rPr>
              <a:t>  </a:t>
            </a:r>
            <a:r>
              <a:rPr lang="ar-SA" b="1" dirty="0">
                <a:cs typeface="B Nazanin" pitchFamily="2" charset="-78"/>
              </a:rPr>
              <a:t>يا تضعيف تنفس</a:t>
            </a:r>
            <a:r>
              <a:rPr lang="en-US" b="1" dirty="0">
                <a:cs typeface="B Nazanin" pitchFamily="2" charset="-78"/>
              </a:rPr>
              <a:t> 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1828800" y="3429000"/>
            <a:ext cx="6477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b="1">
                <a:cs typeface="B Nazanin" pitchFamily="2" charset="-78"/>
              </a:rPr>
              <a:t>آيا عوارض جانبي اين داروها خطر عمده اي براي بيمار ندارد؟</a:t>
            </a:r>
            <a:r>
              <a:rPr lang="en-US" b="1">
                <a:cs typeface="B Nazanin" pitchFamily="2" charset="-78"/>
              </a:rPr>
              <a:t> </a:t>
            </a:r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1371600" y="4267200"/>
            <a:ext cx="6934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b="1">
                <a:cs typeface="B Nazanin" pitchFamily="2" charset="-78"/>
              </a:rPr>
              <a:t> آيا تداخلات دارويي با ساير داروهاي مورد مصرف بيمار وجود دارد؟</a:t>
            </a:r>
            <a:r>
              <a:rPr lang="en-US" b="1">
                <a:cs typeface="B Nazanin" pitchFamily="2" charset="-78"/>
              </a:rPr>
              <a:t> </a:t>
            </a:r>
            <a:r>
              <a:rPr lang="ar-SA" b="1">
                <a:cs typeface="B Nazanin" pitchFamily="2" charset="-78"/>
              </a:rPr>
              <a:t> </a:t>
            </a:r>
            <a:endParaRPr lang="en-US" b="1">
              <a:cs typeface="B Nazanin" pitchFamily="2" charset="-78"/>
            </a:endParaRPr>
          </a:p>
        </p:txBody>
      </p:sp>
      <p:sp>
        <p:nvSpPr>
          <p:cNvPr id="39944" name="Rectangle 8"/>
          <p:cNvSpPr>
            <a:spLocks noChangeArrowheads="1"/>
          </p:cNvSpPr>
          <p:nvPr/>
        </p:nvSpPr>
        <p:spPr bwMode="auto">
          <a:xfrm>
            <a:off x="2819400" y="5181600"/>
            <a:ext cx="5486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>
              <a:buClr>
                <a:srgbClr val="FF0000"/>
              </a:buClr>
              <a:buFont typeface="Wingdings" pitchFamily="2" charset="2"/>
              <a:buChar char="ü"/>
            </a:pPr>
            <a:r>
              <a:rPr lang="ar-SA" b="1">
                <a:cs typeface="B Nazanin" pitchFamily="2" charset="-78"/>
              </a:rPr>
              <a:t> آيا احتمال ايجاد تحمل و وابستگي وجود دارد؟</a:t>
            </a:r>
            <a:endParaRPr lang="en-US" b="1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nimBg="1" autoUpdateAnimBg="0"/>
      <p:bldP spid="39939" grpId="0" autoUpdateAnimBg="0"/>
      <p:bldP spid="39940" grpId="0" autoUpdateAnimBg="0"/>
      <p:bldP spid="39941" grpId="0" autoUpdateAnimBg="0"/>
      <p:bldP spid="39942" grpId="0" autoUpdateAnimBg="0"/>
      <p:bldP spid="39943" grpId="0" autoUpdateAnimBg="0"/>
      <p:bldP spid="3994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533400" y="1447800"/>
            <a:ext cx="76200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B Nazanin" pitchFamily="2" charset="-78"/>
              </a:rPr>
              <a:t>درد ناشي از سرطان و ساير بيماريهاي مشرف به مرگ </a:t>
            </a:r>
            <a:r>
              <a:rPr lang="ar-SA" sz="2800" b="1" dirty="0" smtClean="0">
                <a:cs typeface="B Nazanin" pitchFamily="2" charset="-78"/>
              </a:rPr>
              <a:t>را</a:t>
            </a:r>
            <a:endParaRPr lang="fa-IR" sz="2800" b="1" dirty="0" smtClean="0">
              <a:cs typeface="B Nazanin" pitchFamily="2" charset="-78"/>
            </a:endParaRPr>
          </a:p>
          <a:p>
            <a:pPr algn="just" rtl="1"/>
            <a:endParaRPr lang="fa-IR" sz="2800" b="1" dirty="0" smtClean="0">
              <a:cs typeface="B Nazanin" pitchFamily="2" charset="-78"/>
            </a:endParaRPr>
          </a:p>
          <a:p>
            <a:pPr algn="just" rtl="1"/>
            <a:r>
              <a:rPr lang="ar-SA" sz="2800" b="1" dirty="0" smtClean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بايستي تا حد ممكن كنترل نمود و نگراني در </a:t>
            </a:r>
            <a:r>
              <a:rPr lang="ar-SA" sz="2800" b="1" dirty="0" smtClean="0">
                <a:cs typeface="B Nazanin" pitchFamily="2" charset="-78"/>
              </a:rPr>
              <a:t>مورد</a:t>
            </a:r>
            <a:r>
              <a:rPr lang="fa-IR" sz="2800" b="1" dirty="0" smtClean="0">
                <a:cs typeface="B Nazanin" pitchFamily="2" charset="-78"/>
              </a:rPr>
              <a:t> بروز</a:t>
            </a:r>
            <a:r>
              <a:rPr lang="ar-SA" sz="2800" b="1" dirty="0" smtClean="0">
                <a:cs typeface="B Nazanin" pitchFamily="2" charset="-78"/>
              </a:rPr>
              <a:t> </a:t>
            </a:r>
            <a:endParaRPr lang="ar-SA" sz="2800" b="1" dirty="0">
              <a:cs typeface="B Nazanin" pitchFamily="2" charset="-78"/>
            </a:endParaRPr>
          </a:p>
          <a:p>
            <a:pPr algn="just" rtl="1"/>
            <a:endParaRPr lang="ar-SA" sz="2800" b="1" dirty="0">
              <a:cs typeface="B Nazanin" pitchFamily="2" charset="-78"/>
            </a:endParaRPr>
          </a:p>
          <a:p>
            <a:pPr algn="just" rtl="1"/>
            <a:r>
              <a:rPr lang="ar-SA" sz="2800" b="1" dirty="0" smtClean="0">
                <a:cs typeface="B Nazanin" pitchFamily="2" charset="-78"/>
              </a:rPr>
              <a:t>تحمل </a:t>
            </a:r>
            <a:r>
              <a:rPr lang="ar-SA" sz="2800" b="1" dirty="0">
                <a:cs typeface="B Nazanin" pitchFamily="2" charset="-78"/>
              </a:rPr>
              <a:t>و وابستگي به دارو را در اين حالات </a:t>
            </a:r>
            <a:r>
              <a:rPr lang="ar-SA" sz="2800" b="1" dirty="0" smtClean="0">
                <a:cs typeface="B Nazanin" pitchFamily="2" charset="-78"/>
              </a:rPr>
              <a:t>بايستي</a:t>
            </a:r>
            <a:r>
              <a:rPr lang="fa-IR" sz="2800" b="1" dirty="0" smtClean="0">
                <a:cs typeface="B Nazanin" pitchFamily="2" charset="-78"/>
              </a:rPr>
              <a:t> به نفع</a:t>
            </a:r>
            <a:r>
              <a:rPr lang="ar-SA" sz="2800" b="1" dirty="0" smtClean="0">
                <a:cs typeface="B Nazanin" pitchFamily="2" charset="-78"/>
              </a:rPr>
              <a:t> </a:t>
            </a:r>
            <a:endParaRPr lang="ar-SA" sz="2800" b="1" dirty="0">
              <a:cs typeface="B Nazanin" pitchFamily="2" charset="-78"/>
            </a:endParaRPr>
          </a:p>
          <a:p>
            <a:pPr algn="just" rtl="1"/>
            <a:endParaRPr lang="ar-SA" sz="2800" b="1" dirty="0">
              <a:cs typeface="B Nazanin" pitchFamily="2" charset="-78"/>
            </a:endParaRPr>
          </a:p>
          <a:p>
            <a:pPr algn="just" rtl="1"/>
            <a:r>
              <a:rPr lang="ar-SA" sz="2800" b="1" dirty="0" smtClean="0">
                <a:cs typeface="B Nazanin" pitchFamily="2" charset="-78"/>
              </a:rPr>
              <a:t>آرامش </a:t>
            </a:r>
            <a:r>
              <a:rPr lang="ar-SA" sz="2800" b="1" dirty="0">
                <a:cs typeface="B Nazanin" pitchFamily="2" charset="-78"/>
              </a:rPr>
              <a:t>و آسايش هر چه بيشتر بيمار بي </a:t>
            </a:r>
            <a:r>
              <a:rPr lang="ar-SA" sz="2800" b="1" dirty="0" smtClean="0">
                <a:cs typeface="B Nazanin" pitchFamily="2" charset="-78"/>
              </a:rPr>
              <a:t>اهميت</a:t>
            </a:r>
            <a:r>
              <a:rPr lang="fa-IR" sz="2800" b="1" dirty="0" smtClean="0">
                <a:cs typeface="B Nazanin" pitchFamily="2" charset="-78"/>
              </a:rPr>
              <a:t> </a:t>
            </a:r>
            <a:r>
              <a:rPr lang="ar-SA" sz="2800" b="1" dirty="0" smtClean="0">
                <a:cs typeface="B Nazanin" pitchFamily="2" charset="-78"/>
              </a:rPr>
              <a:t>دانست</a:t>
            </a:r>
            <a:r>
              <a:rPr lang="en-US" sz="2800" b="1" dirty="0">
                <a:cs typeface="B Nazanin" pitchFamily="2" charset="-78"/>
              </a:rPr>
              <a:t>.</a:t>
            </a:r>
            <a:endParaRPr lang="fa-IR" sz="2800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4724400" y="762000"/>
            <a:ext cx="34290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sz="3200" b="1">
                <a:solidFill>
                  <a:srgbClr val="0066CC"/>
                </a:solidFill>
                <a:cs typeface="B Nazanin" pitchFamily="2" charset="-78"/>
              </a:rPr>
              <a:t>تحمل و وابستگي فيزيكي</a:t>
            </a: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914400" y="2060575"/>
            <a:ext cx="7467600" cy="3711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rtl="1">
              <a:lnSpc>
                <a:spcPct val="140000"/>
              </a:lnSpc>
            </a:pPr>
            <a:r>
              <a:rPr lang="ar-SA" sz="2800" b="1" dirty="0">
                <a:cs typeface="B Nazanin" pitchFamily="2" charset="-78"/>
              </a:rPr>
              <a:t>تجويز دوزهاي مكرر مرفين و مشتقات آن تدريجاً</a:t>
            </a:r>
          </a:p>
          <a:p>
            <a:pPr algn="just" rtl="1">
              <a:lnSpc>
                <a:spcPct val="140000"/>
              </a:lnSpc>
            </a:pPr>
            <a:r>
              <a:rPr lang="ar-SA" sz="2800" b="1" dirty="0">
                <a:cs typeface="B Nazanin" pitchFamily="2" charset="-78"/>
              </a:rPr>
              <a:t> بي اثر مي شود كه به اين حالت تحمل </a:t>
            </a:r>
            <a:r>
              <a:rPr lang="en-US" dirty="0">
                <a:cs typeface="B Nazanin" pitchFamily="2" charset="-78"/>
              </a:rPr>
              <a:t>(</a:t>
            </a:r>
            <a:r>
              <a:rPr lang="en-US" sz="2800" dirty="0">
                <a:cs typeface="B Nazanin" pitchFamily="2" charset="-78"/>
              </a:rPr>
              <a:t>Tolerance</a:t>
            </a:r>
            <a:r>
              <a:rPr lang="en-US" dirty="0">
                <a:cs typeface="B Nazanin" pitchFamily="2" charset="-78"/>
              </a:rPr>
              <a:t>) </a:t>
            </a:r>
            <a:endParaRPr lang="ar-SA" sz="2800" dirty="0">
              <a:cs typeface="B Nazanin" pitchFamily="2" charset="-78"/>
            </a:endParaRPr>
          </a:p>
          <a:p>
            <a:pPr algn="just" rtl="1">
              <a:lnSpc>
                <a:spcPct val="140000"/>
              </a:lnSpc>
            </a:pPr>
            <a:r>
              <a:rPr lang="ar-SA" sz="2800" b="1" dirty="0">
                <a:cs typeface="B Nazanin" pitchFamily="2" charset="-78"/>
              </a:rPr>
              <a:t>ميگويند. در اين حالت براي بدست آوردن اثري </a:t>
            </a:r>
            <a:r>
              <a:rPr lang="ar-SA" sz="2800" b="1" dirty="0" smtClean="0">
                <a:cs typeface="B Nazanin" pitchFamily="2" charset="-78"/>
              </a:rPr>
              <a:t>معادل </a:t>
            </a:r>
            <a:r>
              <a:rPr lang="ar-SA" sz="2800" b="1" dirty="0">
                <a:cs typeface="B Nazanin" pitchFamily="2" charset="-78"/>
              </a:rPr>
              <a:t>تجويزهاي اوليه، لازم است مقدار تجويز را افزايش </a:t>
            </a:r>
            <a:r>
              <a:rPr lang="ar-SA" sz="2800" b="1" dirty="0" smtClean="0">
                <a:cs typeface="B Nazanin" pitchFamily="2" charset="-78"/>
              </a:rPr>
              <a:t>داد</a:t>
            </a:r>
            <a:r>
              <a:rPr lang="ar-SA" sz="2800" b="1" dirty="0">
                <a:cs typeface="B Nazanin" pitchFamily="2" charset="-78"/>
              </a:rPr>
              <a:t>. </a:t>
            </a:r>
            <a:endParaRPr lang="fa-IR" sz="2800" b="1" dirty="0" smtClean="0">
              <a:cs typeface="B Nazanin" pitchFamily="2" charset="-78"/>
            </a:endParaRPr>
          </a:p>
          <a:p>
            <a:pPr algn="just" rtl="1">
              <a:lnSpc>
                <a:spcPct val="140000"/>
              </a:lnSpc>
            </a:pPr>
            <a:r>
              <a:rPr lang="ar-SA" sz="2800" b="1" dirty="0" smtClean="0">
                <a:cs typeface="B Nazanin" pitchFamily="2" charset="-78"/>
              </a:rPr>
              <a:t>دراين </a:t>
            </a:r>
            <a:r>
              <a:rPr lang="ar-SA" sz="2800" b="1" dirty="0">
                <a:cs typeface="B Nazanin" pitchFamily="2" charset="-78"/>
              </a:rPr>
              <a:t>هنگام است كه بيمار نسبت به دارو وابستگي </a:t>
            </a:r>
          </a:p>
          <a:p>
            <a:pPr algn="just" rtl="1">
              <a:lnSpc>
                <a:spcPct val="140000"/>
              </a:lnSpc>
            </a:pPr>
            <a:r>
              <a:rPr lang="ar-SA" sz="2800" b="1" dirty="0">
                <a:cs typeface="B Nazanin" pitchFamily="2" charset="-78"/>
              </a:rPr>
              <a:t>فيزيكي پيدا نموده و نياز به مصرف مداوم و بيشتر دارو دارد</a:t>
            </a:r>
            <a:endParaRPr lang="en-US" sz="2800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nimBg="1" autoUpdateAnimBg="0"/>
      <p:bldP spid="4198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sz="quarter" idx="1"/>
          </p:nvPr>
        </p:nvSpPr>
        <p:spPr>
          <a:xfrm>
            <a:off x="381000" y="838200"/>
            <a:ext cx="8229600" cy="4525963"/>
          </a:xfrm>
        </p:spPr>
        <p:txBody>
          <a:bodyPr wrap="none" anchor="ctr">
            <a:normAutofit fontScale="92500" lnSpcReduction="20000"/>
          </a:bodyPr>
          <a:lstStyle/>
          <a:p>
            <a:pPr algn="r" rtl="1" eaLnBrk="1" hangingPunct="1"/>
            <a:r>
              <a:rPr lang="ar-SA" sz="2800" b="1" dirty="0" smtClean="0">
                <a:solidFill>
                  <a:srgbClr val="0066CC"/>
                </a:solidFill>
                <a:cs typeface="B Nazanin" pitchFamily="2" charset="-78"/>
              </a:rPr>
              <a:t>                     </a:t>
            </a:r>
            <a:r>
              <a:rPr lang="ar-SA" sz="3000" b="1" dirty="0" smtClean="0">
                <a:solidFill>
                  <a:srgbClr val="0066CC"/>
                </a:solidFill>
                <a:cs typeface="B Nazanin" pitchFamily="2" charset="-78"/>
              </a:rPr>
              <a:t>بروز تحمل نسبت به اثرات داروهاي مخدر</a:t>
            </a:r>
            <a:endParaRPr lang="fa-IR" sz="2800" b="1" dirty="0" smtClean="0">
              <a:solidFill>
                <a:srgbClr val="0066CC"/>
              </a:solidFill>
              <a:cs typeface="B Nazanin" pitchFamily="2" charset="-78"/>
            </a:endParaRPr>
          </a:p>
          <a:p>
            <a:pPr algn="r" rtl="1" eaLnBrk="1" hangingPunct="1"/>
            <a:endParaRPr lang="ar-SA" sz="2400" b="1" dirty="0" smtClean="0">
              <a:cs typeface="B Nazanin" pitchFamily="2" charset="-78"/>
            </a:endParaRPr>
          </a:p>
          <a:p>
            <a:pPr algn="r" rtl="1" eaLnBrk="1" hangingPunct="1"/>
            <a:r>
              <a:rPr lang="ar-SA" sz="2800" b="1" u="sng" dirty="0" smtClean="0">
                <a:solidFill>
                  <a:srgbClr val="FF0000"/>
                </a:solidFill>
                <a:cs typeface="B Nazanin" pitchFamily="2" charset="-78"/>
              </a:rPr>
              <a:t>تحمل شديد</a:t>
            </a:r>
            <a:r>
              <a:rPr lang="ar-SA" sz="2400" b="1" u="sng" dirty="0" smtClean="0">
                <a:solidFill>
                  <a:srgbClr val="FF0000"/>
                </a:solidFill>
                <a:cs typeface="B Nazanin" pitchFamily="2" charset="-78"/>
              </a:rPr>
              <a:t>					</a:t>
            </a:r>
            <a:r>
              <a:rPr lang="ar-SA" sz="2600" b="1" u="sng" dirty="0" smtClean="0">
                <a:solidFill>
                  <a:srgbClr val="FF0000"/>
                </a:solidFill>
                <a:cs typeface="B Nazanin" pitchFamily="2" charset="-78"/>
              </a:rPr>
              <a:t>تحمل ناچيز يا هيچ</a:t>
            </a:r>
            <a:endParaRPr lang="ar-SA" sz="2400" b="1" u="sng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 eaLnBrk="1" hangingPunct="1"/>
            <a:endParaRPr lang="fa-IR" sz="2400" b="1" dirty="0" smtClean="0">
              <a:cs typeface="B Nazanin" pitchFamily="2" charset="-78"/>
            </a:endParaRPr>
          </a:p>
          <a:p>
            <a:pPr algn="r" rtl="1" eaLnBrk="1" hangingPunct="1"/>
            <a:r>
              <a:rPr lang="ar-SA" sz="2400" b="1" dirty="0" smtClean="0">
                <a:cs typeface="B Nazanin" pitchFamily="2" charset="-78"/>
              </a:rPr>
              <a:t>آنالژزي					ميوزيس</a:t>
            </a:r>
          </a:p>
          <a:p>
            <a:pPr algn="r" rtl="1" eaLnBrk="1" hangingPunct="1"/>
            <a:r>
              <a:rPr lang="ar-SA" sz="2400" b="1" dirty="0" smtClean="0">
                <a:cs typeface="B Nazanin" pitchFamily="2" charset="-78"/>
              </a:rPr>
              <a:t>  افوريا، ديسفوريا				يبوست</a:t>
            </a:r>
          </a:p>
          <a:p>
            <a:pPr algn="r" rtl="1" eaLnBrk="1" hangingPunct="1"/>
            <a:r>
              <a:rPr lang="ar-SA" sz="2400" b="1" dirty="0" smtClean="0">
                <a:cs typeface="B Nazanin" pitchFamily="2" charset="-78"/>
              </a:rPr>
              <a:t>آرام بخشي، تسكين سرفه			</a:t>
            </a:r>
            <a:r>
              <a:rPr lang="fa-IR" sz="2400" b="1" dirty="0" smtClean="0">
                <a:cs typeface="B Nazanin" pitchFamily="2" charset="-78"/>
              </a:rPr>
              <a:t>	</a:t>
            </a:r>
            <a:r>
              <a:rPr lang="ar-SA" sz="2400" b="1" dirty="0" smtClean="0">
                <a:cs typeface="B Nazanin" pitchFamily="2" charset="-78"/>
              </a:rPr>
              <a:t>تشنجات</a:t>
            </a:r>
          </a:p>
          <a:p>
            <a:pPr algn="r" rtl="1" eaLnBrk="1" hangingPunct="1"/>
            <a:r>
              <a:rPr lang="ar-SA" sz="2400" b="1" dirty="0" smtClean="0">
                <a:cs typeface="B Nazanin" pitchFamily="2" charset="-78"/>
              </a:rPr>
              <a:t>دپرسيون تنفسي				اثر آنتاگونيستها</a:t>
            </a:r>
          </a:p>
          <a:p>
            <a:pPr algn="r" rtl="1" eaLnBrk="1" hangingPunct="1"/>
            <a:r>
              <a:rPr lang="ar-SA" sz="2400" b="1" dirty="0" smtClean="0">
                <a:cs typeface="B Nazanin" pitchFamily="2" charset="-78"/>
              </a:rPr>
              <a:t>تهوع، استفراغ، كاهش ادرار</a:t>
            </a:r>
            <a:endParaRPr lang="fa-IR" sz="2400" b="1" dirty="0" smtClean="0">
              <a:cs typeface="B Nazanin" pitchFamily="2" charset="-78"/>
            </a:endParaRPr>
          </a:p>
          <a:p>
            <a:pPr algn="r" rtl="1" eaLnBrk="1" hangingPunct="1"/>
            <a:endParaRPr lang="ar-SA" sz="2400" b="1" dirty="0" smtClean="0">
              <a:cs typeface="B Nazanin" pitchFamily="2" charset="-78"/>
            </a:endParaRPr>
          </a:p>
          <a:p>
            <a:pPr algn="ctr" rtl="1" eaLnBrk="1" hangingPunct="1">
              <a:buNone/>
            </a:pPr>
            <a:r>
              <a:rPr lang="ar-SA" sz="2400" b="1" dirty="0" smtClean="0">
                <a:cs typeface="B Nazanin" pitchFamily="2" charset="-78"/>
              </a:rPr>
              <a:t>نسبت به عارضه براديكاردي ناشي از مرفين تحمل متوسط</a:t>
            </a:r>
          </a:p>
          <a:p>
            <a:pPr algn="ctr" rtl="1" eaLnBrk="1" hangingPunct="1">
              <a:buNone/>
            </a:pPr>
            <a:r>
              <a:rPr lang="ar-SA" sz="2400" b="1" dirty="0" smtClean="0">
                <a:cs typeface="B Nazanin" pitchFamily="2" charset="-78"/>
              </a:rPr>
              <a:t>بوجود مي آيد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143000" y="914400"/>
            <a:ext cx="7086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cs typeface="B Nazanin" pitchFamily="2" charset="-78"/>
              </a:rPr>
              <a:t>مطالعات متعدد اثر ساير نروترانسميترها را نيز در مسير</a:t>
            </a:r>
          </a:p>
          <a:p>
            <a:pPr rtl="1"/>
            <a:r>
              <a:rPr lang="ar-SA" sz="2800" b="1">
                <a:cs typeface="B Nazanin" pitchFamily="2" charset="-78"/>
              </a:rPr>
              <a:t>عملكرد اوپيوئيد ها نشان داده اند. </a:t>
            </a:r>
            <a:endParaRPr lang="en-US" sz="2800" b="1">
              <a:cs typeface="B Nazanin" pitchFamily="2" charset="-78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133600" y="1828800"/>
            <a:ext cx="60198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cs typeface="B Nazanin" pitchFamily="2" charset="-78"/>
              </a:rPr>
              <a:t>تجويز آنتاگونيستهاي گيرنده هاي </a:t>
            </a:r>
            <a:r>
              <a:rPr lang="en-GB" b="1" dirty="0">
                <a:cs typeface="B Nazanin" pitchFamily="2" charset="-78"/>
              </a:rPr>
              <a:t>NMDA</a:t>
            </a:r>
            <a:r>
              <a:rPr lang="ar-SA" sz="2000" b="1" dirty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و بلوك</a:t>
            </a:r>
          </a:p>
          <a:p>
            <a:pPr rtl="1"/>
            <a:r>
              <a:rPr lang="ar-SA" sz="2800" b="1" dirty="0">
                <a:cs typeface="B Nazanin" pitchFamily="2" charset="-78"/>
              </a:rPr>
              <a:t> فعاليت گلوتامات، بروز تحمل نسبت به  مرفين را كاهش</a:t>
            </a:r>
          </a:p>
          <a:p>
            <a:pPr rtl="1"/>
            <a:r>
              <a:rPr lang="ar-SA" sz="2800" b="1" dirty="0">
                <a:cs typeface="B Nazanin" pitchFamily="2" charset="-78"/>
              </a:rPr>
              <a:t> مي دهد(دكسترومتورفان آنتاگونيست </a:t>
            </a:r>
            <a:r>
              <a:rPr lang="en-US" b="1" dirty="0">
                <a:cs typeface="B Nazanin" pitchFamily="2" charset="-78"/>
              </a:rPr>
              <a:t>NMDA</a:t>
            </a:r>
            <a:r>
              <a:rPr lang="ar-SA" sz="2800" b="1" dirty="0">
                <a:cs typeface="B Nazanin" pitchFamily="2" charset="-78"/>
              </a:rPr>
              <a:t>)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752600" y="3581400"/>
            <a:ext cx="6477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cs typeface="B Nazanin" pitchFamily="2" charset="-78"/>
              </a:rPr>
              <a:t>توليد </a:t>
            </a:r>
            <a:r>
              <a:rPr lang="en-GB" b="1" dirty="0">
                <a:cs typeface="B Nazanin" pitchFamily="2" charset="-78"/>
              </a:rPr>
              <a:t>NO</a:t>
            </a:r>
            <a:r>
              <a:rPr lang="ar-SA" sz="2000" b="1" dirty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توسط آگونيستهاي  </a:t>
            </a:r>
            <a:r>
              <a:rPr lang="en-GB" b="1" dirty="0">
                <a:cs typeface="B Nazanin" pitchFamily="2" charset="-78"/>
              </a:rPr>
              <a:t>NMDA</a:t>
            </a:r>
            <a:r>
              <a:rPr lang="ar-SA" sz="2000" b="1" dirty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را عامل بروز</a:t>
            </a:r>
          </a:p>
          <a:p>
            <a:pPr rtl="1"/>
            <a:r>
              <a:rPr lang="ar-SA" sz="2800" b="1" dirty="0">
                <a:cs typeface="B Nazanin" pitchFamily="2" charset="-78"/>
              </a:rPr>
              <a:t>تحمل نسبت به مرفين مي دانند چون مهار آنزيم </a:t>
            </a:r>
            <a:r>
              <a:rPr lang="en-GB" b="1" dirty="0">
                <a:cs typeface="B Nazanin" pitchFamily="2" charset="-78"/>
              </a:rPr>
              <a:t>NO</a:t>
            </a:r>
            <a:r>
              <a:rPr lang="ar-SA" sz="2000" b="1" dirty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سنتاز</a:t>
            </a:r>
          </a:p>
          <a:p>
            <a:pPr rtl="1"/>
            <a:r>
              <a:rPr lang="ar-SA" sz="2800" b="1" dirty="0">
                <a:cs typeface="B Nazanin" pitchFamily="2" charset="-78"/>
              </a:rPr>
              <a:t>موجب جلوگيري از بروز تحمل مي شود. </a:t>
            </a:r>
            <a:endParaRPr lang="en-US" sz="2800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6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914400" y="1041400"/>
            <a:ext cx="70104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>
              <a:tabLst>
                <a:tab pos="411163" algn="l"/>
              </a:tabLst>
            </a:pPr>
            <a:r>
              <a:rPr lang="ar-SA" sz="2800" b="1" u="sng" dirty="0">
                <a:cs typeface="B Nazanin" pitchFamily="2" charset="-78"/>
              </a:rPr>
              <a:t>تقسيم بندي داروهاي مخدر</a:t>
            </a:r>
          </a:p>
          <a:p>
            <a:pPr algn="just" rtl="1" eaLnBrk="0" hangingPunct="0">
              <a:tabLst>
                <a:tab pos="411163" algn="l"/>
              </a:tabLst>
            </a:pPr>
            <a:endParaRPr lang="ar-SA" sz="2800" b="1" dirty="0">
              <a:cs typeface="B Nazanin" pitchFamily="2" charset="-78"/>
            </a:endParaRPr>
          </a:p>
          <a:p>
            <a:pPr algn="just" rtl="1" eaLnBrk="0" hangingPunct="0">
              <a:tabLst>
                <a:tab pos="411163" algn="l"/>
              </a:tabLst>
            </a:pPr>
            <a:endParaRPr lang="ar-SA" sz="2800" b="1" dirty="0">
              <a:cs typeface="B Nazanin" pitchFamily="2" charset="-78"/>
            </a:endParaRPr>
          </a:p>
          <a:p>
            <a:pPr algn="just" rtl="1" eaLnBrk="0" hangingPunct="0">
              <a:tabLst>
                <a:tab pos="411163" algn="l"/>
              </a:tabLst>
            </a:pPr>
            <a:r>
              <a:rPr lang="ar-SA" sz="2800" b="1" dirty="0">
                <a:cs typeface="B Nazanin" pitchFamily="2" charset="-78"/>
              </a:rPr>
              <a:t>اين داروها بر اساس اثر بر روي گيرنده هاي اوپيوئيدي</a:t>
            </a:r>
          </a:p>
          <a:p>
            <a:pPr algn="just" rtl="1" eaLnBrk="0" hangingPunct="0">
              <a:tabLst>
                <a:tab pos="411163" algn="l"/>
              </a:tabLst>
            </a:pPr>
            <a:r>
              <a:rPr lang="ar-SA" sz="2800" b="1" dirty="0">
                <a:cs typeface="B Nazanin" pitchFamily="2" charset="-78"/>
              </a:rPr>
              <a:t> به سه گروه تقسيم مي شوند</a:t>
            </a:r>
            <a:r>
              <a:rPr lang="en-US" sz="2800" b="1" dirty="0">
                <a:cs typeface="B Nazanin" pitchFamily="2" charset="-78"/>
              </a:rPr>
              <a:t>:</a:t>
            </a:r>
            <a:endParaRPr lang="ar-SA" sz="2800" b="1" dirty="0">
              <a:cs typeface="B Nazanin" pitchFamily="2" charset="-78"/>
            </a:endParaRPr>
          </a:p>
          <a:p>
            <a:pPr algn="just" rtl="1" eaLnBrk="0" hangingPunct="0">
              <a:tabLst>
                <a:tab pos="411163" algn="l"/>
              </a:tabLst>
            </a:pPr>
            <a:endParaRPr lang="ar-SA" sz="2800" b="1" dirty="0">
              <a:cs typeface="B Nazanin" pitchFamily="2" charset="-78"/>
            </a:endParaRPr>
          </a:p>
          <a:p>
            <a:pPr algn="just" rtl="1" eaLnBrk="0" hangingPunct="0">
              <a:tabLst>
                <a:tab pos="411163" algn="l"/>
              </a:tabLst>
            </a:pPr>
            <a:r>
              <a:rPr lang="ar-SA" sz="2800" b="1" dirty="0">
                <a:cs typeface="B Nazanin" pitchFamily="2" charset="-78"/>
              </a:rPr>
              <a:t>   </a:t>
            </a:r>
            <a:r>
              <a:rPr lang="ar-SA" sz="2800" b="1" dirty="0">
                <a:solidFill>
                  <a:srgbClr val="0066CC"/>
                </a:solidFill>
                <a:cs typeface="B Nazanin" pitchFamily="2" charset="-78"/>
              </a:rPr>
              <a:t>آگونيستها</a:t>
            </a:r>
            <a:r>
              <a:rPr lang="ar-SA" sz="2800" b="1" dirty="0">
                <a:cs typeface="B Nazanin" pitchFamily="2" charset="-78"/>
              </a:rPr>
              <a:t>		(مرفين، كدئين)</a:t>
            </a:r>
            <a:endParaRPr lang="fa-IR" sz="2800" b="1" dirty="0">
              <a:cs typeface="B Nazanin" pitchFamily="2" charset="-78"/>
            </a:endParaRPr>
          </a:p>
          <a:p>
            <a:pPr algn="just" rtl="1" eaLnBrk="0" hangingPunct="0">
              <a:tabLst>
                <a:tab pos="411163" algn="l"/>
              </a:tabLst>
            </a:pPr>
            <a:endParaRPr lang="ar-SA" sz="2800" b="1" dirty="0">
              <a:cs typeface="B Nazanin" pitchFamily="2" charset="-78"/>
            </a:endParaRPr>
          </a:p>
          <a:p>
            <a:pPr algn="just" rtl="1" eaLnBrk="0" hangingPunct="0">
              <a:tabLst>
                <a:tab pos="411163" algn="l"/>
              </a:tabLst>
            </a:pPr>
            <a:r>
              <a:rPr lang="ar-SA" sz="2800" b="1" dirty="0">
                <a:cs typeface="B Nazanin" pitchFamily="2" charset="-78"/>
              </a:rPr>
              <a:t>   </a:t>
            </a:r>
            <a:r>
              <a:rPr lang="ar-SA" sz="2800" b="1" dirty="0">
                <a:solidFill>
                  <a:srgbClr val="0066CC"/>
                </a:solidFill>
                <a:cs typeface="B Nazanin" pitchFamily="2" charset="-78"/>
              </a:rPr>
              <a:t>آنتاگونيستها</a:t>
            </a:r>
            <a:r>
              <a:rPr lang="ar-SA" sz="2800" b="1" dirty="0">
                <a:cs typeface="B Nazanin" pitchFamily="2" charset="-78"/>
              </a:rPr>
              <a:t>		(نالوكسان) </a:t>
            </a:r>
            <a:endParaRPr lang="fa-IR" sz="2800" b="1" dirty="0">
              <a:cs typeface="B Nazanin" pitchFamily="2" charset="-78"/>
            </a:endParaRPr>
          </a:p>
          <a:p>
            <a:pPr algn="just" rtl="1" eaLnBrk="0" hangingPunct="0">
              <a:tabLst>
                <a:tab pos="411163" algn="l"/>
              </a:tabLst>
            </a:pPr>
            <a:endParaRPr lang="ar-SA" sz="2800" b="1" dirty="0">
              <a:cs typeface="B Nazanin" pitchFamily="2" charset="-78"/>
            </a:endParaRPr>
          </a:p>
          <a:p>
            <a:pPr algn="just" rtl="1" eaLnBrk="0" hangingPunct="0">
              <a:tabLst>
                <a:tab pos="411163" algn="l"/>
              </a:tabLst>
            </a:pPr>
            <a:r>
              <a:rPr lang="ar-SA" sz="2800" b="1" dirty="0">
                <a:cs typeface="B Nazanin" pitchFamily="2" charset="-78"/>
              </a:rPr>
              <a:t>  آ</a:t>
            </a:r>
            <a:r>
              <a:rPr lang="ar-SA" sz="2800" b="1" dirty="0">
                <a:solidFill>
                  <a:srgbClr val="0066CC"/>
                </a:solidFill>
                <a:cs typeface="B Nazanin" pitchFamily="2" charset="-78"/>
              </a:rPr>
              <a:t>گونيست-آنتاگونيستها</a:t>
            </a:r>
            <a:r>
              <a:rPr lang="ar-SA" sz="2800" b="1" dirty="0">
                <a:cs typeface="B Nazanin" pitchFamily="2" charset="-78"/>
              </a:rPr>
              <a:t>	(پنتازوسين)</a:t>
            </a:r>
          </a:p>
          <a:p>
            <a:pPr algn="l" rtl="1" eaLnBrk="0" hangingPunct="0">
              <a:tabLst>
                <a:tab pos="411163" algn="l"/>
              </a:tabLst>
            </a:pPr>
            <a:endParaRPr lang="ar-SA" sz="2800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953000" y="533400"/>
            <a:ext cx="3048000" cy="83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sz="3200" b="1">
                <a:cs typeface="B Nazanin" pitchFamily="2" charset="-78"/>
              </a:rPr>
              <a:t>گيرنده هاي مرفين</a:t>
            </a:r>
            <a:endParaRPr lang="en-US" sz="3200" b="1">
              <a:cs typeface="B Nazanin" pitchFamily="2" charset="-78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38200" y="1676400"/>
            <a:ext cx="7162800" cy="1295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گيرنده </a:t>
            </a:r>
            <a:r>
              <a:rPr lang="ar-SA" sz="3200" b="1" dirty="0">
                <a:solidFill>
                  <a:srgbClr val="0066CC"/>
                </a:solidFill>
                <a:latin typeface="Symbol" pitchFamily="18" charset="2"/>
                <a:cs typeface="B Nazanin" pitchFamily="2" charset="-78"/>
                <a:sym typeface="Symbol" pitchFamily="18" charset="2"/>
              </a:rPr>
              <a:t></a:t>
            </a:r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: </a:t>
            </a:r>
            <a:r>
              <a:rPr lang="ar-SA" b="1" dirty="0">
                <a:cs typeface="B Nazanin" pitchFamily="2" charset="-78"/>
              </a:rPr>
              <a:t>اثر ضد دردي در سطح فوق نخاع، افوريا،</a:t>
            </a:r>
            <a:r>
              <a:rPr lang="fa-IR" b="1" dirty="0">
                <a:cs typeface="B Nazanin" pitchFamily="2" charset="-78"/>
              </a:rPr>
              <a:t> دپرسیون</a:t>
            </a:r>
            <a:endParaRPr lang="ar-SA" b="1" dirty="0">
              <a:cs typeface="B Nazanin" pitchFamily="2" charset="-78"/>
            </a:endParaRPr>
          </a:p>
          <a:p>
            <a:pPr algn="ctr" rtl="1"/>
            <a:r>
              <a:rPr lang="ar-SA" b="1" dirty="0">
                <a:cs typeface="B Nazanin" pitchFamily="2" charset="-78"/>
              </a:rPr>
              <a:t> تنفسي، اعتياد فيزيكي</a:t>
            </a:r>
          </a:p>
          <a:p>
            <a:pPr algn="ctr" rtl="1"/>
            <a:r>
              <a:rPr lang="ar-SA" sz="3200" b="1" dirty="0" smtClean="0">
                <a:solidFill>
                  <a:srgbClr val="0066CC"/>
                </a:solidFill>
                <a:latin typeface="Symbol" pitchFamily="18" charset="2"/>
                <a:cs typeface="B Nazanin" pitchFamily="2" charset="-78"/>
                <a:sym typeface="Symbol" pitchFamily="18" charset="2"/>
              </a:rPr>
              <a:t></a:t>
            </a:r>
            <a:r>
              <a:rPr lang="en-GB" sz="3200" b="1" baseline="-25000" dirty="0" smtClean="0">
                <a:solidFill>
                  <a:srgbClr val="0066CC"/>
                </a:solidFill>
                <a:cs typeface="B Nazanin" pitchFamily="2" charset="-78"/>
              </a:rPr>
              <a:t>1</a:t>
            </a:r>
            <a:r>
              <a:rPr lang="en-GB" sz="3200" b="1" dirty="0" smtClean="0">
                <a:solidFill>
                  <a:srgbClr val="0066CC"/>
                </a:solidFill>
                <a:cs typeface="B Nazanin" pitchFamily="2" charset="-78"/>
              </a:rPr>
              <a:t> , </a:t>
            </a:r>
            <a:r>
              <a:rPr lang="ar-SA" sz="3200" b="1" dirty="0" smtClean="0">
                <a:solidFill>
                  <a:srgbClr val="0066CC"/>
                </a:solidFill>
                <a:latin typeface="Symbol" pitchFamily="18" charset="2"/>
                <a:cs typeface="B Nazanin" pitchFamily="2" charset="-78"/>
                <a:sym typeface="Symbol" pitchFamily="18" charset="2"/>
              </a:rPr>
              <a:t></a:t>
            </a:r>
            <a:r>
              <a:rPr lang="en-GB" sz="3200" b="1" baseline="-25000" dirty="0" smtClean="0">
                <a:solidFill>
                  <a:srgbClr val="0066CC"/>
                </a:solidFill>
                <a:cs typeface="B Nazanin" pitchFamily="2" charset="-78"/>
              </a:rPr>
              <a:t>2</a:t>
            </a:r>
            <a:endParaRPr lang="en-US" sz="3200" b="1" dirty="0">
              <a:solidFill>
                <a:srgbClr val="0066CC"/>
              </a:solidFill>
              <a:latin typeface="Symbol" pitchFamily="18" charset="2"/>
              <a:cs typeface="B Nazanin" pitchFamily="2" charset="-78"/>
              <a:sym typeface="Symbol" pitchFamily="18" charset="2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838200" y="3276600"/>
            <a:ext cx="7162800" cy="1143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گيرنده </a:t>
            </a:r>
            <a:r>
              <a:rPr lang="en-US" sz="2800" b="1" dirty="0">
                <a:solidFill>
                  <a:srgbClr val="0066CC"/>
                </a:solidFill>
                <a:cs typeface="B Nazanin" pitchFamily="2" charset="-78"/>
              </a:rPr>
              <a:t>k</a:t>
            </a:r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: </a:t>
            </a:r>
            <a:r>
              <a:rPr lang="ar-SA" b="1" dirty="0">
                <a:cs typeface="B Nazanin" pitchFamily="2" charset="-78"/>
              </a:rPr>
              <a:t>بي دردي در سطح نخاع، ديسفوريا</a:t>
            </a:r>
            <a:r>
              <a:rPr lang="fa-IR" b="1" dirty="0">
                <a:cs typeface="B Nazanin" pitchFamily="2" charset="-78"/>
              </a:rPr>
              <a:t>، </a:t>
            </a:r>
            <a:r>
              <a:rPr lang="ar-SA" b="1" dirty="0">
                <a:cs typeface="B Nazanin" pitchFamily="2" charset="-78"/>
              </a:rPr>
              <a:t>ميوزيس،</a:t>
            </a:r>
            <a:r>
              <a:rPr lang="fa-IR" b="1" dirty="0">
                <a:cs typeface="B Nazanin" pitchFamily="2" charset="-78"/>
              </a:rPr>
              <a:t> تسکین</a:t>
            </a:r>
            <a:r>
              <a:rPr lang="ar-SA" b="1" dirty="0">
                <a:cs typeface="B Nazanin" pitchFamily="2" charset="-78"/>
              </a:rPr>
              <a:t> </a:t>
            </a:r>
            <a:endParaRPr lang="en-US" b="1" dirty="0">
              <a:cs typeface="B Nazanin" pitchFamily="2" charset="-78"/>
            </a:endParaRPr>
          </a:p>
          <a:p>
            <a:pPr algn="ctr" rtl="1"/>
            <a:r>
              <a:rPr lang="fa-IR" b="1" dirty="0">
                <a:solidFill>
                  <a:srgbClr val="0066CC"/>
                </a:solidFill>
                <a:cs typeface="B Nazanin" pitchFamily="2" charset="-78"/>
              </a:rPr>
              <a:t> </a:t>
            </a:r>
            <a:r>
              <a:rPr lang="en-GB" b="1" dirty="0">
                <a:solidFill>
                  <a:srgbClr val="0066CC"/>
                </a:solidFill>
                <a:cs typeface="B Nazanin" pitchFamily="2" charset="-78"/>
              </a:rPr>
              <a:t>, </a:t>
            </a:r>
            <a:r>
              <a:rPr lang="en-GB" sz="3200" b="1" dirty="0">
                <a:solidFill>
                  <a:srgbClr val="0066CC"/>
                </a:solidFill>
                <a:cs typeface="B Nazanin" pitchFamily="2" charset="-78"/>
              </a:rPr>
              <a:t>K</a:t>
            </a:r>
            <a:r>
              <a:rPr lang="en-GB" sz="3200" b="1" baseline="-25000" dirty="0">
                <a:solidFill>
                  <a:srgbClr val="0066CC"/>
                </a:solidFill>
                <a:cs typeface="B Nazanin" pitchFamily="2" charset="-78"/>
              </a:rPr>
              <a:t>3</a:t>
            </a:r>
            <a:r>
              <a:rPr lang="fa-IR" b="1" dirty="0">
                <a:solidFill>
                  <a:srgbClr val="0066CC"/>
                </a:solidFill>
                <a:cs typeface="B Nazanin" pitchFamily="2" charset="-78"/>
              </a:rPr>
              <a:t> </a:t>
            </a:r>
            <a:r>
              <a:rPr lang="en-US" b="1" dirty="0">
                <a:solidFill>
                  <a:srgbClr val="0066CC"/>
                </a:solidFill>
                <a:cs typeface="B Nazanin" pitchFamily="2" charset="-78"/>
              </a:rPr>
              <a:t>      </a:t>
            </a:r>
            <a:r>
              <a:rPr lang="en-GB" sz="3200" b="1" dirty="0">
                <a:solidFill>
                  <a:srgbClr val="0066CC"/>
                </a:solidFill>
                <a:cs typeface="B Nazanin" pitchFamily="2" charset="-78"/>
              </a:rPr>
              <a:t>K</a:t>
            </a:r>
            <a:r>
              <a:rPr lang="en-GB" sz="3200" b="1" baseline="-25000" dirty="0">
                <a:solidFill>
                  <a:srgbClr val="0066CC"/>
                </a:solidFill>
                <a:cs typeface="B Nazanin" pitchFamily="2" charset="-78"/>
              </a:rPr>
              <a:t>1</a:t>
            </a:r>
            <a:r>
              <a:rPr lang="en-GB" sz="3200" b="1" dirty="0">
                <a:solidFill>
                  <a:srgbClr val="0066CC"/>
                </a:solidFill>
                <a:cs typeface="B Nazanin" pitchFamily="2" charset="-78"/>
              </a:rPr>
              <a:t> , K</a:t>
            </a:r>
            <a:r>
              <a:rPr lang="en-GB" sz="3200" b="1" baseline="-25000" dirty="0">
                <a:solidFill>
                  <a:srgbClr val="0066CC"/>
                </a:solidFill>
                <a:cs typeface="B Nazanin" pitchFamily="2" charset="-78"/>
              </a:rPr>
              <a:t>2</a:t>
            </a:r>
            <a:endParaRPr lang="fa-IR" sz="3200" b="1" baseline="-25000" dirty="0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914400" y="4876800"/>
            <a:ext cx="7086600" cy="914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 گيرنده </a:t>
            </a:r>
            <a:r>
              <a:rPr lang="en-US" b="1" dirty="0">
                <a:solidFill>
                  <a:srgbClr val="0066CC"/>
                </a:solidFill>
                <a:cs typeface="B Nazanin" pitchFamily="2" charset="-78"/>
              </a:rPr>
              <a:t> </a:t>
            </a:r>
            <a:r>
              <a:rPr lang="en-US" sz="3200" b="1" dirty="0">
                <a:solidFill>
                  <a:srgbClr val="0066CC"/>
                </a:solidFill>
                <a:cs typeface="B Nazanin" pitchFamily="2" charset="-78"/>
                <a:sym typeface="Symbol" pitchFamily="18" charset="2"/>
              </a:rPr>
              <a:t></a:t>
            </a:r>
            <a:r>
              <a:rPr lang="ar-SA" b="1" dirty="0">
                <a:solidFill>
                  <a:srgbClr val="0066CC"/>
                </a:solidFill>
                <a:cs typeface="B Nazanin" pitchFamily="2" charset="-78"/>
                <a:sym typeface="Symbol" pitchFamily="18" charset="2"/>
              </a:rPr>
              <a:t>(</a:t>
            </a:r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دلتا</a:t>
            </a:r>
            <a:r>
              <a:rPr lang="ar-SA" b="1" dirty="0" smtClean="0">
                <a:solidFill>
                  <a:srgbClr val="0066CC"/>
                </a:solidFill>
                <a:cs typeface="B Nazanin" pitchFamily="2" charset="-78"/>
              </a:rPr>
              <a:t>): </a:t>
            </a:r>
            <a:r>
              <a:rPr lang="ar-SA" b="1" dirty="0">
                <a:cs typeface="B Nazanin" pitchFamily="2" charset="-78"/>
              </a:rPr>
              <a:t>توهمات، تحريك قلبي</a:t>
            </a:r>
            <a:r>
              <a:rPr lang="en-US" b="1" dirty="0">
                <a:cs typeface="B Nazanin" pitchFamily="2" charset="-78"/>
              </a:rPr>
              <a:t> </a:t>
            </a:r>
            <a:endParaRPr lang="en-GB" b="1" dirty="0">
              <a:cs typeface="B Nazanin" pitchFamily="2" charset="-78"/>
            </a:endParaRPr>
          </a:p>
          <a:p>
            <a:pPr rtl="1"/>
            <a:r>
              <a:rPr lang="en-GB" b="1" dirty="0">
                <a:cs typeface="B Nazanin" pitchFamily="2" charset="-78"/>
              </a:rPr>
              <a:t> </a:t>
            </a:r>
            <a:r>
              <a:rPr lang="en-US" sz="3200" b="1" dirty="0">
                <a:solidFill>
                  <a:srgbClr val="0066CC"/>
                </a:solidFill>
                <a:cs typeface="B Nazanin" pitchFamily="2" charset="-78"/>
                <a:sym typeface="Symbol" pitchFamily="18" charset="2"/>
              </a:rPr>
              <a:t></a:t>
            </a:r>
            <a:r>
              <a:rPr lang="en-GB" sz="3200" b="1" baseline="-25000" dirty="0">
                <a:solidFill>
                  <a:srgbClr val="0066CC"/>
                </a:solidFill>
                <a:cs typeface="B Nazanin" pitchFamily="2" charset="-78"/>
                <a:sym typeface="Symbol" pitchFamily="18" charset="2"/>
              </a:rPr>
              <a:t>1</a:t>
            </a:r>
            <a:r>
              <a:rPr lang="en-GB" sz="3200" b="1" dirty="0">
                <a:solidFill>
                  <a:srgbClr val="0066CC"/>
                </a:solidFill>
                <a:cs typeface="B Nazanin" pitchFamily="2" charset="-78"/>
                <a:sym typeface="Symbol" pitchFamily="18" charset="2"/>
              </a:rPr>
              <a:t>, </a:t>
            </a:r>
            <a:r>
              <a:rPr lang="en-US" sz="3200" b="1" dirty="0">
                <a:solidFill>
                  <a:srgbClr val="0066CC"/>
                </a:solidFill>
                <a:cs typeface="B Nazanin" pitchFamily="2" charset="-78"/>
                <a:sym typeface="Symbol" pitchFamily="18" charset="2"/>
              </a:rPr>
              <a:t></a:t>
            </a:r>
            <a:r>
              <a:rPr lang="en-GB" sz="3200" b="1" baseline="-25000" dirty="0">
                <a:solidFill>
                  <a:srgbClr val="0066CC"/>
                </a:solidFill>
                <a:cs typeface="B Nazanin" pitchFamily="2" charset="-78"/>
                <a:sym typeface="Symbol" pitchFamily="18" charset="2"/>
              </a:rPr>
              <a:t>2</a:t>
            </a:r>
            <a:r>
              <a:rPr lang="en-GB" sz="3200" b="1" dirty="0">
                <a:solidFill>
                  <a:srgbClr val="0066CC"/>
                </a:solidFill>
                <a:cs typeface="B Nazanin" pitchFamily="2" charset="-78"/>
                <a:sym typeface="Symbol" pitchFamily="18" charset="2"/>
              </a:rPr>
              <a:t>                          </a:t>
            </a:r>
            <a:endParaRPr lang="en-US" sz="3200" b="1" dirty="0">
              <a:solidFill>
                <a:srgbClr val="0066CC"/>
              </a:solidFill>
              <a:cs typeface="B Nazanin" pitchFamily="2" charset="-78"/>
              <a:sym typeface="Symbol" pitchFamily="18" charset="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  <p:bldP spid="5" grpId="0" animBg="1" autoUpdateAnimBg="0"/>
      <p:bldP spid="6" grpId="0" animBg="1" autoUpdateAnimBg="0"/>
      <p:bldP spid="7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Delta Receptor	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It is unclear what delta’s responsible for.</a:t>
            </a:r>
          </a:p>
          <a:p>
            <a:r>
              <a:rPr lang="en-US"/>
              <a:t>Delta agonists show poor analgesia and little addictive potential</a:t>
            </a:r>
          </a:p>
          <a:p>
            <a:r>
              <a:rPr lang="en-US"/>
              <a:t>May regulate mu receptor activity</a:t>
            </a: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533400" y="609600"/>
            <a:ext cx="7772400" cy="5600700"/>
            <a:chOff x="336" y="384"/>
            <a:chExt cx="4896" cy="3528"/>
          </a:xfrm>
        </p:grpSpPr>
        <p:sp>
          <p:nvSpPr>
            <p:cNvPr id="1028" name="Rectangle 2"/>
            <p:cNvSpPr>
              <a:spLocks noChangeArrowheads="1"/>
            </p:cNvSpPr>
            <p:nvPr/>
          </p:nvSpPr>
          <p:spPr bwMode="auto">
            <a:xfrm>
              <a:off x="1728" y="384"/>
              <a:ext cx="3504" cy="14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rtl="1"/>
              <a:r>
                <a:rPr lang="ar-SA" b="1" dirty="0">
                  <a:cs typeface="B Nazanin" pitchFamily="2" charset="-78"/>
                </a:rPr>
                <a:t>مرفين  </a:t>
              </a:r>
              <a:r>
                <a:rPr lang="en-US" sz="2800" dirty="0">
                  <a:cs typeface="B Nazanin" pitchFamily="2" charset="-78"/>
                </a:rPr>
                <a:t>Morphine</a:t>
              </a:r>
              <a:endParaRPr lang="fa-IR" sz="2800" dirty="0">
                <a:cs typeface="B Nazanin" pitchFamily="2" charset="-78"/>
              </a:endParaRPr>
            </a:p>
            <a:p>
              <a:pPr algn="just" rtl="1" eaLnBrk="0" hangingPunct="0"/>
              <a:endParaRPr lang="ar-SA" b="1" dirty="0">
                <a:cs typeface="B Nazanin" pitchFamily="2" charset="-78"/>
              </a:endParaRPr>
            </a:p>
            <a:p>
              <a:pPr algn="just" rtl="1" eaLnBrk="0" hangingPunct="0"/>
              <a:r>
                <a:rPr lang="ar-SA" b="1" dirty="0">
                  <a:cs typeface="B Nazanin" pitchFamily="2" charset="-78"/>
                </a:rPr>
                <a:t> شيره گياه خشخاش </a:t>
              </a:r>
              <a:r>
                <a:rPr lang="en-US" b="1" dirty="0">
                  <a:cs typeface="B Nazanin" pitchFamily="2" charset="-78"/>
                </a:rPr>
                <a:t> </a:t>
              </a:r>
              <a:r>
                <a:rPr lang="en-US" b="1" dirty="0" err="1">
                  <a:cs typeface="B Nazanin" pitchFamily="2" charset="-78"/>
                </a:rPr>
                <a:t>Papaver</a:t>
              </a:r>
              <a:r>
                <a:rPr lang="en-US" b="1" dirty="0">
                  <a:cs typeface="B Nazanin" pitchFamily="2" charset="-78"/>
                </a:rPr>
                <a:t> </a:t>
              </a:r>
              <a:r>
                <a:rPr lang="en-US" b="1" dirty="0" err="1">
                  <a:cs typeface="B Nazanin" pitchFamily="2" charset="-78"/>
                </a:rPr>
                <a:t>somniferum</a:t>
              </a:r>
              <a:r>
                <a:rPr lang="ar-SA" b="1" dirty="0">
                  <a:cs typeface="B Nazanin" pitchFamily="2" charset="-78"/>
                </a:rPr>
                <a:t>   </a:t>
              </a:r>
            </a:p>
            <a:p>
              <a:pPr algn="just" rtl="1" eaLnBrk="0" hangingPunct="0"/>
              <a:r>
                <a:rPr lang="ar-SA" b="1" dirty="0">
                  <a:cs typeface="B Nazanin" pitchFamily="2" charset="-78"/>
                </a:rPr>
                <a:t>اثرات ضد دردي آن از حدود 3000 سال قبل </a:t>
              </a:r>
            </a:p>
            <a:p>
              <a:pPr algn="just" rtl="1" eaLnBrk="0" hangingPunct="0"/>
              <a:r>
                <a:rPr lang="ar-SA" b="1" dirty="0">
                  <a:cs typeface="B Nazanin" pitchFamily="2" charset="-78"/>
                </a:rPr>
                <a:t>شناخته شده است. </a:t>
              </a:r>
            </a:p>
            <a:p>
              <a:pPr algn="l" eaLnBrk="0" hangingPunct="0"/>
              <a:endParaRPr lang="ar-SA" b="1" dirty="0">
                <a:cs typeface="B Nazanin" pitchFamily="2" charset="-78"/>
              </a:endParaRPr>
            </a:p>
          </p:txBody>
        </p:sp>
        <p:sp>
          <p:nvSpPr>
            <p:cNvPr id="1029" name="Rectangle 3"/>
            <p:cNvSpPr>
              <a:spLocks noChangeArrowheads="1"/>
            </p:cNvSpPr>
            <p:nvPr/>
          </p:nvSpPr>
          <p:spPr bwMode="auto">
            <a:xfrm>
              <a:off x="1872" y="1488"/>
              <a:ext cx="3360" cy="1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rtl="1" eaLnBrk="0" hangingPunct="0"/>
              <a:r>
                <a:rPr lang="ar-SA" b="1">
                  <a:cs typeface="B Nazanin" pitchFamily="2" charset="-78"/>
                </a:rPr>
                <a:t>از راههاي مختلفي مانند خوراكي، عضلاني </a:t>
              </a:r>
            </a:p>
            <a:p>
              <a:pPr rtl="1" eaLnBrk="0" hangingPunct="0"/>
              <a:r>
                <a:rPr lang="ar-SA" b="1">
                  <a:cs typeface="B Nazanin" pitchFamily="2" charset="-78"/>
                </a:rPr>
                <a:t>و زير جلدي قابل استفاده است. ولي چون</a:t>
              </a:r>
            </a:p>
            <a:p>
              <a:pPr rtl="1" eaLnBrk="0" hangingPunct="0"/>
              <a:r>
                <a:rPr lang="ar-SA" b="1">
                  <a:cs typeface="B Nazanin" pitchFamily="2" charset="-78"/>
                </a:rPr>
                <a:t> فراهمي زيستي آن از راه خوراكي حدود</a:t>
              </a:r>
            </a:p>
            <a:p>
              <a:pPr rtl="1" eaLnBrk="0" hangingPunct="0"/>
              <a:r>
                <a:rPr lang="ar-SA" b="1">
                  <a:cs typeface="B Nazanin" pitchFamily="2" charset="-78"/>
                </a:rPr>
                <a:t> 20-10 درصد است، كه به دليل پديده اثر</a:t>
              </a:r>
            </a:p>
            <a:p>
              <a:pPr rtl="1" eaLnBrk="0" hangingPunct="0"/>
              <a:r>
                <a:rPr lang="ar-SA" b="1">
                  <a:cs typeface="B Nazanin" pitchFamily="2" charset="-78"/>
                </a:rPr>
                <a:t> عبور اول آن مي باشد، لذا مصرف آن از</a:t>
              </a:r>
            </a:p>
            <a:p>
              <a:pPr rtl="1" eaLnBrk="0" hangingPunct="0"/>
              <a:r>
                <a:rPr lang="ar-SA" b="1">
                  <a:cs typeface="B Nazanin" pitchFamily="2" charset="-78"/>
                </a:rPr>
                <a:t>راه خوراكي معمول نيست.</a:t>
              </a:r>
              <a:endParaRPr lang="en-US" b="1">
                <a:cs typeface="B Nazanin" pitchFamily="2" charset="-78"/>
              </a:endParaRPr>
            </a:p>
          </p:txBody>
        </p:sp>
        <p:pic>
          <p:nvPicPr>
            <p:cNvPr id="1030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36" y="2112"/>
              <a:ext cx="1286" cy="1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1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54" y="432"/>
              <a:ext cx="1230" cy="1584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1026" name="Object 8"/>
            <p:cNvGraphicFramePr>
              <a:graphicFrameLocks noChangeAspect="1"/>
            </p:cNvGraphicFramePr>
            <p:nvPr/>
          </p:nvGraphicFramePr>
          <p:xfrm>
            <a:off x="1730" y="2832"/>
            <a:ext cx="1630" cy="10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7" name="CS ChemDraw Drawing" r:id="rId5" imgW="2588040" imgH="1714320" progId="ChemDraw.Document.4.5">
                    <p:embed/>
                  </p:oleObj>
                </mc:Choice>
                <mc:Fallback>
                  <p:oleObj name="CS ChemDraw Drawing" r:id="rId5" imgW="2588040" imgH="1714320" progId="ChemDraw.Document.4.5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30" y="2832"/>
                          <a:ext cx="1630" cy="10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5105400" y="457200"/>
            <a:ext cx="3429000" cy="914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cs typeface="B Nazanin" pitchFamily="2" charset="-78"/>
              </a:rPr>
              <a:t>اثرات مرفين و مشتقات آن </a:t>
            </a:r>
            <a:endParaRPr lang="en-US" sz="2800" b="1">
              <a:cs typeface="B Nazanin" pitchFamily="2" charset="-78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2362200" y="1524000"/>
            <a:ext cx="6172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solidFill>
                  <a:srgbClr val="0066CC"/>
                </a:solidFill>
                <a:cs typeface="B Nazanin" pitchFamily="2" charset="-78"/>
              </a:rPr>
              <a:t>اثر بر روي</a:t>
            </a:r>
            <a:r>
              <a:rPr lang="en-GB" sz="2800" b="1" dirty="0">
                <a:solidFill>
                  <a:srgbClr val="0066CC"/>
                </a:solidFill>
                <a:cs typeface="B Nazanin" pitchFamily="2" charset="-78"/>
              </a:rPr>
              <a:t> </a:t>
            </a:r>
            <a:r>
              <a:rPr lang="en-GB" sz="2800" b="1" dirty="0" smtClean="0">
                <a:solidFill>
                  <a:srgbClr val="0066CC"/>
                </a:solidFill>
                <a:cs typeface="B Nazanin" pitchFamily="2" charset="-78"/>
              </a:rPr>
              <a:t> </a:t>
            </a:r>
            <a:r>
              <a:rPr lang="en-GB" b="1" dirty="0" smtClean="0">
                <a:solidFill>
                  <a:srgbClr val="0066CC"/>
                </a:solidFill>
                <a:cs typeface="B Nazanin" pitchFamily="2" charset="-78"/>
              </a:rPr>
              <a:t>CNS</a:t>
            </a:r>
            <a:r>
              <a:rPr lang="en-GB" b="1" dirty="0" smtClean="0">
                <a:cs typeface="B Nazanin" pitchFamily="2" charset="-78"/>
              </a:rPr>
              <a:t> </a:t>
            </a:r>
            <a:endParaRPr lang="en-GB" sz="2800" b="1" dirty="0">
              <a:cs typeface="B Nazanin" pitchFamily="2" charset="-78"/>
            </a:endParaRPr>
          </a:p>
          <a:p>
            <a:pPr rtl="1"/>
            <a:r>
              <a:rPr lang="en-US" sz="2800" b="1" dirty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آثار اصلي اين داروها با تمايل جهت اتصال</a:t>
            </a:r>
            <a:endParaRPr lang="en-GB" sz="2800" b="1" dirty="0">
              <a:cs typeface="B Nazanin" pitchFamily="2" charset="-78"/>
            </a:endParaRPr>
          </a:p>
          <a:p>
            <a:pPr rtl="1"/>
            <a:r>
              <a:rPr lang="ar-SA" sz="2800" b="1" dirty="0">
                <a:cs typeface="B Nazanin" pitchFamily="2" charset="-78"/>
              </a:rPr>
              <a:t> به گيرنده هاي </a:t>
            </a:r>
            <a:r>
              <a:rPr lang="ar-SA" sz="2800" b="1" dirty="0">
                <a:latin typeface="Symbol" pitchFamily="18" charset="2"/>
                <a:cs typeface="B Nazanin" pitchFamily="2" charset="-78"/>
                <a:sym typeface="Symbol" pitchFamily="18" charset="2"/>
              </a:rPr>
              <a:t></a:t>
            </a:r>
            <a:r>
              <a:rPr lang="ar-SA" sz="2800" b="1" dirty="0">
                <a:cs typeface="B Nazanin" pitchFamily="2" charset="-78"/>
              </a:rPr>
              <a:t> بر روي </a:t>
            </a:r>
            <a:r>
              <a:rPr lang="en-US" b="1" dirty="0">
                <a:cs typeface="B Nazanin" pitchFamily="2" charset="-78"/>
              </a:rPr>
              <a:t>CNS</a:t>
            </a:r>
            <a:r>
              <a:rPr lang="ar-SA" b="1" dirty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ظاهر مي شود</a:t>
            </a:r>
            <a:endParaRPr lang="en-GB" sz="2800" b="1" dirty="0">
              <a:cs typeface="B Nazanin" pitchFamily="2" charset="-78"/>
            </a:endParaRPr>
          </a:p>
          <a:p>
            <a:pPr rtl="1"/>
            <a:r>
              <a:rPr lang="ar-SA" sz="2800" b="1" dirty="0">
                <a:cs typeface="B Nazanin" pitchFamily="2" charset="-78"/>
              </a:rPr>
              <a:t> كه عبارتند از:</a:t>
            </a:r>
            <a:endParaRPr lang="en-US" sz="2800" b="1" dirty="0">
              <a:cs typeface="B Nazanin" pitchFamily="2" charset="-78"/>
            </a:endParaRP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7010400" y="3581400"/>
            <a:ext cx="1600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sz="2800" b="1">
                <a:solidFill>
                  <a:srgbClr val="0066CC"/>
                </a:solidFill>
                <a:cs typeface="B Nazanin" pitchFamily="2" charset="-78"/>
              </a:rPr>
              <a:t>    تسكين درد </a:t>
            </a:r>
            <a:endParaRPr lang="en-US" sz="2800" b="1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7522469" y="4267200"/>
            <a:ext cx="8595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rtl="1"/>
            <a:r>
              <a:rPr lang="ar-SA" sz="2800" b="1">
                <a:solidFill>
                  <a:srgbClr val="0066CC"/>
                </a:solidFill>
                <a:cs typeface="B Nazanin" pitchFamily="2" charset="-78"/>
              </a:rPr>
              <a:t>افوريا</a:t>
            </a:r>
            <a:endParaRPr lang="en-US" sz="2800" b="1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7293240" y="5029200"/>
            <a:ext cx="10887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rtl="1"/>
            <a:r>
              <a:rPr lang="ar-SA" sz="2800" b="1">
                <a:solidFill>
                  <a:srgbClr val="0066CC"/>
                </a:solidFill>
                <a:cs typeface="B Nazanin" pitchFamily="2" charset="-78"/>
              </a:rPr>
              <a:t>تسكين</a:t>
            </a:r>
            <a:endParaRPr lang="en-US" sz="2800" b="1">
              <a:solidFill>
                <a:srgbClr val="0066CC"/>
              </a:solidFill>
              <a:cs typeface="B Nazanin" pitchFamily="2" charset="-78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685800" y="3276600"/>
            <a:ext cx="3048000" cy="2590800"/>
            <a:chOff x="288" y="240"/>
            <a:chExt cx="2352" cy="1631"/>
          </a:xfrm>
        </p:grpSpPr>
        <p:pic>
          <p:nvPicPr>
            <p:cNvPr id="18443" name="Picture 10" descr="opiumsmoker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8" y="288"/>
              <a:ext cx="2352" cy="15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4" name="Rectangle 11"/>
            <p:cNvSpPr>
              <a:spLocks noChangeArrowheads="1"/>
            </p:cNvSpPr>
            <p:nvPr/>
          </p:nvSpPr>
          <p:spPr bwMode="auto">
            <a:xfrm>
              <a:off x="288" y="240"/>
              <a:ext cx="2352" cy="1584"/>
            </a:xfrm>
            <a:prstGeom prst="rect">
              <a:avLst/>
            </a:prstGeom>
            <a:solidFill>
              <a:srgbClr val="666699">
                <a:alpha val="5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fa-IR" b="1">
                <a:cs typeface="B Nazanin" pitchFamily="2" charset="-78"/>
              </a:endParaRPr>
            </a:p>
          </p:txBody>
        </p:sp>
      </p:grpSp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3913248" y="3505200"/>
            <a:ext cx="22589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rtl="1"/>
            <a:r>
              <a:rPr lang="ar-SA" sz="2800" b="1" dirty="0">
                <a:solidFill>
                  <a:srgbClr val="0066CC"/>
                </a:solidFill>
                <a:cs typeface="B Nazanin" pitchFamily="2" charset="-78"/>
              </a:rPr>
              <a:t>دپرسيون تنفسي</a:t>
            </a:r>
            <a:endParaRPr lang="en-US" sz="2800" b="1" dirty="0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47117" name="Rectangle 13"/>
          <p:cNvSpPr>
            <a:spLocks noChangeArrowheads="1"/>
          </p:cNvSpPr>
          <p:nvPr/>
        </p:nvSpPr>
        <p:spPr bwMode="auto">
          <a:xfrm>
            <a:off x="4282543" y="4267200"/>
            <a:ext cx="1827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rtl="1"/>
            <a:r>
              <a:rPr lang="ar-SA" sz="2800" b="1">
                <a:solidFill>
                  <a:srgbClr val="0066CC"/>
                </a:solidFill>
                <a:cs typeface="B Nazanin" pitchFamily="2" charset="-78"/>
              </a:rPr>
              <a:t>تسكين سرفه</a:t>
            </a:r>
            <a:endParaRPr lang="en-US" sz="2800" b="1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47118" name="Rectangle 14"/>
          <p:cNvSpPr>
            <a:spLocks noChangeArrowheads="1"/>
          </p:cNvSpPr>
          <p:nvPr/>
        </p:nvSpPr>
        <p:spPr bwMode="auto">
          <a:xfrm>
            <a:off x="4818939" y="4986338"/>
            <a:ext cx="118974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rtl="1"/>
            <a:r>
              <a:rPr lang="ar-SA" sz="2800" b="1">
                <a:solidFill>
                  <a:srgbClr val="0066CC"/>
                </a:solidFill>
                <a:cs typeface="B Nazanin" pitchFamily="2" charset="-78"/>
              </a:rPr>
              <a:t>ميوزيس</a:t>
            </a:r>
            <a:endParaRPr lang="en-US" sz="2800" b="1">
              <a:solidFill>
                <a:srgbClr val="0066CC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1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10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1000"/>
                                        <p:tgtEl>
                                          <p:spTgt spid="4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nimBg="1" autoUpdateAnimBg="0"/>
      <p:bldP spid="47107" grpId="0" autoUpdateAnimBg="0"/>
      <p:bldP spid="47108" grpId="0" autoUpdateAnimBg="0"/>
      <p:bldP spid="47110" grpId="0"/>
      <p:bldP spid="47111" grpId="0"/>
      <p:bldP spid="47116" grpId="0"/>
      <p:bldP spid="47117" grpId="0"/>
      <p:bldP spid="471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boroushakimt\AppData\Local\Temp\[Richard_A._Harvey_PhD,_Pamela_C._Champe]_Lippinco(BookFi.org)\Chapter 14 - Opioids_files\DA3C14FF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381000"/>
            <a:ext cx="5044860" cy="51054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219200" y="5638800"/>
            <a:ext cx="701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000" b="1" dirty="0" smtClean="0">
                <a:latin typeface="Arial Narrow" pitchFamily="34" charset="0"/>
              </a:rPr>
              <a:t>Morphine causes enhanced parasympathetic stimulation to the eye, resulting in pinpoint pupils</a:t>
            </a:r>
            <a:endParaRPr lang="en-US" sz="2000" b="1" dirty="0">
              <a:latin typeface="Arial Narrow" pitchFamily="34" charset="0"/>
            </a:endParaRPr>
          </a:p>
        </p:txBody>
      </p:sp>
    </p:spTree>
  </p:cSld>
  <p:clrMapOvr>
    <a:masterClrMapping/>
  </p:clrMapOvr>
  <p:transition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4800600" y="685800"/>
            <a:ext cx="3429000" cy="914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3200" b="1" dirty="0">
                <a:solidFill>
                  <a:srgbClr val="0066CC"/>
                </a:solidFill>
                <a:cs typeface="B Nazanin" pitchFamily="2" charset="-78"/>
              </a:rPr>
              <a:t>اثرات مرفين و مشتقات آن </a:t>
            </a:r>
            <a:endParaRPr lang="en-US" sz="3200" b="1" dirty="0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2590800" y="2438400"/>
            <a:ext cx="5486400" cy="1905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rtl="1">
              <a:defRPr/>
            </a:pPr>
            <a:r>
              <a:rPr lang="ar-SA" sz="2800" b="1" dirty="0">
                <a:solidFill>
                  <a:srgbClr val="0066CC"/>
                </a:solidFill>
                <a:cs typeface="B Nazanin" pitchFamily="2" charset="-78"/>
              </a:rPr>
              <a:t>تهوع و استفراغ</a:t>
            </a:r>
          </a:p>
          <a:p>
            <a:pPr rtl="1">
              <a:defRPr/>
            </a:pPr>
            <a:r>
              <a:rPr lang="en-US" sz="2800" b="1" dirty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به علت تحريك مركز استفراع در ساقه مغز است.</a:t>
            </a:r>
          </a:p>
          <a:p>
            <a:pPr rtl="1">
              <a:defRPr/>
            </a:pPr>
            <a:r>
              <a:rPr lang="ar-SA" sz="2800" b="1" dirty="0">
                <a:cs typeface="B Nazanin" pitchFamily="2" charset="-78"/>
              </a:rPr>
              <a:t> حركت دادن بيمار موجب تشديد تهوع و استفراغ </a:t>
            </a:r>
          </a:p>
          <a:p>
            <a:pPr rtl="1">
              <a:defRPr/>
            </a:pPr>
            <a:r>
              <a:rPr lang="ar-SA" sz="2800" b="1" dirty="0">
                <a:cs typeface="B Nazanin" pitchFamily="2" charset="-78"/>
              </a:rPr>
              <a:t>مي شود كه شايد ناشي از عمل داروهاي مخدر </a:t>
            </a:r>
          </a:p>
          <a:p>
            <a:pPr rtl="1">
              <a:defRPr/>
            </a:pPr>
            <a:r>
              <a:rPr lang="ar-SA" sz="2800" b="1" dirty="0">
                <a:cs typeface="B Nazanin" pitchFamily="2" charset="-78"/>
              </a:rPr>
              <a:t>بر روي دستگاه دهليزي گوش باشد </a:t>
            </a:r>
            <a:endParaRPr lang="en-US" sz="2800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nimBg="1" autoUpdateAnimBg="0"/>
      <p:bldP spid="50180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5105400" y="457200"/>
            <a:ext cx="3429000" cy="914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3200" b="1" dirty="0">
                <a:solidFill>
                  <a:srgbClr val="0066CC"/>
                </a:solidFill>
                <a:cs typeface="B Nazanin" pitchFamily="2" charset="-78"/>
              </a:rPr>
              <a:t>اثرات مرفين و مشتقات آن </a:t>
            </a:r>
            <a:endParaRPr lang="en-US" sz="3200" b="1" dirty="0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2590800" y="685800"/>
            <a:ext cx="21336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fa-IR" sz="2800" b="1" dirty="0" smtClean="0">
                <a:solidFill>
                  <a:srgbClr val="0066CC"/>
                </a:solidFill>
                <a:cs typeface="B Nazanin" pitchFamily="2" charset="-78"/>
              </a:rPr>
              <a:t>(</a:t>
            </a:r>
            <a:r>
              <a:rPr lang="ar-SA" sz="2800" b="1" dirty="0" smtClean="0">
                <a:solidFill>
                  <a:srgbClr val="0066CC"/>
                </a:solidFill>
                <a:cs typeface="B Nazanin" pitchFamily="2" charset="-78"/>
              </a:rPr>
              <a:t>آثار محيطي</a:t>
            </a:r>
            <a:r>
              <a:rPr lang="fa-IR" sz="2800" b="1" dirty="0" smtClean="0">
                <a:solidFill>
                  <a:srgbClr val="0066CC"/>
                </a:solidFill>
                <a:cs typeface="B Nazanin" pitchFamily="2" charset="-78"/>
              </a:rPr>
              <a:t>) </a:t>
            </a:r>
            <a:endParaRPr lang="en-US" sz="2800" b="1" dirty="0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2286000" y="1676400"/>
            <a:ext cx="5486400" cy="1524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سيستم قلبي-عروقي</a:t>
            </a:r>
          </a:p>
          <a:p>
            <a:pPr rtl="1"/>
            <a:r>
              <a:rPr lang="ar-SA" b="1" dirty="0">
                <a:cs typeface="B Nazanin" pitchFamily="2" charset="-78"/>
              </a:rPr>
              <a:t>بر روي قلب و ضربان قلب اثر قابل توجهي ندارند، </a:t>
            </a:r>
          </a:p>
          <a:p>
            <a:pPr rtl="1"/>
            <a:r>
              <a:rPr lang="ar-SA" b="1" dirty="0">
                <a:cs typeface="B Nazanin" pitchFamily="2" charset="-78"/>
              </a:rPr>
              <a:t>فشار خون را به خوبي كنترل مي كنند. موجب </a:t>
            </a:r>
          </a:p>
          <a:p>
            <a:pPr rtl="1"/>
            <a:r>
              <a:rPr lang="ar-SA" b="1" dirty="0">
                <a:cs typeface="B Nazanin" pitchFamily="2" charset="-78"/>
              </a:rPr>
              <a:t>افزايش فشار درون جمجمه مي شوند  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2286000" y="3352800"/>
            <a:ext cx="5486400" cy="2286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اثرات گوارشي</a:t>
            </a:r>
          </a:p>
          <a:p>
            <a:r>
              <a:rPr lang="ar-SA" b="1" dirty="0">
                <a:cs typeface="B Nazanin" pitchFamily="2" charset="-78"/>
              </a:rPr>
              <a:t>شامل يبوست، كاهش حركات معده و كاهش </a:t>
            </a:r>
          </a:p>
          <a:p>
            <a:r>
              <a:rPr lang="ar-SA" b="1" dirty="0">
                <a:cs typeface="B Nazanin" pitchFamily="2" charset="-78"/>
              </a:rPr>
              <a:t>ترشح اسيد معده، كاهش حركات پريستالتيك</a:t>
            </a:r>
          </a:p>
          <a:p>
            <a:r>
              <a:rPr lang="ar-SA" b="1" dirty="0">
                <a:cs typeface="B Nazanin" pitchFamily="2" charset="-78"/>
              </a:rPr>
              <a:t> در روده بزرگ و تأخير در عبور مدفوع و </a:t>
            </a:r>
          </a:p>
          <a:p>
            <a:r>
              <a:rPr lang="ar-SA" b="1" dirty="0">
                <a:cs typeface="B Nazanin" pitchFamily="2" charset="-78"/>
              </a:rPr>
              <a:t>افزايش جذب اب مدفوع</a:t>
            </a:r>
          </a:p>
          <a:p>
            <a:r>
              <a:rPr lang="ar-SA" b="1" dirty="0">
                <a:cs typeface="B Nazanin" pitchFamily="2" charset="-78"/>
              </a:rPr>
              <a:t> (اساس تجويز مخدرها در كنترل اسهال</a:t>
            </a:r>
            <a:r>
              <a:rPr lang="fa-IR" b="1" dirty="0">
                <a:cs typeface="B Nazanin" pitchFamily="2" charset="-78"/>
              </a:rPr>
              <a:t>)</a:t>
            </a:r>
            <a:endParaRPr lang="en-US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nimBg="1" autoUpdateAnimBg="0"/>
      <p:bldP spid="51205" grpId="0" animBg="1" autoUpdateAnimBg="0"/>
      <p:bldP spid="51206" grpId="0" animBg="1" autoUpdateAnimBg="0"/>
      <p:bldP spid="51207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4953000" y="457200"/>
            <a:ext cx="34290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solidFill>
                  <a:srgbClr val="0066CC"/>
                </a:solidFill>
                <a:cs typeface="B Nazanin" pitchFamily="2" charset="-78"/>
              </a:rPr>
              <a:t>اثرات مرفين و مشتقات آن </a:t>
            </a:r>
            <a:endParaRPr lang="en-US" sz="2800" b="1" dirty="0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2895600" y="685800"/>
            <a:ext cx="21336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fa-IR" b="1" dirty="0" smtClean="0">
                <a:solidFill>
                  <a:srgbClr val="0066CC"/>
                </a:solidFill>
                <a:cs typeface="B Nazanin" pitchFamily="2" charset="-78"/>
              </a:rPr>
              <a:t>(</a:t>
            </a:r>
            <a:r>
              <a:rPr lang="ar-SA" b="1" dirty="0" smtClean="0">
                <a:solidFill>
                  <a:srgbClr val="0066CC"/>
                </a:solidFill>
                <a:cs typeface="B Nazanin" pitchFamily="2" charset="-78"/>
              </a:rPr>
              <a:t>آثار </a:t>
            </a:r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محيطي</a:t>
            </a:r>
            <a:r>
              <a:rPr lang="en-US" b="1" dirty="0">
                <a:solidFill>
                  <a:srgbClr val="0066CC"/>
                </a:solidFill>
                <a:cs typeface="B Nazanin" pitchFamily="2" charset="-78"/>
              </a:rPr>
              <a:t> </a:t>
            </a:r>
            <a:r>
              <a:rPr lang="fa-IR" b="1" dirty="0" smtClean="0">
                <a:solidFill>
                  <a:srgbClr val="0066CC"/>
                </a:solidFill>
                <a:cs typeface="B Nazanin" pitchFamily="2" charset="-78"/>
              </a:rPr>
              <a:t>)</a:t>
            </a:r>
            <a:endParaRPr lang="en-US" b="1" dirty="0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3124200" y="1143000"/>
            <a:ext cx="5257800" cy="1371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مجاري صفراوي</a:t>
            </a:r>
          </a:p>
          <a:p>
            <a:pPr rtl="1"/>
            <a:r>
              <a:rPr lang="ar-SA" b="1" dirty="0">
                <a:cs typeface="B Nazanin" pitchFamily="2" charset="-78"/>
              </a:rPr>
              <a:t>با انقباض الياف صاف مجاري صفراوي موجب </a:t>
            </a:r>
          </a:p>
          <a:p>
            <a:pPr rtl="1"/>
            <a:r>
              <a:rPr lang="ar-SA" b="1" dirty="0">
                <a:cs typeface="B Nazanin" pitchFamily="2" charset="-78"/>
              </a:rPr>
              <a:t>بروز كوليكهاي صفراوي مي شوند</a:t>
            </a:r>
            <a:r>
              <a:rPr lang="en-US" b="1" dirty="0">
                <a:cs typeface="B Nazanin" pitchFamily="2" charset="-78"/>
              </a:rPr>
              <a:t> </a:t>
            </a:r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2743200" y="2514600"/>
            <a:ext cx="5257800" cy="2057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دستگاه ادراري</a:t>
            </a:r>
            <a:r>
              <a:rPr lang="en-US" b="1" dirty="0">
                <a:solidFill>
                  <a:srgbClr val="0066CC"/>
                </a:solidFill>
                <a:cs typeface="B Nazanin" pitchFamily="2" charset="-78"/>
              </a:rPr>
              <a:t> – </a:t>
            </a:r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تناسلي</a:t>
            </a:r>
            <a:r>
              <a:rPr lang="en-US" b="1" dirty="0">
                <a:solidFill>
                  <a:srgbClr val="0066CC"/>
                </a:solidFill>
                <a:cs typeface="B Nazanin" pitchFamily="2" charset="-78"/>
              </a:rPr>
              <a:t> </a:t>
            </a:r>
            <a:endParaRPr lang="ar-SA" b="1" dirty="0">
              <a:solidFill>
                <a:srgbClr val="0066CC"/>
              </a:solidFill>
              <a:cs typeface="B Nazanin" pitchFamily="2" charset="-78"/>
            </a:endParaRPr>
          </a:p>
          <a:p>
            <a:pPr rtl="1"/>
            <a:r>
              <a:rPr lang="ar-SA" b="1" dirty="0">
                <a:cs typeface="B Nazanin" pitchFamily="2" charset="-78"/>
              </a:rPr>
              <a:t>كاهش گردش خون و فعاليت كليه ها، </a:t>
            </a:r>
          </a:p>
          <a:p>
            <a:pPr rtl="1"/>
            <a:r>
              <a:rPr lang="ar-SA" b="1" dirty="0">
                <a:cs typeface="B Nazanin" pitchFamily="2" charset="-78"/>
              </a:rPr>
              <a:t>كاهش تونوس حالب و مثانه، </a:t>
            </a:r>
          </a:p>
          <a:p>
            <a:pPr rtl="1"/>
            <a:r>
              <a:rPr lang="ar-SA" b="1" dirty="0">
                <a:cs typeface="B Nazanin" pitchFamily="2" charset="-78"/>
              </a:rPr>
              <a:t>افزايش تونوس اسفنگتر حالب كه ممكن</a:t>
            </a:r>
          </a:p>
          <a:p>
            <a:pPr rtl="1"/>
            <a:r>
              <a:rPr lang="ar-SA" b="1" dirty="0">
                <a:cs typeface="B Nazanin" pitchFamily="2" charset="-78"/>
              </a:rPr>
              <a:t> است زمينه ساز احتباس ادرار باشد 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52231" name="Rectangle 7"/>
          <p:cNvSpPr>
            <a:spLocks noChangeArrowheads="1"/>
          </p:cNvSpPr>
          <p:nvPr/>
        </p:nvSpPr>
        <p:spPr bwMode="auto">
          <a:xfrm>
            <a:off x="2286000" y="4876800"/>
            <a:ext cx="5257800" cy="1143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 اثر بر روي رحم </a:t>
            </a:r>
          </a:p>
          <a:p>
            <a:pPr rtl="1"/>
            <a:r>
              <a:rPr lang="ar-SA" b="1" dirty="0">
                <a:cs typeface="B Nazanin" pitchFamily="2" charset="-78"/>
              </a:rPr>
              <a:t>باعث كاهش تونوس رحم شده و زمان زايمان را </a:t>
            </a:r>
          </a:p>
          <a:p>
            <a:pPr rtl="1"/>
            <a:r>
              <a:rPr lang="ar-SA" b="1" dirty="0">
                <a:cs typeface="B Nazanin" pitchFamily="2" charset="-78"/>
              </a:rPr>
              <a:t>طولاني مي كند</a:t>
            </a:r>
            <a:r>
              <a:rPr lang="en-US" b="1" dirty="0">
                <a:cs typeface="B Nazanin" pitchFamily="2" charset="-78"/>
              </a:rPr>
              <a:t> </a:t>
            </a:r>
            <a:r>
              <a:rPr lang="fa-IR" b="1" dirty="0" smtClean="0">
                <a:cs typeface="B Nazanin" pitchFamily="2" charset="-78"/>
              </a:rPr>
              <a:t>(با کاهش آزاد شدن و یا افزایش </a:t>
            </a:r>
          </a:p>
          <a:p>
            <a:pPr rtl="1"/>
            <a:r>
              <a:rPr lang="fa-IR" b="1" dirty="0" smtClean="0">
                <a:cs typeface="B Nazanin" pitchFamily="2" charset="-78"/>
              </a:rPr>
              <a:t>کلیرنس اوکسی توسین)</a:t>
            </a:r>
            <a:endParaRPr lang="en-US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animBg="1" autoUpdateAnimBg="0"/>
      <p:bldP spid="52228" grpId="0" animBg="1" autoUpdateAnimBg="0"/>
      <p:bldP spid="52229" grpId="0" animBg="1" autoUpdateAnimBg="0"/>
      <p:bldP spid="52230" grpId="0" animBg="1" autoUpdateAnimBg="0"/>
      <p:bldP spid="52231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4953000" y="457200"/>
            <a:ext cx="3429000" cy="914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3200" b="1">
                <a:solidFill>
                  <a:srgbClr val="0066CC"/>
                </a:solidFill>
                <a:cs typeface="B Nazanin" pitchFamily="2" charset="-78"/>
              </a:rPr>
              <a:t>اثرات مرفين و مشتقات آن </a:t>
            </a:r>
            <a:endParaRPr lang="en-US" sz="3200" b="1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2438400" y="762000"/>
            <a:ext cx="21336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fa-IR" sz="2800" b="1" dirty="0" smtClean="0">
                <a:solidFill>
                  <a:srgbClr val="0066CC"/>
                </a:solidFill>
                <a:cs typeface="B Nazanin" pitchFamily="2" charset="-78"/>
              </a:rPr>
              <a:t>(</a:t>
            </a:r>
            <a:r>
              <a:rPr lang="ar-SA" sz="2800" b="1" dirty="0" smtClean="0">
                <a:solidFill>
                  <a:srgbClr val="0066CC"/>
                </a:solidFill>
                <a:cs typeface="B Nazanin" pitchFamily="2" charset="-78"/>
              </a:rPr>
              <a:t>آثار محيطي</a:t>
            </a:r>
            <a:r>
              <a:rPr lang="fa-IR" sz="2800" b="1" dirty="0" smtClean="0">
                <a:solidFill>
                  <a:srgbClr val="0066CC"/>
                </a:solidFill>
                <a:cs typeface="B Nazanin" pitchFamily="2" charset="-78"/>
              </a:rPr>
              <a:t>)</a:t>
            </a:r>
            <a:r>
              <a:rPr lang="en-US" sz="2800" b="1" dirty="0" smtClean="0">
                <a:solidFill>
                  <a:srgbClr val="0066CC"/>
                </a:solidFill>
                <a:cs typeface="B Nazanin" pitchFamily="2" charset="-78"/>
              </a:rPr>
              <a:t> </a:t>
            </a:r>
            <a:endParaRPr lang="en-US" sz="2800" b="1" dirty="0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1219200" y="1676400"/>
            <a:ext cx="7315200" cy="2819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>
              <a:lnSpc>
                <a:spcPct val="120000"/>
              </a:lnSpc>
            </a:pPr>
            <a:r>
              <a:rPr lang="ar-SA" sz="2800" b="1" dirty="0">
                <a:solidFill>
                  <a:srgbClr val="0066CC"/>
                </a:solidFill>
                <a:cs typeface="B Nazanin" pitchFamily="2" charset="-78"/>
              </a:rPr>
              <a:t> اثرات نوروآندوكريني</a:t>
            </a:r>
            <a:r>
              <a:rPr lang="en-US" sz="2800" b="1" dirty="0">
                <a:solidFill>
                  <a:srgbClr val="0066CC"/>
                </a:solidFill>
                <a:cs typeface="B Nazanin" pitchFamily="2" charset="-78"/>
              </a:rPr>
              <a:t> </a:t>
            </a:r>
            <a:endParaRPr lang="ar-SA" sz="2800" b="1" dirty="0">
              <a:solidFill>
                <a:srgbClr val="0066CC"/>
              </a:solidFill>
              <a:cs typeface="B Nazanin" pitchFamily="2" charset="-78"/>
            </a:endParaRPr>
          </a:p>
          <a:p>
            <a:pPr rtl="1">
              <a:lnSpc>
                <a:spcPct val="120000"/>
              </a:lnSpc>
            </a:pPr>
            <a:r>
              <a:rPr lang="ar-SA" sz="2800" b="1" dirty="0">
                <a:solidFill>
                  <a:srgbClr val="0066CC"/>
                </a:solidFill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مرفين با اثر بر هيپوتالاموس موجب مهار آزاد شدن </a:t>
            </a:r>
            <a:r>
              <a:rPr lang="en-US" sz="2800" b="1" dirty="0">
                <a:cs typeface="B Nazanin" pitchFamily="2" charset="-78"/>
              </a:rPr>
              <a:t>(</a:t>
            </a:r>
            <a:r>
              <a:rPr lang="en-US" b="1" dirty="0" err="1">
                <a:cs typeface="B Nazanin" pitchFamily="2" charset="-78"/>
              </a:rPr>
              <a:t>GnRH</a:t>
            </a:r>
            <a:r>
              <a:rPr lang="en-US" sz="2800" b="1" dirty="0">
                <a:cs typeface="B Nazanin" pitchFamily="2" charset="-78"/>
              </a:rPr>
              <a:t>)</a:t>
            </a:r>
            <a:r>
              <a:rPr lang="ar-SA" sz="2800" b="1" dirty="0">
                <a:cs typeface="B Nazanin" pitchFamily="2" charset="-78"/>
              </a:rPr>
              <a:t> </a:t>
            </a:r>
          </a:p>
          <a:p>
            <a:pPr rtl="1">
              <a:lnSpc>
                <a:spcPct val="120000"/>
              </a:lnSpc>
            </a:pPr>
            <a:r>
              <a:rPr lang="ar-SA" sz="2800" b="1" dirty="0">
                <a:cs typeface="B Nazanin" pitchFamily="2" charset="-78"/>
              </a:rPr>
              <a:t>و </a:t>
            </a:r>
            <a:r>
              <a:rPr lang="en-US" sz="2800" b="1" dirty="0">
                <a:cs typeface="B Nazanin" pitchFamily="2" charset="-78"/>
              </a:rPr>
              <a:t>(</a:t>
            </a:r>
            <a:r>
              <a:rPr lang="en-US" b="1" dirty="0">
                <a:cs typeface="B Nazanin" pitchFamily="2" charset="-78"/>
              </a:rPr>
              <a:t>CRF</a:t>
            </a:r>
            <a:r>
              <a:rPr lang="en-US" sz="2800" b="1" dirty="0">
                <a:cs typeface="B Nazanin" pitchFamily="2" charset="-78"/>
              </a:rPr>
              <a:t>)</a:t>
            </a:r>
            <a:r>
              <a:rPr lang="ar-SA" sz="2800" b="1" dirty="0">
                <a:cs typeface="B Nazanin" pitchFamily="2" charset="-78"/>
              </a:rPr>
              <a:t> شده لذا علظت خوني </a:t>
            </a:r>
            <a:r>
              <a:rPr lang="en-US" b="1" dirty="0">
                <a:cs typeface="B Nazanin" pitchFamily="2" charset="-78"/>
              </a:rPr>
              <a:t>LH</a:t>
            </a:r>
            <a:r>
              <a:rPr lang="en-US" sz="2800" b="1" dirty="0">
                <a:cs typeface="B Nazanin" pitchFamily="2" charset="-78"/>
              </a:rPr>
              <a:t>, </a:t>
            </a:r>
            <a:r>
              <a:rPr lang="en-US" b="1" dirty="0">
                <a:cs typeface="B Nazanin" pitchFamily="2" charset="-78"/>
              </a:rPr>
              <a:t>FSH</a:t>
            </a:r>
            <a:r>
              <a:rPr lang="ar-SA" b="1" dirty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و </a:t>
            </a:r>
            <a:r>
              <a:rPr lang="en-US" b="1" dirty="0">
                <a:cs typeface="B Nazanin" pitchFamily="2" charset="-78"/>
              </a:rPr>
              <a:t>ACTH</a:t>
            </a:r>
            <a:r>
              <a:rPr lang="ar-SA" sz="2800" b="1" dirty="0">
                <a:cs typeface="B Nazanin" pitchFamily="2" charset="-78"/>
              </a:rPr>
              <a:t> را كاهش</a:t>
            </a:r>
          </a:p>
          <a:p>
            <a:pPr rtl="1">
              <a:lnSpc>
                <a:spcPct val="120000"/>
              </a:lnSpc>
            </a:pPr>
            <a:r>
              <a:rPr lang="ar-SA" sz="2800" b="1" dirty="0">
                <a:cs typeface="B Nazanin" pitchFamily="2" charset="-78"/>
              </a:rPr>
              <a:t>مي دهد.  كه نتيجه اين عمل كاهش غلظت تستوسترون و كورتيزول</a:t>
            </a:r>
          </a:p>
          <a:p>
            <a:pPr rtl="1">
              <a:lnSpc>
                <a:spcPct val="120000"/>
              </a:lnSpc>
            </a:pPr>
            <a:r>
              <a:rPr lang="ar-SA" sz="2800" b="1" dirty="0">
                <a:cs typeface="B Nazanin" pitchFamily="2" charset="-78"/>
              </a:rPr>
              <a:t>پلاسما است.</a:t>
            </a:r>
          </a:p>
          <a:p>
            <a:pPr rtl="1">
              <a:lnSpc>
                <a:spcPct val="120000"/>
              </a:lnSpc>
            </a:pPr>
            <a:r>
              <a:rPr lang="ar-SA" sz="2800" b="1" dirty="0">
                <a:cs typeface="B Nazanin" pitchFamily="2" charset="-78"/>
              </a:rPr>
              <a:t>همچنين افزايش ترشح پرولاكتين، افزايش ترشح </a:t>
            </a:r>
            <a:r>
              <a:rPr lang="en-US" b="1" dirty="0">
                <a:cs typeface="B Nazanin" pitchFamily="2" charset="-78"/>
              </a:rPr>
              <a:t>ADH</a:t>
            </a:r>
            <a:endParaRPr lang="en-US" sz="2800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 autoUpdateAnimBg="0"/>
      <p:bldP spid="53251" grpId="0" animBg="1" autoUpdateAnimBg="0"/>
      <p:bldP spid="53255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4953000" y="457200"/>
            <a:ext cx="3429000" cy="914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solidFill>
                  <a:srgbClr val="0066CC"/>
                </a:solidFill>
                <a:cs typeface="B Nazanin" pitchFamily="2" charset="-78"/>
              </a:rPr>
              <a:t>اثرات مرفين و مشتقات آن </a:t>
            </a:r>
            <a:endParaRPr lang="en-US" sz="2800" b="1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2514600" y="609600"/>
            <a:ext cx="21336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fa-IR" b="1" dirty="0" smtClean="0">
                <a:solidFill>
                  <a:srgbClr val="0066CC"/>
                </a:solidFill>
                <a:cs typeface="B Nazanin" pitchFamily="2" charset="-78"/>
              </a:rPr>
              <a:t>(</a:t>
            </a:r>
            <a:r>
              <a:rPr lang="ar-SA" b="1" dirty="0" smtClean="0">
                <a:solidFill>
                  <a:srgbClr val="0066CC"/>
                </a:solidFill>
                <a:cs typeface="B Nazanin" pitchFamily="2" charset="-78"/>
              </a:rPr>
              <a:t>آثار محيطي</a:t>
            </a:r>
            <a:r>
              <a:rPr lang="fa-IR" b="1" dirty="0" smtClean="0">
                <a:solidFill>
                  <a:srgbClr val="0066CC"/>
                </a:solidFill>
                <a:cs typeface="B Nazanin" pitchFamily="2" charset="-78"/>
              </a:rPr>
              <a:t>)</a:t>
            </a:r>
            <a:r>
              <a:rPr lang="en-US" b="1" dirty="0" smtClean="0">
                <a:solidFill>
                  <a:srgbClr val="0066CC"/>
                </a:solidFill>
                <a:cs typeface="B Nazanin" pitchFamily="2" charset="-78"/>
              </a:rPr>
              <a:t> </a:t>
            </a:r>
            <a:endParaRPr lang="en-US" b="1" dirty="0">
              <a:solidFill>
                <a:srgbClr val="0066CC"/>
              </a:solidFill>
              <a:cs typeface="B Nazanin" pitchFamily="2" charset="-78"/>
            </a:endParaRPr>
          </a:p>
        </p:txBody>
      </p:sp>
      <p:sp>
        <p:nvSpPr>
          <p:cNvPr id="73735" name="Rectangle 7"/>
          <p:cNvSpPr>
            <a:spLocks noChangeArrowheads="1"/>
          </p:cNvSpPr>
          <p:nvPr/>
        </p:nvSpPr>
        <p:spPr bwMode="auto">
          <a:xfrm>
            <a:off x="1219200" y="1371600"/>
            <a:ext cx="7162800" cy="2438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>
              <a:lnSpc>
                <a:spcPct val="130000"/>
              </a:lnSpc>
            </a:pPr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اثر بر روي سيتم ايمني</a:t>
            </a:r>
          </a:p>
          <a:p>
            <a:pPr rtl="1">
              <a:lnSpc>
                <a:spcPct val="130000"/>
              </a:lnSpc>
            </a:pPr>
            <a:r>
              <a:rPr lang="ar-SA" b="1" dirty="0">
                <a:cs typeface="B Nazanin" pitchFamily="2" charset="-78"/>
              </a:rPr>
              <a:t>مهمترين گيرنده مرفين در اين سيستم گيرنده </a:t>
            </a:r>
            <a:r>
              <a:rPr lang="en-US" b="1" dirty="0">
                <a:latin typeface="Symbol" pitchFamily="18" charset="2"/>
                <a:cs typeface="B Nazanin" pitchFamily="2" charset="-78"/>
              </a:rPr>
              <a:t>m</a:t>
            </a:r>
            <a:r>
              <a:rPr lang="ar-SA" b="1" dirty="0">
                <a:cs typeface="B Nazanin" pitchFamily="2" charset="-78"/>
              </a:rPr>
              <a:t> است. </a:t>
            </a:r>
            <a:r>
              <a:rPr lang="en-US" b="1" dirty="0" smtClean="0">
                <a:latin typeface="Symbol" pitchFamily="18" charset="2"/>
                <a:cs typeface="B Nazanin" pitchFamily="2" charset="-78"/>
              </a:rPr>
              <a:t> </a:t>
            </a:r>
            <a:r>
              <a:rPr lang="ar-SA" b="1" dirty="0">
                <a:latin typeface="Symbol" pitchFamily="18" charset="2"/>
                <a:cs typeface="B Nazanin" pitchFamily="2" charset="-78"/>
              </a:rPr>
              <a:t>بطور كلي</a:t>
            </a:r>
          </a:p>
          <a:p>
            <a:pPr rtl="1">
              <a:lnSpc>
                <a:spcPct val="130000"/>
              </a:lnSpc>
            </a:pPr>
            <a:r>
              <a:rPr lang="ar-SA" b="1" dirty="0">
                <a:latin typeface="Symbol" pitchFamily="18" charset="2"/>
                <a:cs typeface="B Nazanin" pitchFamily="2" charset="-78"/>
              </a:rPr>
              <a:t>مرفين موجب</a:t>
            </a:r>
            <a:r>
              <a:rPr lang="en-US" b="1" dirty="0">
                <a:latin typeface="Symbol" pitchFamily="18" charset="2"/>
                <a:cs typeface="B Nazanin" pitchFamily="2" charset="-78"/>
              </a:rPr>
              <a:t> </a:t>
            </a:r>
            <a:r>
              <a:rPr lang="ar-SA" b="1" dirty="0">
                <a:latin typeface="Symbol" pitchFamily="18" charset="2"/>
                <a:cs typeface="B Nazanin" pitchFamily="2" charset="-78"/>
              </a:rPr>
              <a:t>تضعيف عملكرد سيستم ايمني مي شود، كه شايد دليل</a:t>
            </a:r>
          </a:p>
          <a:p>
            <a:pPr rtl="1">
              <a:lnSpc>
                <a:spcPct val="130000"/>
              </a:lnSpc>
            </a:pPr>
            <a:r>
              <a:rPr lang="ar-SA" b="1" dirty="0">
                <a:latin typeface="Symbol" pitchFamily="18" charset="2"/>
                <a:cs typeface="B Nazanin" pitchFamily="2" charset="-78"/>
              </a:rPr>
              <a:t>قانع كننده اي يراي استعداد معتادان در ابتلاء به بيماريهاي عفوني</a:t>
            </a:r>
          </a:p>
          <a:p>
            <a:pPr rtl="1">
              <a:lnSpc>
                <a:spcPct val="130000"/>
              </a:lnSpc>
            </a:pPr>
            <a:r>
              <a:rPr lang="ar-SA" b="1" dirty="0">
                <a:latin typeface="Symbol" pitchFamily="18" charset="2"/>
                <a:cs typeface="B Nazanin" pitchFamily="2" charset="-78"/>
              </a:rPr>
              <a:t>مثل سل و ايدز باشد</a:t>
            </a:r>
            <a:r>
              <a:rPr lang="ar-SA" b="1" dirty="0">
                <a:solidFill>
                  <a:srgbClr val="0066CC"/>
                </a:solidFill>
                <a:latin typeface="Symbol" pitchFamily="18" charset="2"/>
                <a:cs typeface="B Nazanin" pitchFamily="2" charset="-78"/>
              </a:rPr>
              <a:t>. </a:t>
            </a:r>
            <a:endParaRPr lang="en-US" b="1" dirty="0">
              <a:solidFill>
                <a:srgbClr val="0066CC"/>
              </a:solidFill>
              <a:latin typeface="Symbol" pitchFamily="18" charset="2"/>
              <a:cs typeface="B Nazanin" pitchFamily="2" charset="-78"/>
            </a:endParaRPr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>
            <a:off x="1828800" y="3886200"/>
            <a:ext cx="6553200" cy="1752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آثار متفرقه</a:t>
            </a:r>
            <a:r>
              <a:rPr lang="en-US" b="1" dirty="0">
                <a:solidFill>
                  <a:srgbClr val="0066CC"/>
                </a:solidFill>
                <a:cs typeface="B Nazanin" pitchFamily="2" charset="-78"/>
              </a:rPr>
              <a:t> </a:t>
            </a:r>
            <a:endParaRPr lang="ar-SA" b="1" dirty="0">
              <a:solidFill>
                <a:srgbClr val="0066CC"/>
              </a:solidFill>
              <a:cs typeface="B Nazanin" pitchFamily="2" charset="-78"/>
            </a:endParaRPr>
          </a:p>
          <a:p>
            <a:pPr rtl="1"/>
            <a:r>
              <a:rPr lang="ar-SA" b="1" dirty="0">
                <a:cs typeface="B Nazanin" pitchFamily="2" charset="-78"/>
              </a:rPr>
              <a:t>برافروختگي و گرمي پوست همراه با تعريق و خارش كه </a:t>
            </a:r>
          </a:p>
          <a:p>
            <a:pPr rtl="1"/>
            <a:r>
              <a:rPr lang="ar-SA" b="1" dirty="0">
                <a:cs typeface="B Nazanin" pitchFamily="2" charset="-78"/>
              </a:rPr>
              <a:t>ممكن است ناشي از آزاد كردن هيستامين باشد</a:t>
            </a:r>
            <a:r>
              <a:rPr lang="ar-SA" b="1" dirty="0">
                <a:solidFill>
                  <a:srgbClr val="0066CC"/>
                </a:solidFill>
                <a:cs typeface="B Nazanin" pitchFamily="2" charset="-78"/>
              </a:rPr>
              <a:t>.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 animBg="1" autoUpdateAnimBg="0"/>
      <p:bldP spid="73731" grpId="0" animBg="1" autoUpdateAnimBg="0"/>
      <p:bldP spid="73735" grpId="0" animBg="1" autoUpdateAnimBg="0"/>
      <p:bldP spid="73736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1066800"/>
            <a:ext cx="7772400" cy="556260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  <a:buClr>
                <a:srgbClr val="CC0000"/>
              </a:buClr>
              <a:buFont typeface="Wingdings" pitchFamily="2" charset="2"/>
              <a:buChar char="ü"/>
              <a:defRPr/>
            </a:pPr>
            <a:r>
              <a:rPr lang="en-US" dirty="0">
                <a:latin typeface="Arial Narrow" pitchFamily="34" charset="0"/>
              </a:rPr>
              <a:t>  Behavioral restlessness, hyperactivity (in </a:t>
            </a:r>
            <a:r>
              <a:rPr lang="en-US" dirty="0" err="1">
                <a:latin typeface="Arial Narrow" pitchFamily="34" charset="0"/>
              </a:rPr>
              <a:t>dysphoric</a:t>
            </a:r>
            <a:r>
              <a:rPr lang="en-US" dirty="0">
                <a:latin typeface="Arial Narrow" pitchFamily="34" charset="0"/>
              </a:rPr>
              <a:t> reactions)</a:t>
            </a:r>
          </a:p>
          <a:p>
            <a:pPr algn="l">
              <a:lnSpc>
                <a:spcPct val="150000"/>
              </a:lnSpc>
              <a:buClr>
                <a:srgbClr val="CC0000"/>
              </a:buClr>
              <a:buFont typeface="Wingdings" pitchFamily="2" charset="2"/>
              <a:buChar char="ü"/>
              <a:defRPr/>
            </a:pPr>
            <a:r>
              <a:rPr lang="en-US" dirty="0">
                <a:latin typeface="Arial Narrow" pitchFamily="34" charset="0"/>
              </a:rPr>
              <a:t>  </a:t>
            </a:r>
            <a:r>
              <a:rPr lang="en-US" dirty="0">
                <a:solidFill>
                  <a:srgbClr val="00B0F0"/>
                </a:solidFill>
                <a:latin typeface="Arial Narrow" pitchFamily="34" charset="0"/>
              </a:rPr>
              <a:t>Respiratory depression (main cause of death)</a:t>
            </a:r>
          </a:p>
          <a:p>
            <a:pPr algn="l">
              <a:lnSpc>
                <a:spcPct val="150000"/>
              </a:lnSpc>
              <a:buClr>
                <a:srgbClr val="CC0000"/>
              </a:buClr>
              <a:buFont typeface="Wingdings" pitchFamily="2" charset="2"/>
              <a:buChar char="ü"/>
              <a:defRPr/>
            </a:pPr>
            <a:r>
              <a:rPr lang="en-US" dirty="0">
                <a:latin typeface="Arial Narrow" pitchFamily="34" charset="0"/>
              </a:rPr>
              <a:t>  Nausea and vomiting</a:t>
            </a:r>
          </a:p>
          <a:p>
            <a:pPr algn="l">
              <a:lnSpc>
                <a:spcPct val="150000"/>
              </a:lnSpc>
              <a:buClr>
                <a:srgbClr val="CC0000"/>
              </a:buClr>
              <a:buFont typeface="Wingdings" pitchFamily="2" charset="2"/>
              <a:buChar char="ü"/>
              <a:defRPr/>
            </a:pPr>
            <a:r>
              <a:rPr lang="en-US" dirty="0">
                <a:latin typeface="Arial Narrow" pitchFamily="34" charset="0"/>
              </a:rPr>
              <a:t>  </a:t>
            </a:r>
            <a:r>
              <a:rPr lang="en-US" dirty="0">
                <a:solidFill>
                  <a:srgbClr val="00B0F0"/>
                </a:solidFill>
                <a:latin typeface="Arial Narrow" pitchFamily="34" charset="0"/>
              </a:rPr>
              <a:t>Increased intracranial pressure</a:t>
            </a:r>
          </a:p>
          <a:p>
            <a:pPr algn="l">
              <a:lnSpc>
                <a:spcPct val="150000"/>
              </a:lnSpc>
              <a:buClr>
                <a:srgbClr val="CC0000"/>
              </a:buClr>
              <a:buFont typeface="Wingdings" pitchFamily="2" charset="2"/>
              <a:buChar char="ü"/>
              <a:defRPr/>
            </a:pPr>
            <a:r>
              <a:rPr lang="en-US" dirty="0">
                <a:latin typeface="Arial Narrow" pitchFamily="34" charset="0"/>
              </a:rPr>
              <a:t>  Postural hypotension accentuated by </a:t>
            </a:r>
            <a:r>
              <a:rPr lang="en-US" dirty="0" err="1">
                <a:latin typeface="Arial Narrow" pitchFamily="34" charset="0"/>
              </a:rPr>
              <a:t>hypovolemia</a:t>
            </a:r>
            <a:endParaRPr lang="en-US" dirty="0">
              <a:latin typeface="Arial Narrow" pitchFamily="34" charset="0"/>
            </a:endParaRPr>
          </a:p>
          <a:p>
            <a:pPr algn="l">
              <a:lnSpc>
                <a:spcPct val="150000"/>
              </a:lnSpc>
              <a:buClr>
                <a:srgbClr val="CC0000"/>
              </a:buClr>
              <a:buFont typeface="Wingdings" pitchFamily="2" charset="2"/>
              <a:buChar char="ü"/>
              <a:defRPr/>
            </a:pPr>
            <a:r>
              <a:rPr lang="en-US" dirty="0">
                <a:latin typeface="Arial Narrow" pitchFamily="34" charset="0"/>
              </a:rPr>
              <a:t>  </a:t>
            </a:r>
            <a:r>
              <a:rPr lang="en-US" dirty="0">
                <a:solidFill>
                  <a:srgbClr val="00B0F0"/>
                </a:solidFill>
                <a:latin typeface="Arial Narrow" pitchFamily="34" charset="0"/>
              </a:rPr>
              <a:t>Constipation</a:t>
            </a:r>
          </a:p>
          <a:p>
            <a:pPr algn="l">
              <a:lnSpc>
                <a:spcPct val="150000"/>
              </a:lnSpc>
              <a:buClr>
                <a:srgbClr val="CC0000"/>
              </a:buClr>
              <a:buFont typeface="Wingdings" pitchFamily="2" charset="2"/>
              <a:buChar char="ü"/>
              <a:defRPr/>
            </a:pPr>
            <a:r>
              <a:rPr lang="en-US" dirty="0">
                <a:latin typeface="Arial Narrow" pitchFamily="34" charset="0"/>
              </a:rPr>
              <a:t>  Urinary retention</a:t>
            </a:r>
          </a:p>
          <a:p>
            <a:pPr algn="l">
              <a:lnSpc>
                <a:spcPct val="150000"/>
              </a:lnSpc>
              <a:buClr>
                <a:srgbClr val="CC0000"/>
              </a:buClr>
              <a:buFont typeface="Wingdings" pitchFamily="2" charset="2"/>
              <a:buChar char="ü"/>
              <a:defRPr/>
            </a:pPr>
            <a:r>
              <a:rPr lang="en-US" dirty="0">
                <a:latin typeface="Arial Narrow" pitchFamily="34" charset="0"/>
              </a:rPr>
              <a:t>  </a:t>
            </a:r>
            <a:r>
              <a:rPr lang="en-US" dirty="0">
                <a:solidFill>
                  <a:srgbClr val="00B0F0"/>
                </a:solidFill>
                <a:latin typeface="Arial Narrow" pitchFamily="34" charset="0"/>
              </a:rPr>
              <a:t>Itching around nose, </a:t>
            </a:r>
            <a:r>
              <a:rPr lang="en-US" dirty="0" err="1">
                <a:solidFill>
                  <a:srgbClr val="00B0F0"/>
                </a:solidFill>
                <a:latin typeface="Arial Narrow" pitchFamily="34" charset="0"/>
              </a:rPr>
              <a:t>urticaria</a:t>
            </a:r>
            <a:r>
              <a:rPr lang="en-US" dirty="0">
                <a:solidFill>
                  <a:srgbClr val="00B0F0"/>
                </a:solidFill>
                <a:latin typeface="Arial Narrow" pitchFamily="34" charset="0"/>
              </a:rPr>
              <a:t> (more frequent with </a:t>
            </a:r>
            <a:r>
              <a:rPr lang="en-US" dirty="0" err="1">
                <a:solidFill>
                  <a:srgbClr val="00B0F0"/>
                </a:solidFill>
                <a:latin typeface="Arial Narrow" pitchFamily="34" charset="0"/>
              </a:rPr>
              <a:t>parenteral</a:t>
            </a:r>
            <a:r>
              <a:rPr lang="en-US" dirty="0">
                <a:solidFill>
                  <a:srgbClr val="00B0F0"/>
                </a:solidFill>
                <a:latin typeface="Arial Narrow" pitchFamily="34" charset="0"/>
              </a:rPr>
              <a:t> and </a:t>
            </a:r>
          </a:p>
          <a:p>
            <a:pPr algn="l">
              <a:lnSpc>
                <a:spcPct val="150000"/>
              </a:lnSpc>
              <a:buClr>
                <a:srgbClr val="CC0000"/>
              </a:buClr>
              <a:defRPr/>
            </a:pPr>
            <a:r>
              <a:rPr lang="en-US" dirty="0">
                <a:solidFill>
                  <a:srgbClr val="00B0F0"/>
                </a:solidFill>
                <a:latin typeface="Arial Narrow" pitchFamily="34" charset="0"/>
              </a:rPr>
              <a:t>     spinal administration)</a:t>
            </a:r>
          </a:p>
          <a:p>
            <a:pPr algn="l">
              <a:lnSpc>
                <a:spcPct val="150000"/>
              </a:lnSpc>
              <a:buClr>
                <a:srgbClr val="CC0000"/>
              </a:buClr>
              <a:buFont typeface="Wingdings" pitchFamily="2" charset="2"/>
              <a:buChar char="ü"/>
              <a:defRPr/>
            </a:pPr>
            <a:r>
              <a:rPr lang="en-US" dirty="0">
                <a:solidFill>
                  <a:srgbClr val="00B0F0"/>
                </a:solidFill>
                <a:latin typeface="Arial Narrow" pitchFamily="34" charset="0"/>
              </a:rPr>
              <a:t>  </a:t>
            </a:r>
            <a:r>
              <a:rPr lang="en-US" dirty="0">
                <a:latin typeface="Arial Narrow" pitchFamily="34" charset="0"/>
              </a:rPr>
              <a:t>CNS depression</a:t>
            </a: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762000" y="457200"/>
            <a:ext cx="6096000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800" b="1">
                <a:latin typeface="Arial Narrow" pitchFamily="34" charset="0"/>
              </a:rPr>
              <a:t>Adverse Effects of the Opioid Analgesics:</a:t>
            </a:r>
            <a:endParaRPr lang="en-US" sz="2800">
              <a:latin typeface="Arial Narrow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5181600" y="533400"/>
            <a:ext cx="2819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en-US" sz="2800" b="1">
                <a:cs typeface="B Nazanin" pitchFamily="2" charset="-78"/>
              </a:rPr>
              <a:t>…</a:t>
            </a:r>
            <a:r>
              <a:rPr lang="ar-SA" sz="2800" b="1">
                <a:cs typeface="B Nazanin" pitchFamily="2" charset="-78"/>
              </a:rPr>
              <a:t>عوارض جانبي مرفين</a:t>
            </a:r>
            <a:r>
              <a:rPr lang="en-US" sz="2800" b="1">
                <a:cs typeface="B Nazanin" pitchFamily="2" charset="-78"/>
              </a:rPr>
              <a:t>   </a:t>
            </a: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1219200" y="2133600"/>
            <a:ext cx="6324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3600" b="1">
                <a:cs typeface="B Nazanin" pitchFamily="2" charset="-78"/>
              </a:rPr>
              <a:t>اگر به يك مادر باردار مرفين تجويز شود، </a:t>
            </a:r>
          </a:p>
          <a:p>
            <a:pPr rtl="1"/>
            <a:r>
              <a:rPr lang="ar-SA" sz="3600" b="1">
                <a:cs typeface="B Nazanin" pitchFamily="2" charset="-78"/>
              </a:rPr>
              <a:t>موجب تضعيف تنفس در جنين مي گردد</a:t>
            </a:r>
            <a:r>
              <a:rPr lang="en-US" sz="3600" b="1">
                <a:cs typeface="B Nazanin" pitchFamily="2" charset="-78"/>
              </a:rPr>
              <a:t>.</a:t>
            </a:r>
            <a:endParaRPr lang="fa-IR" sz="3600" b="1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4572000" y="533400"/>
            <a:ext cx="2819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ar-SA" sz="2800" b="1">
                <a:solidFill>
                  <a:schemeClr val="accent1"/>
                </a:solidFill>
                <a:cs typeface="B Nazanin" pitchFamily="2" charset="-78"/>
              </a:rPr>
              <a:t>مسموميت حاد مرفين</a:t>
            </a:r>
            <a:r>
              <a:rPr lang="en-US" sz="2800" b="1">
                <a:solidFill>
                  <a:schemeClr val="accent1"/>
                </a:solidFill>
                <a:cs typeface="B Nazanin" pitchFamily="2" charset="-78"/>
              </a:rPr>
              <a:t> </a:t>
            </a: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1295400" y="1524000"/>
            <a:ext cx="61722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>
                <a:solidFill>
                  <a:srgbClr val="FF9900"/>
                </a:solidFill>
                <a:cs typeface="B Nazanin" pitchFamily="2" charset="-78"/>
              </a:rPr>
              <a:t>مهمترين علائم مسموميت با مرفين عبارتست از:</a:t>
            </a:r>
          </a:p>
          <a:p>
            <a:pPr rtl="1"/>
            <a:r>
              <a:rPr lang="ar-SA" b="1">
                <a:cs typeface="B Nazanin" pitchFamily="2" charset="-78"/>
              </a:rPr>
              <a:t>كما، ميوزيس (مردمك ته سنجاقي) و دپرسيون تنفسي</a:t>
            </a:r>
            <a:r>
              <a:rPr lang="en-US" b="1">
                <a:cs typeface="B Nazanin" pitchFamily="2" charset="-78"/>
              </a:rPr>
              <a:t> </a:t>
            </a: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1295400" y="3048000"/>
            <a:ext cx="61722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>
                <a:solidFill>
                  <a:srgbClr val="FF9900"/>
                </a:solidFill>
                <a:cs typeface="B Nazanin" pitchFamily="2" charset="-78"/>
              </a:rPr>
              <a:t>درمان مسموميت</a:t>
            </a:r>
          </a:p>
          <a:p>
            <a:pPr rtl="1"/>
            <a:r>
              <a:rPr lang="ar-SA" b="1">
                <a:cs typeface="B Nazanin" pitchFamily="2" charset="-78"/>
              </a:rPr>
              <a:t>تزريق نالوكسان به صورت وريدي (4/0 ميليگرم) </a:t>
            </a:r>
          </a:p>
          <a:p>
            <a:pPr rtl="1"/>
            <a:r>
              <a:rPr lang="ar-SA" b="1">
                <a:cs typeface="B Nazanin" pitchFamily="2" charset="-78"/>
              </a:rPr>
              <a:t>در صورت نياز مي توان دوز را تكرار كرد </a:t>
            </a:r>
          </a:p>
          <a:p>
            <a:pPr rtl="1"/>
            <a:endParaRPr lang="ar-SA" b="1">
              <a:solidFill>
                <a:srgbClr val="008000"/>
              </a:solidFill>
              <a:cs typeface="B Nazanin" pitchFamily="2" charset="-78"/>
            </a:endParaRPr>
          </a:p>
          <a:p>
            <a:pPr rtl="1"/>
            <a:r>
              <a:rPr lang="ar-SA" b="1">
                <a:solidFill>
                  <a:srgbClr val="008000"/>
                </a:solidFill>
                <a:cs typeface="B Nazanin" pitchFamily="2" charset="-78"/>
              </a:rPr>
              <a:t>اقدامات حفاظتي</a:t>
            </a:r>
          </a:p>
          <a:p>
            <a:pPr rtl="1"/>
            <a:r>
              <a:rPr lang="ar-SA" b="1">
                <a:solidFill>
                  <a:schemeClr val="folHlink"/>
                </a:solidFill>
                <a:cs typeface="B Nazanin" pitchFamily="2" charset="-78"/>
              </a:rPr>
              <a:t> برقراري تنفس و شستشوي معده</a:t>
            </a:r>
            <a:r>
              <a:rPr lang="ar-SA" b="1">
                <a:cs typeface="B Nazanin" pitchFamily="2" charset="-78"/>
              </a:rPr>
              <a:t> </a:t>
            </a:r>
            <a:endParaRPr lang="en-US" b="1">
              <a:cs typeface="B Nazanin" pitchFamily="2" charset="-78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4318000"/>
            <a:ext cx="2819400" cy="1930400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/>
            <a:tailEnd/>
          </a:ln>
          <a:effectLst>
            <a:glow rad="101600">
              <a:schemeClr val="accent6">
                <a:alpha val="6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autoUpdateAnimBg="0"/>
      <p:bldP spid="56323" grpId="0" autoUpdateAnimBg="0"/>
      <p:bldP spid="56324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001000" cy="533400"/>
          </a:xfrm>
        </p:spPr>
        <p:txBody>
          <a:bodyPr/>
          <a:lstStyle/>
          <a:p>
            <a:r>
              <a:rPr lang="en-US" sz="2400" b="1" smtClean="0">
                <a:solidFill>
                  <a:srgbClr val="FF0000"/>
                </a:solidFill>
                <a:latin typeface="Arial Narrow" pitchFamily="34" charset="0"/>
              </a:rPr>
              <a:t>CONTRAINDICATIONS AND CAUTIONS IN THERAPY</a:t>
            </a:r>
            <a:endParaRPr lang="en-US" sz="2400" smtClean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609600" y="1371600"/>
            <a:ext cx="7010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Clr>
                <a:srgbClr val="00B0F0"/>
              </a:buClr>
              <a:buFont typeface="Wingdings" pitchFamily="2" charset="2"/>
              <a:buChar char="Ø"/>
            </a:pPr>
            <a:r>
              <a:rPr lang="en-US" b="1"/>
              <a:t>Use of Pure Agonists with Weak Partial Agonists</a:t>
            </a:r>
            <a:endParaRPr lang="en-US"/>
          </a:p>
        </p:txBody>
      </p:sp>
      <p:sp>
        <p:nvSpPr>
          <p:cNvPr id="27652" name="Rectangle 3"/>
          <p:cNvSpPr>
            <a:spLocks noChangeArrowheads="1"/>
          </p:cNvSpPr>
          <p:nvPr/>
        </p:nvSpPr>
        <p:spPr bwMode="auto">
          <a:xfrm>
            <a:off x="609600" y="2133600"/>
            <a:ext cx="6858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Clr>
                <a:srgbClr val="00B0F0"/>
              </a:buClr>
              <a:buFont typeface="Wingdings" pitchFamily="2" charset="2"/>
              <a:buChar char="Ø"/>
            </a:pPr>
            <a:r>
              <a:rPr lang="en-US" b="1"/>
              <a:t>Use in Patients with Head Injuries</a:t>
            </a:r>
            <a:endParaRPr lang="en-US"/>
          </a:p>
        </p:txBody>
      </p:sp>
      <p:sp>
        <p:nvSpPr>
          <p:cNvPr id="27653" name="Rectangle 4"/>
          <p:cNvSpPr>
            <a:spLocks noChangeArrowheads="1"/>
          </p:cNvSpPr>
          <p:nvPr/>
        </p:nvSpPr>
        <p:spPr bwMode="auto">
          <a:xfrm>
            <a:off x="609600" y="2819400"/>
            <a:ext cx="33480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buClr>
                <a:srgbClr val="00B0F0"/>
              </a:buClr>
              <a:buFont typeface="Wingdings" pitchFamily="2" charset="2"/>
              <a:buChar char="Ø"/>
            </a:pPr>
            <a:r>
              <a:rPr lang="en-US" b="1"/>
              <a:t>Use during Pregnancy</a:t>
            </a:r>
            <a:endParaRPr lang="en-US"/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609600" y="3500438"/>
            <a:ext cx="7239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Clr>
                <a:srgbClr val="00B0F0"/>
              </a:buClr>
              <a:buFont typeface="Wingdings" pitchFamily="2" charset="2"/>
              <a:buChar char="Ø"/>
            </a:pPr>
            <a:r>
              <a:rPr lang="en-US" b="1"/>
              <a:t>Use in Patients with Impaired Pulmonary Function</a:t>
            </a:r>
            <a:endParaRPr lang="en-US"/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609600" y="4262438"/>
            <a:ext cx="7924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Clr>
                <a:srgbClr val="00B0F0"/>
              </a:buClr>
              <a:buFont typeface="Wingdings" pitchFamily="2" charset="2"/>
              <a:buChar char="Ø"/>
            </a:pPr>
            <a:r>
              <a:rPr lang="en-US" b="1"/>
              <a:t>Use in Patients with Impaired Hepatic or Renal Function</a:t>
            </a:r>
            <a:endParaRPr lang="en-US"/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609600" y="4948238"/>
            <a:ext cx="6705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buClr>
                <a:srgbClr val="00B0F0"/>
              </a:buClr>
              <a:buFont typeface="Wingdings" pitchFamily="2" charset="2"/>
              <a:buChar char="Ø"/>
            </a:pPr>
            <a:r>
              <a:rPr lang="en-US" b="1"/>
              <a:t>Use in Patients with Endocrine Disease</a:t>
            </a:r>
            <a:endParaRPr lang="en-US"/>
          </a:p>
        </p:txBody>
      </p:sp>
    </p:spTree>
  </p:cSld>
  <p:clrMapOvr>
    <a:masterClrMapping/>
  </p:clrMapOvr>
  <p:transition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5105400" y="609600"/>
            <a:ext cx="2819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sz="2800" b="1" dirty="0">
                <a:cs typeface="B Nazanin" pitchFamily="2" charset="-78"/>
              </a:rPr>
              <a:t>كدئين  </a:t>
            </a:r>
            <a:r>
              <a:rPr lang="en-US" b="1" dirty="0">
                <a:cs typeface="B Nazanin" pitchFamily="2" charset="-78"/>
              </a:rPr>
              <a:t>Codeine</a:t>
            </a:r>
            <a:endParaRPr lang="fa-IR" sz="2800" b="1" dirty="0">
              <a:cs typeface="B Nazanin" pitchFamily="2" charset="-78"/>
            </a:endParaRP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2209800" y="1371600"/>
            <a:ext cx="57912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 dirty="0">
                <a:cs typeface="B Nazanin" pitchFamily="2" charset="-78"/>
              </a:rPr>
              <a:t>آلكالوئيد طبيعي ترياك است (متيل مرفين)</a:t>
            </a:r>
            <a:r>
              <a:rPr lang="ar-SA" dirty="0">
                <a:cs typeface="B Nazanin" pitchFamily="2" charset="-78"/>
              </a:rPr>
              <a:t> </a:t>
            </a:r>
            <a:endParaRPr lang="en-US" dirty="0">
              <a:cs typeface="B Nazanin" pitchFamily="2" charset="-78"/>
            </a:endParaRPr>
          </a:p>
          <a:p>
            <a:pPr rtl="1"/>
            <a:r>
              <a:rPr lang="ar-SA" b="1" dirty="0">
                <a:cs typeface="B Nazanin" pitchFamily="2" charset="-78"/>
              </a:rPr>
              <a:t>از راه خوراكي حدود 10 درصد آن تبديل به</a:t>
            </a:r>
            <a:endParaRPr lang="en-US" b="1" dirty="0">
              <a:cs typeface="B Nazanin" pitchFamily="2" charset="-78"/>
            </a:endParaRPr>
          </a:p>
          <a:p>
            <a:pPr rtl="1"/>
            <a:r>
              <a:rPr lang="ar-SA" b="1" dirty="0">
                <a:cs typeface="B Nazanin" pitchFamily="2" charset="-78"/>
              </a:rPr>
              <a:t>مرفين مي شود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2209800" y="2667000"/>
            <a:ext cx="5791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ar-SA" b="1" dirty="0">
                <a:solidFill>
                  <a:schemeClr val="folHlink"/>
                </a:solidFill>
                <a:cs typeface="B Nazanin" pitchFamily="2" charset="-78"/>
              </a:rPr>
              <a:t>در درمان درد هاي خفيف تا متوسط و همچنين تسكين</a:t>
            </a:r>
            <a:endParaRPr lang="en-US" b="1" dirty="0">
              <a:solidFill>
                <a:schemeClr val="folHlink"/>
              </a:solidFill>
              <a:cs typeface="B Nazanin" pitchFamily="2" charset="-78"/>
            </a:endParaRPr>
          </a:p>
          <a:p>
            <a:r>
              <a:rPr lang="ar-SA" b="1" dirty="0">
                <a:solidFill>
                  <a:schemeClr val="folHlink"/>
                </a:solidFill>
                <a:cs typeface="B Nazanin" pitchFamily="2" charset="-78"/>
              </a:rPr>
              <a:t> سرفه بكار مي رود</a:t>
            </a:r>
            <a:r>
              <a:rPr lang="en-US" dirty="0">
                <a:solidFill>
                  <a:schemeClr val="folHlink"/>
                </a:solidFill>
                <a:cs typeface="B Nazanin" pitchFamily="2" charset="-78"/>
              </a:rPr>
              <a:t> </a:t>
            </a:r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2209800" y="3733800"/>
            <a:ext cx="5791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ar-SA" b="1" dirty="0">
                <a:cs typeface="B Nazanin" pitchFamily="2" charset="-78"/>
              </a:rPr>
              <a:t>اثر ضد دردي آن يك دهم مرفين است. </a:t>
            </a:r>
          </a:p>
          <a:p>
            <a:r>
              <a:rPr lang="ar-SA" b="1" dirty="0">
                <a:cs typeface="B Nazanin" pitchFamily="2" charset="-78"/>
              </a:rPr>
              <a:t>دوز ضد دردي آن 60 ميليگرم و دوز ضد سرفه 15 </a:t>
            </a:r>
          </a:p>
          <a:p>
            <a:r>
              <a:rPr lang="ar-SA" b="1" dirty="0">
                <a:cs typeface="B Nazanin" pitchFamily="2" charset="-78"/>
              </a:rPr>
              <a:t>ميليگرم است</a:t>
            </a:r>
            <a:r>
              <a:rPr lang="en-US" dirty="0">
                <a:cs typeface="B Nazanin" pitchFamily="2" charset="-78"/>
              </a:rPr>
              <a:t> </a:t>
            </a:r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2209800" y="4953000"/>
            <a:ext cx="5791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en-US" b="1" dirty="0">
                <a:cs typeface="B Nazanin" pitchFamily="2" charset="-78"/>
              </a:rPr>
              <a:t> </a:t>
            </a:r>
            <a:r>
              <a:rPr lang="ar-SA" b="1" dirty="0">
                <a:cs typeface="B Nazanin" pitchFamily="2" charset="-78"/>
              </a:rPr>
              <a:t>شبيه مرفين، نسبت به كدئين هم حالت تحمل و</a:t>
            </a:r>
          </a:p>
          <a:p>
            <a:pPr rtl="1"/>
            <a:r>
              <a:rPr lang="ar-SA" b="1" dirty="0">
                <a:cs typeface="B Nazanin" pitchFamily="2" charset="-78"/>
              </a:rPr>
              <a:t> وابستگي ايجاد مي شود</a:t>
            </a:r>
          </a:p>
        </p:txBody>
      </p:sp>
      <p:graphicFrame>
        <p:nvGraphicFramePr>
          <p:cNvPr id="57353" name="Object 9"/>
          <p:cNvGraphicFramePr>
            <a:graphicFrameLocks noChangeAspect="1"/>
          </p:cNvGraphicFramePr>
          <p:nvPr/>
        </p:nvGraphicFramePr>
        <p:xfrm>
          <a:off x="625475" y="447675"/>
          <a:ext cx="2346325" cy="168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CS ChemDraw Drawing" r:id="rId3" imgW="2346840" imgH="1686240" progId="ChemDraw.Document.4.5">
                  <p:embed/>
                </p:oleObj>
              </mc:Choice>
              <mc:Fallback>
                <p:oleObj name="CS ChemDraw Drawing" r:id="rId3" imgW="2346840" imgH="1686240" progId="ChemDraw.Document.4.5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5475" y="447675"/>
                        <a:ext cx="2346325" cy="168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hlink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 autoUpdateAnimBg="0"/>
      <p:bldP spid="57347" grpId="0" autoUpdateAnimBg="0"/>
      <p:bldP spid="57349" grpId="0" autoUpdateAnimBg="0"/>
      <p:bldP spid="57350" grpId="0" autoUpdateAnimBg="0"/>
      <p:bldP spid="57352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5029200" y="533400"/>
            <a:ext cx="3048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en-US" sz="4000" b="1">
                <a:latin typeface="Arial Narrow" pitchFamily="34" charset="0"/>
                <a:cs typeface="B Nazanin" pitchFamily="2" charset="-78"/>
              </a:rPr>
              <a:t>Tramadol</a:t>
            </a:r>
            <a:endParaRPr lang="fa-IR" sz="4000" b="1">
              <a:latin typeface="Arial Narrow" pitchFamily="34" charset="0"/>
              <a:cs typeface="B Nazanin" pitchFamily="2" charset="-78"/>
            </a:endParaRP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1295400" y="1447800"/>
            <a:ext cx="6781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latin typeface="Arial Narrow" pitchFamily="34" charset="0"/>
                <a:cs typeface="B Nazanin" pitchFamily="2" charset="-78"/>
              </a:rPr>
              <a:t>يك داروي جديد صناعي و مشتق كدئين مي باشد</a:t>
            </a:r>
          </a:p>
          <a:p>
            <a:pPr rtl="1"/>
            <a:r>
              <a:rPr lang="ar-SA" sz="2800" b="1" dirty="0">
                <a:latin typeface="Arial Narrow" pitchFamily="34" charset="0"/>
                <a:cs typeface="B Nazanin" pitchFamily="2" charset="-78"/>
              </a:rPr>
              <a:t> كه بر روي گيرنده هاي</a:t>
            </a:r>
            <a:r>
              <a:rPr lang="en-US" sz="2800" b="1" dirty="0">
                <a:latin typeface="Arial Narrow" pitchFamily="34" charset="0"/>
                <a:cs typeface="B Nazanin" pitchFamily="2" charset="-78"/>
              </a:rPr>
              <a:t> </a:t>
            </a:r>
            <a:r>
              <a:rPr lang="en-US" sz="3200" b="1" dirty="0">
                <a:latin typeface="Arial Narrow" pitchFamily="34" charset="0"/>
                <a:cs typeface="B Nazanin" pitchFamily="2" charset="-78"/>
                <a:sym typeface="Symbol" pitchFamily="18" charset="2"/>
              </a:rPr>
              <a:t></a:t>
            </a:r>
            <a:r>
              <a:rPr lang="en-US" sz="2800" b="1" dirty="0">
                <a:latin typeface="Arial Narrow" pitchFamily="34" charset="0"/>
                <a:cs typeface="B Nazanin" pitchFamily="2" charset="-78"/>
              </a:rPr>
              <a:t> </a:t>
            </a:r>
            <a:r>
              <a:rPr lang="ar-SA" sz="2800" b="1" dirty="0">
                <a:latin typeface="Arial Narrow" pitchFamily="34" charset="0"/>
                <a:cs typeface="B Nazanin" pitchFamily="2" charset="-78"/>
              </a:rPr>
              <a:t>اثر آگونيستي ضعيفي دارد</a:t>
            </a:r>
            <a:r>
              <a:rPr lang="en-US" sz="2800" dirty="0">
                <a:latin typeface="Arial Narrow" pitchFamily="34" charset="0"/>
                <a:cs typeface="B Nazanin" pitchFamily="2" charset="-78"/>
              </a:rPr>
              <a:t> </a:t>
            </a: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990600" y="2819400"/>
            <a:ext cx="70866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latin typeface="Arial Narrow" pitchFamily="34" charset="0"/>
                <a:cs typeface="B Nazanin" pitchFamily="2" charset="-78"/>
              </a:rPr>
              <a:t>اين دارو بر روي </a:t>
            </a:r>
            <a:r>
              <a:rPr lang="en-US" sz="2800" b="1" dirty="0">
                <a:latin typeface="Arial Narrow" pitchFamily="34" charset="0"/>
                <a:cs typeface="B Nazanin" pitchFamily="2" charset="-78"/>
              </a:rPr>
              <a:t>Uptake</a:t>
            </a:r>
            <a:r>
              <a:rPr lang="ar-SA" b="1" dirty="0">
                <a:latin typeface="Arial Narrow" pitchFamily="34" charset="0"/>
                <a:cs typeface="B Nazanin" pitchFamily="2" charset="-78"/>
              </a:rPr>
              <a:t> </a:t>
            </a:r>
            <a:r>
              <a:rPr lang="ar-SA" sz="2800" b="1" dirty="0">
                <a:latin typeface="Arial Narrow" pitchFamily="34" charset="0"/>
                <a:cs typeface="B Nazanin" pitchFamily="2" charset="-78"/>
              </a:rPr>
              <a:t>نوراپي نفرين و سروتونين در</a:t>
            </a:r>
            <a:endParaRPr lang="en-US" sz="2800" b="1" dirty="0">
              <a:latin typeface="Arial Narrow" pitchFamily="34" charset="0"/>
              <a:cs typeface="B Nazanin" pitchFamily="2" charset="-78"/>
            </a:endParaRPr>
          </a:p>
          <a:p>
            <a:pPr rtl="1"/>
            <a:r>
              <a:rPr lang="ar-SA" sz="2800" b="1" dirty="0">
                <a:latin typeface="Arial Narrow" pitchFamily="34" charset="0"/>
                <a:cs typeface="B Nazanin" pitchFamily="2" charset="-78"/>
              </a:rPr>
              <a:t> </a:t>
            </a:r>
            <a:r>
              <a:rPr lang="en-US" sz="2800" b="1" dirty="0">
                <a:latin typeface="Arial Narrow" pitchFamily="34" charset="0"/>
                <a:cs typeface="B Nazanin" pitchFamily="2" charset="-78"/>
              </a:rPr>
              <a:t>CNS</a:t>
            </a:r>
            <a:r>
              <a:rPr lang="ar-SA" b="1" dirty="0">
                <a:latin typeface="Arial Narrow" pitchFamily="34" charset="0"/>
                <a:cs typeface="B Nazanin" pitchFamily="2" charset="-78"/>
              </a:rPr>
              <a:t> </a:t>
            </a:r>
            <a:r>
              <a:rPr lang="ar-SA" sz="2800" b="1" dirty="0">
                <a:latin typeface="Arial Narrow" pitchFamily="34" charset="0"/>
                <a:cs typeface="B Nazanin" pitchFamily="2" charset="-78"/>
              </a:rPr>
              <a:t>اثر مهاري دارد</a:t>
            </a:r>
            <a:r>
              <a:rPr lang="ar-SA" sz="2800" dirty="0">
                <a:latin typeface="Arial Narrow" pitchFamily="34" charset="0"/>
                <a:cs typeface="B Nazanin" pitchFamily="2" charset="-78"/>
              </a:rPr>
              <a:t> </a:t>
            </a:r>
            <a:r>
              <a:rPr lang="ar-SA" sz="2800" b="1" dirty="0">
                <a:latin typeface="Arial Narrow" pitchFamily="34" charset="0"/>
                <a:cs typeface="B Nazanin" pitchFamily="2" charset="-78"/>
              </a:rPr>
              <a:t> (قسمتي از اثر ضد دردي دارو)</a:t>
            </a:r>
            <a:r>
              <a:rPr lang="ar-SA" sz="2800" dirty="0">
                <a:latin typeface="Arial Narrow" pitchFamily="34" charset="0"/>
                <a:cs typeface="B Nazanin" pitchFamily="2" charset="-78"/>
              </a:rPr>
              <a:t> </a:t>
            </a:r>
            <a:endParaRPr lang="en-US" sz="2800" dirty="0">
              <a:latin typeface="Arial Narrow" pitchFamily="34" charset="0"/>
              <a:cs typeface="B Nazanin" pitchFamily="2" charset="-78"/>
            </a:endParaRP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1524000" y="4343400"/>
            <a:ext cx="6781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latin typeface="Arial Narrow" pitchFamily="34" charset="0"/>
                <a:cs typeface="B Nazanin" pitchFamily="2" charset="-78"/>
              </a:rPr>
              <a:t>ترامادول بايستي در بدن متابوليزه شود تا اثر خود را اعمال </a:t>
            </a:r>
          </a:p>
          <a:p>
            <a:pPr rtl="1"/>
            <a:r>
              <a:rPr lang="ar-SA" sz="2800" b="1" dirty="0">
                <a:latin typeface="Arial Narrow" pitchFamily="34" charset="0"/>
                <a:cs typeface="B Nazanin" pitchFamily="2" charset="-78"/>
              </a:rPr>
              <a:t>نمايد. متابوليت دارو 4-3 برابر قويتر از داروي اصلي است</a:t>
            </a:r>
            <a:r>
              <a:rPr lang="ar-SA" sz="2800" dirty="0">
                <a:latin typeface="Arial Narrow" pitchFamily="34" charset="0"/>
                <a:cs typeface="B Nazanin" pitchFamily="2" charset="-78"/>
              </a:rPr>
              <a:t> </a:t>
            </a:r>
            <a:endParaRPr lang="en-US" sz="2800" dirty="0">
              <a:latin typeface="Arial Narrow" pitchFamily="34" charset="0"/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utoUpdateAnimBg="0"/>
      <p:bldP spid="63491" grpId="0" autoUpdateAnimBg="0"/>
      <p:bldP spid="63492" grpId="0" autoUpdateAnimBg="0"/>
      <p:bldP spid="63493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3886200" y="685800"/>
            <a:ext cx="4572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1"/>
            <a:r>
              <a:rPr lang="fa-IR" sz="2800" b="1">
                <a:solidFill>
                  <a:srgbClr val="FF0000"/>
                </a:solidFill>
                <a:cs typeface="B Nazanin" pitchFamily="2" charset="-78"/>
              </a:rPr>
              <a:t>عوارض ناشي از مصرف ترامادول</a:t>
            </a:r>
            <a:endParaRPr lang="en-US" sz="2800" b="1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990600" y="1828800"/>
            <a:ext cx="76200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1"/>
            <a:r>
              <a:rPr lang="fa-IR" b="1">
                <a:solidFill>
                  <a:srgbClr val="0000FF"/>
                </a:solidFill>
                <a:cs typeface="B Nazanin" pitchFamily="2" charset="-78"/>
              </a:rPr>
              <a:t>عوارض سيستم عصبي مرکزي: </a:t>
            </a:r>
            <a:r>
              <a:rPr lang="fa-IR" b="1">
                <a:cs typeface="B Nazanin" pitchFamily="2" charset="-78"/>
              </a:rPr>
              <a:t>سرگيجه، سردرد، خواب آلودگي، تحريک دستگاه عصبي مرکزي، اضطراب، کاهش هوشياري، اختلال تعادل، سرخوشي، عصبي شدن، اختلال خواب، تشنج، ضعف.</a:t>
            </a:r>
            <a:br>
              <a:rPr lang="fa-IR" b="1">
                <a:cs typeface="B Nazanin" pitchFamily="2" charset="-78"/>
              </a:rPr>
            </a:br>
            <a:r>
              <a:rPr lang="fa-IR" b="1">
                <a:solidFill>
                  <a:srgbClr val="0000FF"/>
                </a:solidFill>
                <a:cs typeface="B Nazanin" pitchFamily="2" charset="-78"/>
              </a:rPr>
              <a:t>عوارض قلبي عروقي: </a:t>
            </a:r>
            <a:r>
              <a:rPr lang="fa-IR" b="1">
                <a:cs typeface="B Nazanin" pitchFamily="2" charset="-78"/>
              </a:rPr>
              <a:t>اتساع عروق</a:t>
            </a:r>
            <a:br>
              <a:rPr lang="fa-IR" b="1">
                <a:cs typeface="B Nazanin" pitchFamily="2" charset="-78"/>
              </a:rPr>
            </a:br>
            <a:r>
              <a:rPr lang="fa-IR" b="1">
                <a:solidFill>
                  <a:srgbClr val="0000FF"/>
                </a:solidFill>
                <a:cs typeface="B Nazanin" pitchFamily="2" charset="-78"/>
              </a:rPr>
              <a:t>عوارض پوستي: </a:t>
            </a:r>
            <a:r>
              <a:rPr lang="fa-IR" b="1">
                <a:cs typeface="B Nazanin" pitchFamily="2" charset="-78"/>
              </a:rPr>
              <a:t>خارش، تعريق بيش از حد، ضايعات جلدي</a:t>
            </a:r>
            <a:br>
              <a:rPr lang="fa-IR" b="1">
                <a:cs typeface="B Nazanin" pitchFamily="2" charset="-78"/>
              </a:rPr>
            </a:br>
            <a:r>
              <a:rPr lang="fa-IR" b="1">
                <a:solidFill>
                  <a:srgbClr val="0000FF"/>
                </a:solidFill>
                <a:cs typeface="B Nazanin" pitchFamily="2" charset="-78"/>
              </a:rPr>
              <a:t>عوارض چشمي: </a:t>
            </a:r>
            <a:r>
              <a:rPr lang="fa-IR" b="1">
                <a:cs typeface="B Nazanin" pitchFamily="2" charset="-78"/>
              </a:rPr>
              <a:t>اختلالات بينايي</a:t>
            </a:r>
            <a:br>
              <a:rPr lang="fa-IR" b="1">
                <a:cs typeface="B Nazanin" pitchFamily="2" charset="-78"/>
              </a:rPr>
            </a:br>
            <a:r>
              <a:rPr lang="fa-IR" b="1">
                <a:solidFill>
                  <a:srgbClr val="0000FF"/>
                </a:solidFill>
                <a:cs typeface="B Nazanin" pitchFamily="2" charset="-78"/>
              </a:rPr>
              <a:t>عوارض گوارشي: </a:t>
            </a:r>
            <a:r>
              <a:rPr lang="fa-IR" b="1">
                <a:cs typeface="B Nazanin" pitchFamily="2" charset="-78"/>
              </a:rPr>
              <a:t>تهوع، يبوست، استفراغ، سوءهاضمه، خشکي دهان، اسهال، درد شکم، بي‌اشتهايي، نفخ</a:t>
            </a:r>
            <a:br>
              <a:rPr lang="fa-IR" b="1">
                <a:cs typeface="B Nazanin" pitchFamily="2" charset="-78"/>
              </a:rPr>
            </a:br>
            <a:endParaRPr lang="en-US" b="1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ChangeArrowheads="1"/>
          </p:cNvSpPr>
          <p:nvPr/>
        </p:nvSpPr>
        <p:spPr bwMode="auto">
          <a:xfrm>
            <a:off x="381000" y="1371600"/>
            <a:ext cx="82296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1"/>
            <a:r>
              <a:rPr lang="fa-IR" sz="3200" b="1">
                <a:solidFill>
                  <a:srgbClr val="0000FF"/>
                </a:solidFill>
                <a:cs typeface="B Nazanin" pitchFamily="2" charset="-78"/>
              </a:rPr>
              <a:t>افرادی که به مواد مخدر یا الکل معتاد هستند نباید از ترامادول استفاده کنند. </a:t>
            </a:r>
          </a:p>
          <a:p>
            <a:pPr rtl="1"/>
            <a:r>
              <a:rPr lang="fa-IR" sz="3200" b="1">
                <a:cs typeface="B Nazanin" pitchFamily="2" charset="-78"/>
              </a:rPr>
              <a:t>در این افراد در صورت مصرف ترامادول ممکن است </a:t>
            </a:r>
            <a:r>
              <a:rPr lang="fa-IR" sz="3200" b="1">
                <a:solidFill>
                  <a:srgbClr val="FF0000"/>
                </a:solidFill>
                <a:cs typeface="B Nazanin" pitchFamily="2" charset="-78"/>
              </a:rPr>
              <a:t>تشنج</a:t>
            </a:r>
            <a:r>
              <a:rPr lang="fa-IR" sz="3200" b="1">
                <a:cs typeface="B Nazanin" pitchFamily="2" charset="-78"/>
              </a:rPr>
              <a:t> ایجاد شود.</a:t>
            </a:r>
          </a:p>
          <a:p>
            <a:pPr rtl="1"/>
            <a:r>
              <a:rPr lang="fa-IR" sz="3200" b="1">
                <a:cs typeface="B Nazanin" pitchFamily="2" charset="-78"/>
              </a:rPr>
              <a:t>احتمال تشنح در افرادی که سابقه ی تشنج یا سابقه ی جراحت مغزی دارند و یا از داروهایی مثل ضدافسردگی ها، شل کننده های عضلانی و داروهای ضد تهوع و استفراغ استفاده می کنند، بیشتر است</a:t>
            </a:r>
            <a:endParaRPr lang="en-US" sz="3200" b="1">
              <a:cs typeface="B Nazanin" pitchFamily="2" charset="-78"/>
            </a:endParaRPr>
          </a:p>
        </p:txBody>
      </p:sp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6556375" y="381000"/>
            <a:ext cx="20224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rtl="1"/>
            <a:r>
              <a:rPr lang="fa-IR" sz="3600" b="1">
                <a:solidFill>
                  <a:srgbClr val="FF0000"/>
                </a:solidFill>
                <a:cs typeface="B Nazanin" pitchFamily="2" charset="-78"/>
              </a:rPr>
              <a:t>... ترامادول </a:t>
            </a:r>
            <a:endParaRPr lang="en-US" sz="3600" b="1">
              <a:solidFill>
                <a:srgbClr val="FF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5257800" y="533400"/>
            <a:ext cx="23622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1">
              <a:defRPr/>
            </a:pPr>
            <a:r>
              <a:rPr lang="en-US" sz="3200" b="1">
                <a:latin typeface="Arial Narrow" pitchFamily="34" charset="0"/>
                <a:cs typeface="B Nazanin" pitchFamily="2" charset="-78"/>
              </a:rPr>
              <a:t>Tramadol</a:t>
            </a:r>
            <a:endParaRPr lang="fa-IR" sz="3200" b="1">
              <a:latin typeface="Arial Narrow" pitchFamily="34" charset="0"/>
              <a:cs typeface="B Nazanin" pitchFamily="2" charset="-78"/>
            </a:endParaRP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1219200" y="1600200"/>
            <a:ext cx="6400800" cy="1371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rtl="1">
              <a:defRPr/>
            </a:pPr>
            <a:r>
              <a:rPr lang="ar-SA" b="1" dirty="0">
                <a:latin typeface="Arial Narrow" pitchFamily="34" charset="0"/>
                <a:cs typeface="B Nazanin" pitchFamily="2" charset="-78"/>
              </a:rPr>
              <a:t>ظاهرا اثر ضد دردي اين دارو با مكانيسمي غير از</a:t>
            </a:r>
          </a:p>
          <a:p>
            <a:pPr rtl="1">
              <a:defRPr/>
            </a:pPr>
            <a:r>
              <a:rPr lang="ar-SA" b="1" dirty="0">
                <a:latin typeface="Arial Narrow" pitchFamily="34" charset="0"/>
                <a:cs typeface="B Nazanin" pitchFamily="2" charset="-78"/>
              </a:rPr>
              <a:t> اثر بر روي گيرنده هاي</a:t>
            </a:r>
            <a:r>
              <a:rPr lang="en-US" b="1" dirty="0">
                <a:latin typeface="Arial Narrow" pitchFamily="34" charset="0"/>
                <a:cs typeface="B Nazanin" pitchFamily="2" charset="-78"/>
              </a:rPr>
              <a:t> </a:t>
            </a:r>
            <a:r>
              <a:rPr lang="en-US" sz="2800" b="1" dirty="0">
                <a:latin typeface="Arial Narrow" pitchFamily="34" charset="0"/>
                <a:cs typeface="B Nazanin" pitchFamily="2" charset="-78"/>
                <a:sym typeface="Symbol" pitchFamily="18" charset="2"/>
              </a:rPr>
              <a:t></a:t>
            </a:r>
            <a:r>
              <a:rPr lang="en-US" b="1" dirty="0">
                <a:latin typeface="Arial Narrow" pitchFamily="34" charset="0"/>
                <a:cs typeface="B Nazanin" pitchFamily="2" charset="-78"/>
              </a:rPr>
              <a:t> </a:t>
            </a:r>
            <a:r>
              <a:rPr lang="ar-SA" b="1" dirty="0">
                <a:latin typeface="Arial Narrow" pitchFamily="34" charset="0"/>
                <a:cs typeface="B Nazanin" pitchFamily="2" charset="-78"/>
              </a:rPr>
              <a:t>مي باشد چون بطور </a:t>
            </a:r>
          </a:p>
          <a:p>
            <a:pPr rtl="1">
              <a:defRPr/>
            </a:pPr>
            <a:r>
              <a:rPr lang="ar-SA" b="1" dirty="0">
                <a:latin typeface="Arial Narrow" pitchFamily="34" charset="0"/>
                <a:cs typeface="B Nazanin" pitchFamily="2" charset="-78"/>
              </a:rPr>
              <a:t>نسبي با نالوكسان آنتاگونيزه مي شود</a:t>
            </a:r>
            <a:r>
              <a:rPr lang="en-US" dirty="0">
                <a:latin typeface="Arial Narrow" pitchFamily="34" charset="0"/>
                <a:cs typeface="B Nazanin" pitchFamily="2" charset="-78"/>
              </a:rPr>
              <a:t> 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1295400" y="2971800"/>
            <a:ext cx="64008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rtl="1">
              <a:defRPr/>
            </a:pPr>
            <a:r>
              <a:rPr lang="ar-SA" b="1" dirty="0">
                <a:latin typeface="Arial Narrow" pitchFamily="34" charset="0"/>
                <a:cs typeface="B Nazanin" pitchFamily="2" charset="-78"/>
              </a:rPr>
              <a:t>دوز آن 100-50 ميلي گرم چهار بار در روز است. </a:t>
            </a:r>
          </a:p>
          <a:p>
            <a:pPr rtl="1">
              <a:defRPr/>
            </a:pPr>
            <a:r>
              <a:rPr lang="ar-SA" b="1" dirty="0">
                <a:latin typeface="Arial Narrow" pitchFamily="34" charset="0"/>
                <a:cs typeface="B Nazanin" pitchFamily="2" charset="-78"/>
              </a:rPr>
              <a:t>قدرت اثر ضد دردي آن شبيه مپريدين مي باشد</a:t>
            </a:r>
            <a:r>
              <a:rPr lang="ar-SA" dirty="0">
                <a:latin typeface="Arial Narrow" pitchFamily="34" charset="0"/>
                <a:cs typeface="B Nazanin" pitchFamily="2" charset="-78"/>
              </a:rPr>
              <a:t> </a:t>
            </a:r>
            <a:endParaRPr lang="en-US" dirty="0">
              <a:latin typeface="Arial Narrow" pitchFamily="34" charset="0"/>
              <a:cs typeface="B Nazanin" pitchFamily="2" charset="-78"/>
            </a:endParaRP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1295400" y="4038600"/>
            <a:ext cx="6400800" cy="1447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rtl="1">
              <a:defRPr/>
            </a:pPr>
            <a:r>
              <a:rPr lang="ar-SA" b="1">
                <a:latin typeface="Arial Narrow" pitchFamily="34" charset="0"/>
                <a:cs typeface="B Nazanin" pitchFamily="2" charset="-78"/>
              </a:rPr>
              <a:t>دوام اثر حدود 6 ساعت. اثر ضد دردي آن از راه</a:t>
            </a:r>
          </a:p>
          <a:p>
            <a:pPr rtl="1">
              <a:defRPr/>
            </a:pPr>
            <a:r>
              <a:rPr lang="ar-SA" b="1">
                <a:latin typeface="Arial Narrow" pitchFamily="34" charset="0"/>
                <a:cs typeface="B Nazanin" pitchFamily="2" charset="-78"/>
              </a:rPr>
              <a:t> خوراكي بعد از يكساعت ظاهر مي شود. در درمان</a:t>
            </a:r>
          </a:p>
          <a:p>
            <a:pPr rtl="1">
              <a:defRPr/>
            </a:pPr>
            <a:r>
              <a:rPr lang="ar-SA" b="1">
                <a:latin typeface="Arial Narrow" pitchFamily="34" charset="0"/>
                <a:cs typeface="B Nazanin" pitchFamily="2" charset="-78"/>
              </a:rPr>
              <a:t> دردهاي شديد اثري ندارد</a:t>
            </a:r>
            <a:r>
              <a:rPr lang="en-US">
                <a:latin typeface="Arial Narrow" pitchFamily="34" charset="0"/>
                <a:cs typeface="B Nazanin" pitchFamily="2" charset="-78"/>
              </a:rPr>
              <a:t>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 animBg="1" autoUpdateAnimBg="0"/>
      <p:bldP spid="64515" grpId="0" animBg="1" autoUpdateAnimBg="0"/>
      <p:bldP spid="64516" grpId="0" animBg="1" autoUpdateAnimBg="0"/>
      <p:bldP spid="64517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5562600" y="457200"/>
            <a:ext cx="23622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1">
              <a:defRPr/>
            </a:pPr>
            <a:r>
              <a:rPr lang="en-US" sz="3200" b="1">
                <a:latin typeface="Arial Narrow" pitchFamily="34" charset="0"/>
                <a:cs typeface="B Nazanin" pitchFamily="2" charset="-78"/>
              </a:rPr>
              <a:t>Tramadol</a:t>
            </a:r>
            <a:endParaRPr lang="fa-IR" sz="3200" b="1">
              <a:latin typeface="Arial Narrow" pitchFamily="34" charset="0"/>
              <a:cs typeface="B Nazanin" pitchFamily="2" charset="-78"/>
            </a:endParaRPr>
          </a:p>
        </p:txBody>
      </p:sp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2057400" y="1371600"/>
            <a:ext cx="5562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latin typeface="Arial Narrow" pitchFamily="34" charset="0"/>
                <a:cs typeface="B Nazanin" pitchFamily="2" charset="-78"/>
              </a:rPr>
              <a:t>از راه خوراكي 68% و از راه تزريق عضلاني 100% </a:t>
            </a:r>
            <a:endParaRPr lang="en-US" sz="2800" b="1">
              <a:latin typeface="Arial Narrow" pitchFamily="34" charset="0"/>
              <a:cs typeface="B Nazanin" pitchFamily="2" charset="-78"/>
            </a:endParaRPr>
          </a:p>
          <a:p>
            <a:pPr rtl="1"/>
            <a:r>
              <a:rPr lang="ar-SA" sz="2800" b="1">
                <a:latin typeface="Arial Narrow" pitchFamily="34" charset="0"/>
                <a:cs typeface="B Nazanin" pitchFamily="2" charset="-78"/>
              </a:rPr>
              <a:t>آن جذب مي شود</a:t>
            </a:r>
            <a:endParaRPr lang="en-US" sz="2800">
              <a:latin typeface="Arial Narrow" pitchFamily="34" charset="0"/>
              <a:cs typeface="B Nazanin" pitchFamily="2" charset="-78"/>
            </a:endParaRP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2057400" y="2438400"/>
            <a:ext cx="5562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en-US" sz="2800" b="1" dirty="0" smtClean="0">
                <a:latin typeface="Arial Narrow" pitchFamily="34" charset="0"/>
                <a:cs typeface="B Nazanin" pitchFamily="2" charset="-78"/>
              </a:rPr>
              <a:t> </a:t>
            </a:r>
            <a:r>
              <a:rPr lang="ar-SA" sz="2800" b="1" dirty="0">
                <a:latin typeface="Arial Narrow" pitchFamily="34" charset="0"/>
                <a:cs typeface="B Nazanin" pitchFamily="2" charset="-78"/>
              </a:rPr>
              <a:t>اثر آگونيستي آن و تمايل آن بر روي گيرنده هاي</a:t>
            </a:r>
            <a:endParaRPr lang="en-US" sz="2800" b="1" dirty="0">
              <a:latin typeface="Arial Narrow" pitchFamily="34" charset="0"/>
              <a:cs typeface="B Nazanin" pitchFamily="2" charset="-78"/>
            </a:endParaRPr>
          </a:p>
          <a:p>
            <a:pPr rtl="1"/>
            <a:r>
              <a:rPr lang="en-US" sz="3200" b="1" dirty="0">
                <a:latin typeface="Arial Narrow" pitchFamily="34" charset="0"/>
                <a:cs typeface="B Nazanin" pitchFamily="2" charset="-78"/>
                <a:sym typeface="Symbol" pitchFamily="18" charset="2"/>
              </a:rPr>
              <a:t></a:t>
            </a:r>
            <a:r>
              <a:rPr lang="en-US" sz="2800" b="1" dirty="0">
                <a:latin typeface="Arial Narrow" pitchFamily="34" charset="0"/>
                <a:cs typeface="B Nazanin" pitchFamily="2" charset="-78"/>
              </a:rPr>
              <a:t> </a:t>
            </a:r>
            <a:r>
              <a:rPr lang="ar-SA" sz="2800" b="1" dirty="0">
                <a:latin typeface="Arial Narrow" pitchFamily="34" charset="0"/>
                <a:cs typeface="B Nazanin" pitchFamily="2" charset="-78"/>
              </a:rPr>
              <a:t>حدود 6000/1 مرفين است</a:t>
            </a:r>
            <a:r>
              <a:rPr lang="en-US" sz="2800" dirty="0">
                <a:latin typeface="Arial Narrow" pitchFamily="34" charset="0"/>
                <a:cs typeface="B Nazanin" pitchFamily="2" charset="-78"/>
              </a:rPr>
              <a:t> </a:t>
            </a: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2057400" y="3505200"/>
            <a:ext cx="5562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rtl="1">
              <a:defRPr/>
            </a:pPr>
            <a:r>
              <a:rPr lang="ar-SA" sz="2800" b="1" dirty="0">
                <a:latin typeface="Arial Narrow" pitchFamily="34" charset="0"/>
                <a:cs typeface="B Nazanin" pitchFamily="2" charset="-78"/>
              </a:rPr>
              <a:t>شايعترين عوارض: تهوع، اسنفراغ، گيجي،</a:t>
            </a:r>
            <a:endParaRPr lang="en-US" sz="2800" b="1" dirty="0">
              <a:latin typeface="Arial Narrow" pitchFamily="34" charset="0"/>
              <a:cs typeface="B Nazanin" pitchFamily="2" charset="-78"/>
            </a:endParaRPr>
          </a:p>
          <a:p>
            <a:pPr rtl="1">
              <a:defRPr/>
            </a:pPr>
            <a:r>
              <a:rPr lang="ar-SA" sz="2800" b="1" dirty="0">
                <a:latin typeface="Arial Narrow" pitchFamily="34" charset="0"/>
                <a:cs typeface="B Nazanin" pitchFamily="2" charset="-78"/>
              </a:rPr>
              <a:t>خشكي دهان، تسكين و سردرد</a:t>
            </a:r>
            <a:r>
              <a:rPr lang="en-US" sz="2800" dirty="0">
                <a:latin typeface="Arial Narrow" pitchFamily="34" charset="0"/>
                <a:cs typeface="B Nazanin" pitchFamily="2" charset="-78"/>
              </a:rPr>
              <a:t> </a:t>
            </a:r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2057400" y="4876800"/>
            <a:ext cx="5562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latin typeface="Arial Narrow" pitchFamily="34" charset="0"/>
                <a:cs typeface="B Nazanin" pitchFamily="2" charset="-78"/>
              </a:rPr>
              <a:t>اثر دپرسيون تنفسي آن بسيار كم است</a:t>
            </a:r>
            <a:r>
              <a:rPr lang="en-US" sz="2800">
                <a:latin typeface="Arial Narrow" pitchFamily="34" charset="0"/>
                <a:cs typeface="B Nazanin" pitchFamily="2" charset="-78"/>
              </a:rPr>
              <a:t>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 animBg="1" autoUpdateAnimBg="0"/>
      <p:bldP spid="65539" grpId="0" autoUpdateAnimBg="0"/>
      <p:bldP spid="65540" grpId="0" autoUpdateAnimBg="0"/>
      <p:bldP spid="65541" grpId="0" autoUpdateAnimBg="0"/>
      <p:bldP spid="65542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5715000" y="609600"/>
            <a:ext cx="23622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1">
              <a:defRPr/>
            </a:pPr>
            <a:r>
              <a:rPr lang="en-US" sz="3200" b="1" dirty="0" err="1">
                <a:cs typeface="B Nazanin" pitchFamily="2" charset="-78"/>
              </a:rPr>
              <a:t>Tramadol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1371600" y="1295400"/>
            <a:ext cx="6781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cs typeface="B Nazanin" pitchFamily="2" charset="-78"/>
              </a:rPr>
              <a:t>اثر يبوست زايي آن از دوزهاي معادل كدئين </a:t>
            </a:r>
            <a:endParaRPr lang="en-US" sz="2800" b="1">
              <a:cs typeface="B Nazanin" pitchFamily="2" charset="-78"/>
            </a:endParaRPr>
          </a:p>
          <a:p>
            <a:pPr rtl="1"/>
            <a:r>
              <a:rPr lang="ar-SA" sz="2800" b="1">
                <a:cs typeface="B Nazanin" pitchFamily="2" charset="-78"/>
              </a:rPr>
              <a:t>بسيار كمتر است</a:t>
            </a:r>
            <a:r>
              <a:rPr lang="ar-SA" sz="2800">
                <a:cs typeface="B Nazanin" pitchFamily="2" charset="-78"/>
              </a:rPr>
              <a:t> </a:t>
            </a:r>
            <a:endParaRPr lang="en-US" sz="2800">
              <a:cs typeface="B Nazanin" pitchFamily="2" charset="-78"/>
            </a:endParaRPr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1371600" y="2667000"/>
            <a:ext cx="6781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cs typeface="B Nazanin" pitchFamily="2" charset="-78"/>
              </a:rPr>
              <a:t>ترامادول در بيماران با سابقه تشنج، موجب وخيم تر</a:t>
            </a:r>
            <a:endParaRPr lang="en-US" sz="2800" b="1">
              <a:cs typeface="B Nazanin" pitchFamily="2" charset="-78"/>
            </a:endParaRPr>
          </a:p>
          <a:p>
            <a:pPr rtl="1"/>
            <a:r>
              <a:rPr lang="ar-SA" sz="2800" b="1">
                <a:cs typeface="B Nazanin" pitchFamily="2" charset="-78"/>
              </a:rPr>
              <a:t> شدن</a:t>
            </a:r>
            <a:r>
              <a:rPr lang="en-US" sz="2800" b="1">
                <a:cs typeface="B Nazanin" pitchFamily="2" charset="-78"/>
              </a:rPr>
              <a:t> </a:t>
            </a:r>
            <a:r>
              <a:rPr lang="ar-SA" sz="2800" b="1">
                <a:cs typeface="B Nazanin" pitchFamily="2" charset="-78"/>
              </a:rPr>
              <a:t> وضع بيمار مي شود</a:t>
            </a:r>
            <a:r>
              <a:rPr lang="en-US" sz="2800">
                <a:cs typeface="B Nazanin" pitchFamily="2" charset="-78"/>
              </a:rPr>
              <a:t> </a:t>
            </a:r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1371600" y="3886200"/>
            <a:ext cx="6781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cs typeface="B Nazanin" pitchFamily="2" charset="-78"/>
              </a:rPr>
              <a:t>اين دارو را نبايستي با داروهاي</a:t>
            </a:r>
            <a:r>
              <a:rPr lang="en-US" sz="2800" b="1" dirty="0">
                <a:cs typeface="B Nazanin" pitchFamily="2" charset="-78"/>
              </a:rPr>
              <a:t> </a:t>
            </a:r>
            <a:r>
              <a:rPr lang="en-US" sz="3200" b="1" dirty="0">
                <a:cs typeface="B Nazanin" pitchFamily="2" charset="-78"/>
              </a:rPr>
              <a:t>MAOI</a:t>
            </a:r>
            <a:r>
              <a:rPr lang="en-US" sz="2800" b="1" dirty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بطور</a:t>
            </a:r>
            <a:endParaRPr lang="en-US" sz="2800" b="1" dirty="0">
              <a:cs typeface="B Nazanin" pitchFamily="2" charset="-78"/>
            </a:endParaRPr>
          </a:p>
          <a:p>
            <a:pPr rtl="1"/>
            <a:r>
              <a:rPr lang="ar-SA" sz="2800" b="1" dirty="0">
                <a:cs typeface="B Nazanin" pitchFamily="2" charset="-78"/>
              </a:rPr>
              <a:t> همزمان مصرف نمود</a:t>
            </a:r>
            <a:r>
              <a:rPr lang="en-US" sz="2800" dirty="0">
                <a:cs typeface="B Nazanin" pitchFamily="2" charset="-78"/>
              </a:rPr>
              <a:t>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animBg="1" autoUpdateAnimBg="0"/>
      <p:bldP spid="66564" grpId="0" autoUpdateAnimBg="0"/>
      <p:bldP spid="66565" grpId="0" autoUpdateAnimBg="0"/>
      <p:bldP spid="66566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ChangeArrowheads="1"/>
          </p:cNvSpPr>
          <p:nvPr/>
        </p:nvSpPr>
        <p:spPr bwMode="auto">
          <a:xfrm>
            <a:off x="685800" y="760413"/>
            <a:ext cx="77724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3600" dirty="0" err="1">
                <a:latin typeface="Arial Narrow" pitchFamily="34" charset="0"/>
              </a:rPr>
              <a:t>Tapentadol</a:t>
            </a:r>
            <a:endParaRPr lang="en-US" sz="2800" dirty="0">
              <a:latin typeface="Arial Narrow" pitchFamily="34" charset="0"/>
            </a:endParaRPr>
          </a:p>
          <a:p>
            <a:pPr algn="l"/>
            <a:endParaRPr lang="en-US" sz="2800" b="1" dirty="0">
              <a:latin typeface="Arial Narrow" pitchFamily="34" charset="0"/>
            </a:endParaRPr>
          </a:p>
          <a:p>
            <a:pPr algn="l"/>
            <a:r>
              <a:rPr lang="en-US" sz="3200" dirty="0">
                <a:latin typeface="Arial Narrow" pitchFamily="34" charset="0"/>
              </a:rPr>
              <a:t>is a newer analgesic with modest -</a:t>
            </a:r>
            <a:r>
              <a:rPr lang="en-US" sz="3200" dirty="0" err="1">
                <a:latin typeface="Arial Narrow" pitchFamily="34" charset="0"/>
              </a:rPr>
              <a:t>opioid</a:t>
            </a:r>
            <a:r>
              <a:rPr lang="en-US" sz="3200" dirty="0">
                <a:latin typeface="Arial Narrow" pitchFamily="34" charset="0"/>
              </a:rPr>
              <a:t> receptor affinity and significant </a:t>
            </a:r>
            <a:r>
              <a:rPr lang="en-US" sz="3200" dirty="0" err="1">
                <a:latin typeface="Arial Narrow" pitchFamily="34" charset="0"/>
              </a:rPr>
              <a:t>norepinephrine</a:t>
            </a:r>
            <a:r>
              <a:rPr lang="en-US" sz="3200" dirty="0">
                <a:latin typeface="Arial Narrow" pitchFamily="34" charset="0"/>
              </a:rPr>
              <a:t> reuptake inhibiting action. </a:t>
            </a:r>
          </a:p>
          <a:p>
            <a:pPr algn="l"/>
            <a:endParaRPr lang="en-US" sz="3200" dirty="0">
              <a:latin typeface="Arial Narrow" pitchFamily="34" charset="0"/>
            </a:endParaRPr>
          </a:p>
          <a:p>
            <a:pPr algn="l"/>
            <a:r>
              <a:rPr lang="en-US" sz="3200" dirty="0">
                <a:latin typeface="Arial Narrow" pitchFamily="34" charset="0"/>
              </a:rPr>
              <a:t>In animal models, its analgesic effects were only moderately reduced by </a:t>
            </a:r>
            <a:r>
              <a:rPr lang="en-US" sz="3200" dirty="0" err="1">
                <a:latin typeface="Arial Narrow" pitchFamily="34" charset="0"/>
              </a:rPr>
              <a:t>naloxone</a:t>
            </a:r>
            <a:r>
              <a:rPr lang="en-US" sz="3200" dirty="0">
                <a:latin typeface="Arial Narrow" pitchFamily="34" charset="0"/>
              </a:rPr>
              <a:t> but strongly reduced by an </a:t>
            </a:r>
            <a:r>
              <a:rPr lang="el-GR" sz="3200" dirty="0">
                <a:latin typeface="Arial Narrow" pitchFamily="34" charset="0"/>
              </a:rPr>
              <a:t>α</a:t>
            </a:r>
            <a:r>
              <a:rPr lang="en-US" sz="3200" dirty="0">
                <a:latin typeface="Arial Narrow" pitchFamily="34" charset="0"/>
              </a:rPr>
              <a:t>2 antagonist.</a:t>
            </a:r>
            <a:endParaRPr lang="en-US" sz="2800" dirty="0">
              <a:latin typeface="Arial Narrow" pitchFamily="34" charset="0"/>
            </a:endParaRPr>
          </a:p>
        </p:txBody>
      </p:sp>
    </p:spTree>
  </p:cSld>
  <p:clrMapOvr>
    <a:masterClrMapping/>
  </p:clrMapOvr>
  <p:transition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838200" y="1524000"/>
            <a:ext cx="739140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3200">
                <a:latin typeface="Arial Narrow" pitchFamily="34" charset="0"/>
              </a:rPr>
              <a:t>Furthermore, its binding to the norepinephrine transporter (NET) was stronger than that of tramadol, whereas its binding to the serotonin transporter (SERT) was less than that of tramadol</a:t>
            </a:r>
            <a:endParaRPr lang="en-US" sz="3200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762000" y="609600"/>
            <a:ext cx="23558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 b="1">
                <a:latin typeface="Arial Narrow" pitchFamily="34" charset="0"/>
              </a:rPr>
              <a:t>…..</a:t>
            </a:r>
            <a:r>
              <a:rPr lang="en-US" sz="3200">
                <a:latin typeface="Arial Narrow" pitchFamily="34" charset="0"/>
              </a:rPr>
              <a:t>Tapentadol</a:t>
            </a:r>
            <a:endParaRPr lang="en-US" sz="3200"/>
          </a:p>
        </p:txBody>
      </p:sp>
    </p:spTree>
  </p:cSld>
  <p:clrMapOvr>
    <a:masterClrMapping/>
  </p:clrMapOvr>
  <p:transition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953000" y="609600"/>
            <a:ext cx="3429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sz="3600" b="1" dirty="0">
                <a:cs typeface="B Nazanin" pitchFamily="2" charset="-78"/>
              </a:rPr>
              <a:t>هروئين   </a:t>
            </a:r>
            <a:r>
              <a:rPr lang="en-US" sz="3600" b="1" dirty="0">
                <a:cs typeface="B Nazanin" pitchFamily="2" charset="-78"/>
              </a:rPr>
              <a:t> </a:t>
            </a:r>
            <a:r>
              <a:rPr lang="en-US" sz="3600" b="1" dirty="0">
                <a:latin typeface="Arial Narrow" pitchFamily="34" charset="0"/>
                <a:cs typeface="B Nazanin" pitchFamily="2" charset="-78"/>
              </a:rPr>
              <a:t>Heroine</a:t>
            </a:r>
            <a:endParaRPr lang="fa-IR" sz="3600" b="1" dirty="0">
              <a:latin typeface="Arial Narrow" pitchFamily="34" charset="0"/>
              <a:cs typeface="B Nazanin" pitchFamily="2" charset="-78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048000" y="1981200"/>
            <a:ext cx="52578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cs typeface="B Nazanin" pitchFamily="2" charset="-78"/>
              </a:rPr>
              <a:t>يك تركيب صناعي مي باشد (دي استيل مرفين)</a:t>
            </a:r>
            <a:r>
              <a:rPr lang="ar-SA" sz="2800">
                <a:cs typeface="B Nazanin" pitchFamily="2" charset="-78"/>
              </a:rPr>
              <a:t> </a:t>
            </a:r>
            <a:endParaRPr lang="en-US" sz="2800">
              <a:cs typeface="B Nazanin" pitchFamily="2" charset="-78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209800" y="2667000"/>
            <a:ext cx="6096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cs typeface="B Nazanin" pitchFamily="2" charset="-78"/>
              </a:rPr>
              <a:t>حلاليت آن در چربي نسبت به مرفين خيلي بيشتر است،</a:t>
            </a:r>
          </a:p>
          <a:p>
            <a:pPr rtl="1"/>
            <a:r>
              <a:rPr lang="ar-SA" sz="2800" b="1">
                <a:cs typeface="B Nazanin" pitchFamily="2" charset="-78"/>
              </a:rPr>
              <a:t> لذا از سد خوني-مغزي براحتي عبور مي كند</a:t>
            </a:r>
            <a:r>
              <a:rPr lang="en-US" sz="2800">
                <a:cs typeface="B Nazanin" pitchFamily="2" charset="-78"/>
              </a:rPr>
              <a:t> 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038600" y="4419600"/>
            <a:ext cx="4572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solidFill>
                  <a:srgbClr val="009900"/>
                </a:solidFill>
                <a:cs typeface="B Nazanin" pitchFamily="2" charset="-78"/>
              </a:rPr>
              <a:t>مصرف آن تبعات قانوني به همراه دارد</a:t>
            </a:r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/>
        </p:nvGraphicFramePr>
        <p:xfrm>
          <a:off x="533400" y="457200"/>
          <a:ext cx="3711575" cy="167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CS ChemDraw Drawing" r:id="rId3" imgW="3710880" imgH="1676160" progId="ChemDraw.Document.4.5">
                  <p:embed/>
                </p:oleObj>
              </mc:Choice>
              <mc:Fallback>
                <p:oleObj name="CS ChemDraw Drawing" r:id="rId3" imgW="3710880" imgH="1676160" progId="ChemDraw.Document.4.5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457200"/>
                        <a:ext cx="3711575" cy="167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4038600"/>
            <a:ext cx="2590800" cy="22542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5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4495800" y="533400"/>
            <a:ext cx="3505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sz="3600" b="1" dirty="0">
                <a:latin typeface="Arial Narrow" pitchFamily="34" charset="0"/>
                <a:cs typeface="B Nazanin" pitchFamily="2" charset="-78"/>
              </a:rPr>
              <a:t>متادون  </a:t>
            </a:r>
            <a:r>
              <a:rPr lang="en-US" sz="3200" b="1" dirty="0">
                <a:latin typeface="Arial Narrow" pitchFamily="34" charset="0"/>
                <a:cs typeface="B Nazanin" pitchFamily="2" charset="-78"/>
              </a:rPr>
              <a:t>Methadone</a:t>
            </a:r>
            <a:endParaRPr lang="fa-IR" sz="3600" b="1" dirty="0">
              <a:latin typeface="Arial Narrow" pitchFamily="34" charset="0"/>
              <a:cs typeface="B Nazanin" pitchFamily="2" charset="-78"/>
            </a:endParaRPr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1371600" y="1828800"/>
            <a:ext cx="6400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latin typeface="Arial Narrow" pitchFamily="34" charset="0"/>
                <a:cs typeface="B Nazanin" pitchFamily="2" charset="-78"/>
              </a:rPr>
              <a:t>يك تركيب صناعي است كه بيشترين اثر آن بر روي</a:t>
            </a:r>
          </a:p>
          <a:p>
            <a:pPr rtl="1"/>
            <a:r>
              <a:rPr lang="ar-SA" sz="2800" b="1">
                <a:latin typeface="Arial Narrow" pitchFamily="34" charset="0"/>
                <a:cs typeface="B Nazanin" pitchFamily="2" charset="-78"/>
              </a:rPr>
              <a:t> گيرنده هاي</a:t>
            </a:r>
            <a:r>
              <a:rPr lang="en-US" sz="2800" b="1">
                <a:latin typeface="Arial Narrow" pitchFamily="34" charset="0"/>
                <a:cs typeface="B Nazanin" pitchFamily="2" charset="-78"/>
              </a:rPr>
              <a:t> </a:t>
            </a:r>
            <a:r>
              <a:rPr lang="en-US" sz="3600" b="1">
                <a:latin typeface="Arial Narrow" pitchFamily="34" charset="0"/>
                <a:cs typeface="B Nazanin" pitchFamily="2" charset="-78"/>
                <a:sym typeface="Symbol" pitchFamily="18" charset="2"/>
              </a:rPr>
              <a:t></a:t>
            </a:r>
            <a:r>
              <a:rPr lang="en-US" sz="2800" b="1">
                <a:latin typeface="Arial Narrow" pitchFamily="34" charset="0"/>
                <a:cs typeface="B Nazanin" pitchFamily="2" charset="-78"/>
              </a:rPr>
              <a:t> </a:t>
            </a:r>
            <a:r>
              <a:rPr lang="ar-SA" sz="2800" b="1">
                <a:latin typeface="Arial Narrow" pitchFamily="34" charset="0"/>
                <a:cs typeface="B Nazanin" pitchFamily="2" charset="-78"/>
              </a:rPr>
              <a:t>مي باشد</a:t>
            </a:r>
            <a:endParaRPr lang="en-US" sz="2800">
              <a:latin typeface="Arial Narrow" pitchFamily="34" charset="0"/>
              <a:cs typeface="B Nazanin" pitchFamily="2" charset="-78"/>
            </a:endParaRPr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2286000" y="3124200"/>
            <a:ext cx="5486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latin typeface="Arial Narrow" pitchFamily="34" charset="0"/>
                <a:cs typeface="B Nazanin" pitchFamily="2" charset="-78"/>
              </a:rPr>
              <a:t>مهمترين تفاوت آن با مرفين يكي موثر بودن از راه </a:t>
            </a:r>
          </a:p>
          <a:p>
            <a:pPr rtl="1"/>
            <a:r>
              <a:rPr lang="ar-SA" sz="2800" b="1">
                <a:latin typeface="Arial Narrow" pitchFamily="34" charset="0"/>
                <a:cs typeface="B Nazanin" pitchFamily="2" charset="-78"/>
              </a:rPr>
              <a:t>خوراكي و ديگري دوام اثر طولاني تر آن است</a:t>
            </a:r>
            <a:r>
              <a:rPr lang="en-US" sz="2800">
                <a:latin typeface="Arial Narrow" pitchFamily="34" charset="0"/>
                <a:cs typeface="B Nazanin" pitchFamily="2" charset="-78"/>
              </a:rPr>
              <a:t> </a:t>
            </a:r>
          </a:p>
        </p:txBody>
      </p:sp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2286000" y="4648200"/>
            <a:ext cx="5486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latin typeface="Arial Narrow" pitchFamily="34" charset="0"/>
                <a:cs typeface="B Nazanin" pitchFamily="2" charset="-78"/>
              </a:rPr>
              <a:t>علاوه بر اثر ضد دردي در موارد ترك اعتياد نيز</a:t>
            </a:r>
          </a:p>
          <a:p>
            <a:pPr rtl="1"/>
            <a:r>
              <a:rPr lang="ar-SA" sz="2800" b="1" dirty="0">
                <a:latin typeface="Arial Narrow" pitchFamily="34" charset="0"/>
                <a:cs typeface="B Nazanin" pitchFamily="2" charset="-78"/>
              </a:rPr>
              <a:t> بكار مي رود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 autoUpdateAnimBg="0"/>
      <p:bldP spid="59395" grpId="0" autoUpdateAnimBg="0"/>
      <p:bldP spid="59396" grpId="0" autoUpdateAnimBg="0"/>
      <p:bldP spid="59397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1066800" y="1219200"/>
            <a:ext cx="7162800" cy="1219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rtl="1"/>
            <a:r>
              <a:rPr kumimoji="0" lang="ar-SA" b="1">
                <a:solidFill>
                  <a:srgbClr val="009900"/>
                </a:solidFill>
                <a:latin typeface="Symbol" pitchFamily="18" charset="2"/>
                <a:cs typeface="B Nazanin" pitchFamily="2" charset="-78"/>
              </a:rPr>
              <a:t>اثر افورياي آن كمتر از هروئين و ترياك است</a:t>
            </a:r>
          </a:p>
          <a:p>
            <a:pPr rtl="1"/>
            <a:r>
              <a:rPr kumimoji="0" lang="ar-SA" b="1">
                <a:solidFill>
                  <a:srgbClr val="009900"/>
                </a:solidFill>
                <a:latin typeface="Symbol" pitchFamily="18" charset="2"/>
                <a:cs typeface="B Nazanin" pitchFamily="2" charset="-78"/>
              </a:rPr>
              <a:t>لذا وابستگي رواني كمتري ايجاد مي كند</a:t>
            </a: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1066800" y="2438400"/>
            <a:ext cx="7162800" cy="16764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rtl="1"/>
            <a:r>
              <a:rPr kumimoji="0" lang="ar-SA" b="1" dirty="0">
                <a:solidFill>
                  <a:srgbClr val="00B050"/>
                </a:solidFill>
                <a:latin typeface="Symbol" pitchFamily="18" charset="2"/>
                <a:cs typeface="B Nazanin" pitchFamily="2" charset="-78"/>
              </a:rPr>
              <a:t>چون نيمه عمر بالايي دارد لذا تغيير در نوسانات غلظتي </a:t>
            </a:r>
          </a:p>
          <a:p>
            <a:pPr rtl="1"/>
            <a:r>
              <a:rPr kumimoji="0" lang="ar-SA" b="1" dirty="0">
                <a:solidFill>
                  <a:srgbClr val="00B050"/>
                </a:solidFill>
                <a:latin typeface="Symbol" pitchFamily="18" charset="2"/>
                <a:cs typeface="B Nazanin" pitchFamily="2" charset="-78"/>
              </a:rPr>
              <a:t>آن كمتر بوده و بيمار كمتر دچار نوسانات روحي-خلقي </a:t>
            </a:r>
          </a:p>
          <a:p>
            <a:pPr rtl="1"/>
            <a:r>
              <a:rPr kumimoji="0" lang="ar-SA" b="1" dirty="0">
                <a:solidFill>
                  <a:srgbClr val="00B050"/>
                </a:solidFill>
                <a:latin typeface="Symbol" pitchFamily="18" charset="2"/>
                <a:cs typeface="B Nazanin" pitchFamily="2" charset="-78"/>
              </a:rPr>
              <a:t>(نشئه-خماري)، بر خلاف هروئين مي شود</a:t>
            </a:r>
            <a:endParaRPr kumimoji="0" lang="en-US" b="1" dirty="0">
              <a:solidFill>
                <a:srgbClr val="00B050"/>
              </a:solidFill>
              <a:latin typeface="Symbol" pitchFamily="18" charset="2"/>
              <a:cs typeface="B Nazanin" pitchFamily="2" charset="-78"/>
            </a:endParaRPr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1066800" y="4114800"/>
            <a:ext cx="7162800" cy="1905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rtl="1"/>
            <a:r>
              <a:rPr kumimoji="0" lang="ar-SA" b="1">
                <a:solidFill>
                  <a:srgbClr val="009900"/>
                </a:solidFill>
                <a:latin typeface="Symbol" pitchFamily="18" charset="2"/>
                <a:cs typeface="B Nazanin" pitchFamily="2" charset="-78"/>
              </a:rPr>
              <a:t>متادون خوراكي است ولي هروئين تزريقي، لذا خطر بروز</a:t>
            </a:r>
          </a:p>
          <a:p>
            <a:pPr rtl="1"/>
            <a:r>
              <a:rPr kumimoji="0" lang="ar-SA" b="1">
                <a:solidFill>
                  <a:srgbClr val="009900"/>
                </a:solidFill>
                <a:latin typeface="Symbol" pitchFamily="18" charset="2"/>
                <a:cs typeface="B Nazanin" pitchFamily="2" charset="-78"/>
              </a:rPr>
              <a:t>و انتقال عفونتهاي خطرناك مانند ايدز و هپاتيت كاهش</a:t>
            </a:r>
          </a:p>
          <a:p>
            <a:pPr rtl="1"/>
            <a:r>
              <a:rPr kumimoji="0" lang="ar-SA" b="1">
                <a:solidFill>
                  <a:srgbClr val="009900"/>
                </a:solidFill>
                <a:latin typeface="Symbol" pitchFamily="18" charset="2"/>
                <a:cs typeface="B Nazanin" pitchFamily="2" charset="-78"/>
              </a:rPr>
              <a:t>مي يابد. چون معتادان از سرنگهاي آلوده بطور مشترك</a:t>
            </a:r>
          </a:p>
          <a:p>
            <a:pPr rtl="1"/>
            <a:r>
              <a:rPr kumimoji="0" lang="ar-SA" b="1">
                <a:solidFill>
                  <a:srgbClr val="009900"/>
                </a:solidFill>
                <a:latin typeface="Symbol" pitchFamily="18" charset="2"/>
                <a:cs typeface="B Nazanin" pitchFamily="2" charset="-78"/>
              </a:rPr>
              <a:t>استفاده مي كنند</a:t>
            </a:r>
            <a:endParaRPr kumimoji="0" lang="en-US" b="1">
              <a:solidFill>
                <a:srgbClr val="009900"/>
              </a:solidFill>
              <a:latin typeface="Symbol" pitchFamily="18" charset="2"/>
              <a:cs typeface="B Nazanin" pitchFamily="2" charset="-78"/>
            </a:endParaRPr>
          </a:p>
        </p:txBody>
      </p:sp>
      <p:sp>
        <p:nvSpPr>
          <p:cNvPr id="75783" name="Rectangle 7"/>
          <p:cNvSpPr>
            <a:spLocks noChangeArrowheads="1"/>
          </p:cNvSpPr>
          <p:nvPr/>
        </p:nvSpPr>
        <p:spPr bwMode="auto">
          <a:xfrm>
            <a:off x="4191000" y="381000"/>
            <a:ext cx="3962400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rtl="1"/>
            <a:r>
              <a:rPr kumimoji="0" lang="ar-SA" sz="3200" b="1">
                <a:solidFill>
                  <a:srgbClr val="0000FF"/>
                </a:solidFill>
                <a:latin typeface="Symbol" pitchFamily="18" charset="2"/>
                <a:cs typeface="B Nazanin" pitchFamily="2" charset="-78"/>
              </a:rPr>
              <a:t>مزاياي استفاده از متادون</a:t>
            </a:r>
            <a:endParaRPr kumimoji="0" lang="en-US" sz="3200" b="1">
              <a:solidFill>
                <a:srgbClr val="0000FF"/>
              </a:solidFill>
              <a:latin typeface="Symbol" pitchFamily="18" charset="2"/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 autoUpdateAnimBg="0"/>
      <p:bldP spid="75781" grpId="0" autoUpdateAnimBg="0"/>
      <p:bldP spid="75782" grpId="0" autoUpdateAnimBg="0"/>
      <p:bldP spid="75783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eroin chart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tretch>
            <a:fillRect/>
          </a:stretch>
        </p:blipFill>
        <p:spPr>
          <a:xfrm>
            <a:off x="2959608" y="1670304"/>
            <a:ext cx="2919984" cy="2983992"/>
          </a:xfrm>
          <a:solidFill>
            <a:srgbClr val="FF9900"/>
          </a:solidFill>
          <a:ln w="76200" cmpd="tri">
            <a:solidFill>
              <a:schemeClr val="accent1"/>
            </a:solidFill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2971800" y="609600"/>
            <a:ext cx="5105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sz="3200" b="1">
                <a:latin typeface="Arial Narrow" pitchFamily="34" charset="0"/>
                <a:cs typeface="B Nazanin" pitchFamily="2" charset="-78"/>
              </a:rPr>
              <a:t>مپريدين  </a:t>
            </a:r>
            <a:r>
              <a:rPr lang="en-US" sz="3200" b="1">
                <a:latin typeface="Arial Narrow" pitchFamily="34" charset="0"/>
                <a:cs typeface="B Nazanin" pitchFamily="2" charset="-78"/>
              </a:rPr>
              <a:t> Meperidine (petidine)</a:t>
            </a:r>
            <a:r>
              <a:rPr lang="ar-SA" sz="3200" b="1">
                <a:latin typeface="Arial Narrow" pitchFamily="34" charset="0"/>
                <a:cs typeface="B Nazanin" pitchFamily="2" charset="-78"/>
              </a:rPr>
              <a:t>  </a:t>
            </a:r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2209800" y="1905000"/>
            <a:ext cx="5638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solidFill>
                  <a:srgbClr val="7030A0"/>
                </a:solidFill>
                <a:latin typeface="Arial Narrow" pitchFamily="34" charset="0"/>
                <a:cs typeface="B Nazanin" pitchFamily="2" charset="-78"/>
              </a:rPr>
              <a:t>از لحاظ ساختمان شيميايي با مرفين تفاوت دارد</a:t>
            </a:r>
          </a:p>
          <a:p>
            <a:pPr rtl="1"/>
            <a:r>
              <a:rPr lang="ar-SA" sz="2800" b="1" dirty="0">
                <a:solidFill>
                  <a:srgbClr val="7030A0"/>
                </a:solidFill>
                <a:latin typeface="Arial Narrow" pitchFamily="34" charset="0"/>
                <a:cs typeface="B Nazanin" pitchFamily="2" charset="-78"/>
              </a:rPr>
              <a:t>اثرات مپريدين بر روي </a:t>
            </a:r>
            <a:r>
              <a:rPr lang="en-US" sz="3200" b="1" dirty="0">
                <a:solidFill>
                  <a:srgbClr val="7030A0"/>
                </a:solidFill>
                <a:latin typeface="Arial Narrow" pitchFamily="34" charset="0"/>
                <a:cs typeface="B Nazanin" pitchFamily="2" charset="-78"/>
              </a:rPr>
              <a:t>CNS</a:t>
            </a:r>
            <a:r>
              <a:rPr lang="ar-SA" sz="2800" b="1" dirty="0">
                <a:solidFill>
                  <a:srgbClr val="7030A0"/>
                </a:solidFill>
                <a:latin typeface="Arial Narrow" pitchFamily="34" charset="0"/>
                <a:cs typeface="B Nazanin" pitchFamily="2" charset="-78"/>
              </a:rPr>
              <a:t> شبيه مرفين بوده</a:t>
            </a:r>
          </a:p>
          <a:p>
            <a:pPr rtl="1"/>
            <a:r>
              <a:rPr lang="ar-SA" sz="2800" b="1" dirty="0">
                <a:solidFill>
                  <a:srgbClr val="7030A0"/>
                </a:solidFill>
                <a:latin typeface="Arial Narrow" pitchFamily="34" charset="0"/>
                <a:cs typeface="B Nazanin" pitchFamily="2" charset="-78"/>
              </a:rPr>
              <a:t>و بيشتر بر روي گيرند هاي </a:t>
            </a:r>
            <a:r>
              <a:rPr lang="ar-SA" sz="3200" b="1" dirty="0">
                <a:solidFill>
                  <a:srgbClr val="7030A0"/>
                </a:solidFill>
                <a:latin typeface="Arial Narrow" pitchFamily="34" charset="0"/>
                <a:cs typeface="B Nazanin" pitchFamily="2" charset="-78"/>
                <a:sym typeface="Symbol" pitchFamily="18" charset="2"/>
              </a:rPr>
              <a:t></a:t>
            </a:r>
            <a:r>
              <a:rPr lang="ar-SA" sz="2800" b="1" dirty="0">
                <a:solidFill>
                  <a:srgbClr val="7030A0"/>
                </a:solidFill>
                <a:latin typeface="Arial Narrow" pitchFamily="34" charset="0"/>
                <a:cs typeface="B Nazanin" pitchFamily="2" charset="-78"/>
              </a:rPr>
              <a:t> اثر دارد</a:t>
            </a:r>
            <a:r>
              <a:rPr lang="ar-SA" sz="2800" dirty="0">
                <a:solidFill>
                  <a:srgbClr val="7030A0"/>
                </a:solidFill>
                <a:latin typeface="Arial Narrow" pitchFamily="34" charset="0"/>
                <a:cs typeface="B Nazanin" pitchFamily="2" charset="-78"/>
              </a:rPr>
              <a:t>  </a:t>
            </a:r>
            <a:endParaRPr lang="en-US" sz="2800" dirty="0">
              <a:solidFill>
                <a:srgbClr val="7030A0"/>
              </a:solidFill>
              <a:latin typeface="Arial Narrow" pitchFamily="34" charset="0"/>
              <a:cs typeface="B Nazanin" pitchFamily="2" charset="-78"/>
            </a:endParaRP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1219200" y="3810000"/>
            <a:ext cx="6629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solidFill>
                  <a:schemeClr val="folHlink"/>
                </a:solidFill>
                <a:latin typeface="Arial Narrow" pitchFamily="34" charset="0"/>
                <a:cs typeface="B Nazanin" pitchFamily="2" charset="-78"/>
              </a:rPr>
              <a:t>قدرت اثر آن حدود يك دهم مرفين است، اثر</a:t>
            </a:r>
          </a:p>
          <a:p>
            <a:pPr rtl="1"/>
            <a:r>
              <a:rPr lang="ar-SA" sz="2800" b="1">
                <a:solidFill>
                  <a:schemeClr val="folHlink"/>
                </a:solidFill>
                <a:latin typeface="Arial Narrow" pitchFamily="34" charset="0"/>
                <a:cs typeface="B Nazanin" pitchFamily="2" charset="-78"/>
              </a:rPr>
              <a:t>يبوست زايي و ميوزيس آن كمتر از مرفين، </a:t>
            </a:r>
          </a:p>
          <a:p>
            <a:pPr rtl="1"/>
            <a:r>
              <a:rPr lang="ar-SA" sz="2800" b="1">
                <a:solidFill>
                  <a:schemeClr val="folHlink"/>
                </a:solidFill>
                <a:latin typeface="Arial Narrow" pitchFamily="34" charset="0"/>
                <a:cs typeface="B Nazanin" pitchFamily="2" charset="-78"/>
              </a:rPr>
              <a:t>دوام اثر كوتاهتر، احتمال وابستگي به آن </a:t>
            </a:r>
            <a:endParaRPr lang="fa-IR" sz="2800" b="1">
              <a:solidFill>
                <a:schemeClr val="folHlink"/>
              </a:solidFill>
              <a:latin typeface="Arial Narrow" pitchFamily="34" charset="0"/>
              <a:cs typeface="B Nazanin" pitchFamily="2" charset="-78"/>
            </a:endParaRPr>
          </a:p>
          <a:p>
            <a:pPr rtl="1"/>
            <a:r>
              <a:rPr lang="ar-SA" sz="2800" b="1">
                <a:solidFill>
                  <a:schemeClr val="folHlink"/>
                </a:solidFill>
                <a:latin typeface="Arial Narrow" pitchFamily="34" charset="0"/>
                <a:cs typeface="B Nazanin" pitchFamily="2" charset="-78"/>
              </a:rPr>
              <a:t>وجود دارد</a:t>
            </a:r>
            <a:r>
              <a:rPr lang="ar-SA" sz="2800">
                <a:solidFill>
                  <a:schemeClr val="folHlink"/>
                </a:solidFill>
                <a:latin typeface="Arial Narrow" pitchFamily="34" charset="0"/>
                <a:cs typeface="B Nazanin" pitchFamily="2" charset="-78"/>
              </a:rPr>
              <a:t> </a:t>
            </a:r>
            <a:endParaRPr lang="en-US" sz="2800">
              <a:solidFill>
                <a:schemeClr val="folHlink"/>
              </a:solidFill>
              <a:latin typeface="Arial Narrow" pitchFamily="34" charset="0"/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 autoUpdateAnimBg="0"/>
      <p:bldP spid="60419" grpId="0" autoUpdateAnimBg="0"/>
      <p:bldP spid="60420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3124200" y="457200"/>
            <a:ext cx="5105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sz="2800" b="1" dirty="0">
                <a:solidFill>
                  <a:srgbClr val="00B050"/>
                </a:solidFill>
                <a:cs typeface="B Nazanin" pitchFamily="2" charset="-78"/>
              </a:rPr>
              <a:t>مپريدين  </a:t>
            </a:r>
            <a:r>
              <a:rPr lang="en-US" sz="2800" b="1" dirty="0">
                <a:solidFill>
                  <a:srgbClr val="00B050"/>
                </a:solidFill>
                <a:cs typeface="B Nazanin" pitchFamily="2" charset="-78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cs typeface="B Nazanin" pitchFamily="2" charset="-78"/>
              </a:rPr>
              <a:t>Meperidine</a:t>
            </a:r>
            <a:r>
              <a:rPr lang="en-US" sz="2800" b="1" dirty="0">
                <a:solidFill>
                  <a:srgbClr val="00B050"/>
                </a:solidFill>
                <a:cs typeface="B Nazanin" pitchFamily="2" charset="-78"/>
              </a:rPr>
              <a:t> (</a:t>
            </a:r>
            <a:r>
              <a:rPr lang="en-US" sz="2800" b="1" dirty="0" err="1">
                <a:solidFill>
                  <a:srgbClr val="00B050"/>
                </a:solidFill>
                <a:cs typeface="B Nazanin" pitchFamily="2" charset="-78"/>
              </a:rPr>
              <a:t>petidine</a:t>
            </a:r>
            <a:r>
              <a:rPr lang="en-US" sz="2800" b="1" dirty="0">
                <a:solidFill>
                  <a:srgbClr val="00B050"/>
                </a:solidFill>
                <a:cs typeface="B Nazanin" pitchFamily="2" charset="-78"/>
              </a:rPr>
              <a:t>)</a:t>
            </a:r>
            <a:r>
              <a:rPr lang="ar-SA" sz="2800" b="1" dirty="0">
                <a:solidFill>
                  <a:srgbClr val="00B050"/>
                </a:solidFill>
                <a:cs typeface="B Nazanin" pitchFamily="2" charset="-78"/>
              </a:rPr>
              <a:t>  </a:t>
            </a:r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914400" y="1143000"/>
            <a:ext cx="7239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ar-SA" b="1">
                <a:solidFill>
                  <a:srgbClr val="7030A0"/>
                </a:solidFill>
                <a:cs typeface="B Nazanin" pitchFamily="2" charset="-78"/>
              </a:rPr>
              <a:t> اثر شبه آتروپيني دارد لذا عوارض آن شبيه آتروپين است</a:t>
            </a:r>
            <a:r>
              <a:rPr lang="en-US" b="1">
                <a:solidFill>
                  <a:srgbClr val="7030A0"/>
                </a:solidFill>
                <a:cs typeface="B Nazanin" pitchFamily="2" charset="-78"/>
              </a:rPr>
              <a:t> </a:t>
            </a:r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1600200" y="2209800"/>
            <a:ext cx="6477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>
                <a:solidFill>
                  <a:srgbClr val="7030A0"/>
                </a:solidFill>
                <a:cs typeface="B Nazanin" pitchFamily="2" charset="-78"/>
              </a:rPr>
              <a:t> نالوكسان فقط اثرات اوپيوئيدي آنرا خنثي مي كند</a:t>
            </a:r>
          </a:p>
          <a:p>
            <a:pPr rtl="1"/>
            <a:r>
              <a:rPr lang="ar-SA" b="1">
                <a:solidFill>
                  <a:srgbClr val="7030A0"/>
                </a:solidFill>
                <a:cs typeface="B Nazanin" pitchFamily="2" charset="-78"/>
              </a:rPr>
              <a:t> و تأثيري بر روي اثر آتروپيني آن ندارد. </a:t>
            </a:r>
            <a:endParaRPr lang="en-US" b="1">
              <a:solidFill>
                <a:srgbClr val="7030A0"/>
              </a:solidFill>
              <a:cs typeface="B Nazanin" pitchFamily="2" charset="-78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600200" y="3429000"/>
            <a:ext cx="6477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>
                <a:solidFill>
                  <a:srgbClr val="7030A0"/>
                </a:solidFill>
                <a:cs typeface="B Nazanin" pitchFamily="2" charset="-78"/>
              </a:rPr>
              <a:t>از مشتقات مپريدين مي توان از فنتانيل، ديفنوكسيلات</a:t>
            </a:r>
          </a:p>
          <a:p>
            <a:pPr rtl="1"/>
            <a:r>
              <a:rPr lang="ar-SA" b="1">
                <a:solidFill>
                  <a:srgbClr val="7030A0"/>
                </a:solidFill>
                <a:cs typeface="B Nazanin" pitchFamily="2" charset="-78"/>
              </a:rPr>
              <a:t> و لوپراميد نام برد</a:t>
            </a:r>
            <a:r>
              <a:rPr lang="en-US" b="1">
                <a:solidFill>
                  <a:srgbClr val="7030A0"/>
                </a:solidFill>
                <a:cs typeface="B Nazanin" pitchFamily="2" charset="-78"/>
              </a:rPr>
              <a:t> 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600200" y="4572000"/>
            <a:ext cx="6477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b="1">
                <a:solidFill>
                  <a:srgbClr val="7030A0"/>
                </a:solidFill>
                <a:cs typeface="B Nazanin" pitchFamily="2" charset="-78"/>
              </a:rPr>
              <a:t>قدرت اثر ضد دردي فنتانيل 100 برابر مرفين است</a:t>
            </a:r>
          </a:p>
          <a:p>
            <a:pPr rtl="1"/>
            <a:r>
              <a:rPr lang="ar-SA" b="1">
                <a:solidFill>
                  <a:srgbClr val="7030A0"/>
                </a:solidFill>
                <a:cs typeface="B Nazanin" pitchFamily="2" charset="-78"/>
              </a:rPr>
              <a:t> كه بيشتر در موارد بي هوشيها به تنهايي يا همراه با </a:t>
            </a:r>
          </a:p>
          <a:p>
            <a:pPr rtl="1"/>
            <a:r>
              <a:rPr lang="ar-SA" b="1">
                <a:solidFill>
                  <a:srgbClr val="7030A0"/>
                </a:solidFill>
                <a:cs typeface="B Nazanin" pitchFamily="2" charset="-78"/>
              </a:rPr>
              <a:t>دروپريدول (تالامونال) جهت ايجاد حالت</a:t>
            </a:r>
          </a:p>
          <a:p>
            <a:pPr rtl="1"/>
            <a:r>
              <a:rPr lang="ar-SA" b="1">
                <a:solidFill>
                  <a:srgbClr val="7030A0"/>
                </a:solidFill>
                <a:cs typeface="B Nazanin" pitchFamily="2" charset="-78"/>
              </a:rPr>
              <a:t> </a:t>
            </a:r>
            <a:r>
              <a:rPr lang="en-US" b="1">
                <a:solidFill>
                  <a:srgbClr val="7030A0"/>
                </a:solidFill>
                <a:cs typeface="B Nazanin" pitchFamily="2" charset="-78"/>
              </a:rPr>
              <a:t>Neuroleptanalgesia</a:t>
            </a:r>
            <a:r>
              <a:rPr lang="ar-SA" b="1">
                <a:solidFill>
                  <a:srgbClr val="7030A0"/>
                </a:solidFill>
                <a:cs typeface="B Nazanin" pitchFamily="2" charset="-78"/>
              </a:rPr>
              <a:t> بكار مي رود </a:t>
            </a:r>
            <a:endParaRPr lang="en-US" b="1">
              <a:solidFill>
                <a:srgbClr val="7030A0"/>
              </a:solidFill>
              <a:cs typeface="B Nazanin" pitchFamily="2" charset="-78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533400" y="4800600"/>
            <a:ext cx="2057400" cy="137160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6666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1">
              <a:defRPr/>
            </a:pPr>
            <a:r>
              <a:rPr lang="ar-SA" sz="2000" b="1">
                <a:solidFill>
                  <a:srgbClr val="7030A0"/>
                </a:solidFill>
                <a:cs typeface="B Nazanin" pitchFamily="2" charset="-78"/>
              </a:rPr>
              <a:t>از آنالوگهاي فنتانيل، </a:t>
            </a:r>
          </a:p>
          <a:p>
            <a:pPr algn="ctr" rtl="1">
              <a:defRPr/>
            </a:pPr>
            <a:r>
              <a:rPr lang="ar-SA" sz="2000" b="1">
                <a:solidFill>
                  <a:srgbClr val="7030A0"/>
                </a:solidFill>
                <a:cs typeface="B Nazanin" pitchFamily="2" charset="-78"/>
              </a:rPr>
              <a:t>مي توان سوفنتانيل</a:t>
            </a:r>
          </a:p>
          <a:p>
            <a:pPr algn="ctr" rtl="1">
              <a:defRPr/>
            </a:pPr>
            <a:r>
              <a:rPr lang="ar-SA" sz="2000" b="1">
                <a:solidFill>
                  <a:srgbClr val="7030A0"/>
                </a:solidFill>
                <a:cs typeface="B Nazanin" pitchFamily="2" charset="-78"/>
              </a:rPr>
              <a:t> و الفنتانيل</a:t>
            </a:r>
          </a:p>
          <a:p>
            <a:pPr algn="ctr" rtl="1">
              <a:defRPr/>
            </a:pPr>
            <a:r>
              <a:rPr lang="ar-SA" sz="2000" b="1">
                <a:solidFill>
                  <a:srgbClr val="7030A0"/>
                </a:solidFill>
                <a:cs typeface="B Nazanin" pitchFamily="2" charset="-78"/>
              </a:rPr>
              <a:t> را نام برد.</a:t>
            </a:r>
            <a:endParaRPr lang="en-US" sz="2000" b="1">
              <a:solidFill>
                <a:srgbClr val="7030A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utoUpdateAnimBg="0"/>
      <p:bldP spid="61443" grpId="0" autoUpdateAnimBg="0"/>
      <p:bldP spid="61444" grpId="0" autoUpdateAnimBg="0"/>
      <p:bldP spid="7" grpId="0" autoUpdateAnimBg="0"/>
      <p:bldP spid="8" grpId="0" autoUpdateAnimBg="0"/>
      <p:bldP spid="9" grpId="0" animBg="1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772400" cy="936625"/>
          </a:xfrm>
        </p:spPr>
        <p:txBody>
          <a:bodyPr/>
          <a:lstStyle/>
          <a:p>
            <a:pPr algn="ctr" rtl="1">
              <a:defRPr/>
            </a:pPr>
            <a:r>
              <a:rPr lang="fa-IR" sz="3200" b="1" dirty="0" smtClean="0">
                <a:latin typeface="+mn-lt"/>
                <a:cs typeface="B Nazanin" pitchFamily="2" charset="-78"/>
              </a:rPr>
              <a:t>داروهای مخدر آگونیست – آنتاگونیست</a:t>
            </a:r>
            <a:endParaRPr lang="en-US" sz="3200" b="1" dirty="0">
              <a:latin typeface="+mn-lt"/>
              <a:cs typeface="B Nazanin" pitchFamily="2" charset="-78"/>
            </a:endParaRPr>
          </a:p>
        </p:txBody>
      </p:sp>
      <p:sp>
        <p:nvSpPr>
          <p:cNvPr id="47107" name="Subtitle 2"/>
          <p:cNvSpPr>
            <a:spLocks noGrp="1"/>
          </p:cNvSpPr>
          <p:nvPr>
            <p:ph type="subTitle" idx="1"/>
          </p:nvPr>
        </p:nvSpPr>
        <p:spPr>
          <a:xfrm>
            <a:off x="1752600" y="2362200"/>
            <a:ext cx="6400800" cy="2667000"/>
          </a:xfrm>
        </p:spPr>
        <p:txBody>
          <a:bodyPr/>
          <a:lstStyle/>
          <a:p>
            <a:pPr algn="ctr" rtl="1"/>
            <a:r>
              <a:rPr lang="fa-IR" sz="3200" b="1" dirty="0" smtClean="0">
                <a:solidFill>
                  <a:schemeClr val="tx1"/>
                </a:solidFill>
                <a:cs typeface="B Nazanin" pitchFamily="2" charset="-78"/>
              </a:rPr>
              <a:t>هدف از طراحی این داروها:</a:t>
            </a:r>
          </a:p>
          <a:p>
            <a:pPr algn="ctr" rtl="1"/>
            <a:r>
              <a:rPr lang="fa-IR" sz="3200" b="1" dirty="0" smtClean="0">
                <a:solidFill>
                  <a:srgbClr val="D60093"/>
                </a:solidFill>
                <a:cs typeface="B Nazanin" pitchFamily="2" charset="-78"/>
              </a:rPr>
              <a:t> تولید داروهایی با اثر اعتیاد آوری کم و دپرسیون تنفسی کم است </a:t>
            </a:r>
          </a:p>
          <a:p>
            <a:pPr algn="ctr" rtl="1"/>
            <a:r>
              <a:rPr lang="fa-IR" sz="3200" b="1" dirty="0" smtClean="0">
                <a:solidFill>
                  <a:srgbClr val="D60093"/>
                </a:solidFill>
                <a:cs typeface="B Nazanin" pitchFamily="2" charset="-78"/>
              </a:rPr>
              <a:t>  (در مقایسه با مرفین)</a:t>
            </a:r>
            <a:endParaRPr lang="en-US" sz="3200" b="1" dirty="0" smtClean="0">
              <a:solidFill>
                <a:srgbClr val="D60093"/>
              </a:solidFill>
              <a:cs typeface="B Nazanin" pitchFamily="2" charset="-78"/>
            </a:endParaRPr>
          </a:p>
        </p:txBody>
      </p:sp>
      <p:sp>
        <p:nvSpPr>
          <p:cNvPr id="6" name="Minus 5"/>
          <p:cNvSpPr/>
          <p:nvPr/>
        </p:nvSpPr>
        <p:spPr bwMode="auto">
          <a:xfrm>
            <a:off x="2286000" y="2057400"/>
            <a:ext cx="4724400" cy="76200"/>
          </a:xfrm>
          <a:prstGeom prst="mathMinu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rtl="1">
              <a:defRPr/>
            </a:pPr>
            <a:endParaRPr lang="en-US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4495800" y="609600"/>
            <a:ext cx="3886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sz="2800" b="1">
                <a:cs typeface="B Nazanin" pitchFamily="2" charset="-78"/>
              </a:rPr>
              <a:t>پنتازوسين</a:t>
            </a:r>
            <a:r>
              <a:rPr lang="en-US" sz="2800" b="1">
                <a:cs typeface="B Nazanin" pitchFamily="2" charset="-78"/>
              </a:rPr>
              <a:t>   </a:t>
            </a:r>
            <a:r>
              <a:rPr lang="en-US" sz="3200" b="1">
                <a:cs typeface="B Nazanin" pitchFamily="2" charset="-78"/>
              </a:rPr>
              <a:t>Pentazocine</a:t>
            </a:r>
            <a:r>
              <a:rPr lang="en-US" sz="2800" b="1">
                <a:cs typeface="B Nazanin" pitchFamily="2" charset="-78"/>
              </a:rPr>
              <a:t>   </a:t>
            </a:r>
            <a:endParaRPr lang="fa-IR" sz="2800" b="1">
              <a:cs typeface="B Nazanin" pitchFamily="2" charset="-78"/>
            </a:endParaRPr>
          </a:p>
        </p:txBody>
      </p:sp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1600200" y="1600200"/>
            <a:ext cx="678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cs typeface="B Nazanin" pitchFamily="2" charset="-78"/>
              </a:rPr>
              <a:t>يك تركيب آگونيست-آنتاگونيست است</a:t>
            </a:r>
            <a:endParaRPr lang="en-US" sz="2800" b="1">
              <a:cs typeface="B Nazanin" pitchFamily="2" charset="-78"/>
            </a:endParaRPr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1600200" y="2362200"/>
            <a:ext cx="6781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cs typeface="B Nazanin" pitchFamily="2" charset="-78"/>
              </a:rPr>
              <a:t>كه اثر آنتاگونيستي آن بر روي گيرنده هاي</a:t>
            </a:r>
            <a:r>
              <a:rPr lang="en-US" sz="2800" b="1">
                <a:cs typeface="B Nazanin" pitchFamily="2" charset="-78"/>
              </a:rPr>
              <a:t> </a:t>
            </a:r>
            <a:r>
              <a:rPr lang="en-US" sz="2800" b="1">
                <a:cs typeface="B Nazanin" pitchFamily="2" charset="-78"/>
                <a:sym typeface="Symbol" pitchFamily="18" charset="2"/>
              </a:rPr>
              <a:t></a:t>
            </a:r>
            <a:r>
              <a:rPr lang="en-US" sz="2800" b="1">
                <a:cs typeface="B Nazanin" pitchFamily="2" charset="-78"/>
              </a:rPr>
              <a:t> </a:t>
            </a:r>
            <a:r>
              <a:rPr lang="ar-SA" sz="2800" b="1">
                <a:cs typeface="B Nazanin" pitchFamily="2" charset="-78"/>
              </a:rPr>
              <a:t>و </a:t>
            </a:r>
            <a:endParaRPr lang="en-US" sz="2800" b="1">
              <a:cs typeface="B Nazanin" pitchFamily="2" charset="-78"/>
            </a:endParaRPr>
          </a:p>
          <a:p>
            <a:pPr rtl="1"/>
            <a:r>
              <a:rPr lang="ar-SA" sz="2800" b="1">
                <a:cs typeface="B Nazanin" pitchFamily="2" charset="-78"/>
              </a:rPr>
              <a:t>اثر آگونيستي آن بر روي گيرنده</a:t>
            </a:r>
            <a:r>
              <a:rPr lang="en-US" sz="2800" b="1">
                <a:cs typeface="B Nazanin" pitchFamily="2" charset="-78"/>
              </a:rPr>
              <a:t> k  </a:t>
            </a:r>
            <a:r>
              <a:rPr lang="ar-SA" sz="2800" b="1">
                <a:cs typeface="B Nazanin" pitchFamily="2" charset="-78"/>
              </a:rPr>
              <a:t> مي باش</a:t>
            </a:r>
            <a:r>
              <a:rPr lang="fa-IR" sz="2800" b="1">
                <a:cs typeface="B Nazanin" pitchFamily="2" charset="-78"/>
              </a:rPr>
              <a:t>د</a:t>
            </a:r>
            <a:endParaRPr lang="en-US" sz="2800">
              <a:cs typeface="B Nazanin" pitchFamily="2" charset="-78"/>
            </a:endParaRPr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1600200" y="3581400"/>
            <a:ext cx="6781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 dirty="0">
                <a:cs typeface="B Nazanin" pitchFamily="2" charset="-78"/>
              </a:rPr>
              <a:t>به صورت خوراكي و تزريقي استفاده مي شود</a:t>
            </a:r>
            <a:endParaRPr lang="en-US" sz="2800" b="1" dirty="0">
              <a:cs typeface="B Nazanin" pitchFamily="2" charset="-78"/>
            </a:endParaRPr>
          </a:p>
          <a:p>
            <a:pPr rtl="1"/>
            <a:r>
              <a:rPr lang="ar-SA" sz="2800" b="1" dirty="0">
                <a:cs typeface="B Nazanin" pitchFamily="2" charset="-78"/>
              </a:rPr>
              <a:t>قدرت اثر ضد دردي آن از راه خوراكي معادل كدئين است </a:t>
            </a:r>
            <a:r>
              <a:rPr lang="ar-SA" sz="2800" dirty="0">
                <a:cs typeface="B Nazanin" pitchFamily="2" charset="-78"/>
              </a:rPr>
              <a:t> </a:t>
            </a:r>
            <a:endParaRPr lang="en-US" sz="2800" dirty="0">
              <a:cs typeface="B Nazanin" pitchFamily="2" charset="-78"/>
            </a:endParaRPr>
          </a:p>
        </p:txBody>
      </p:sp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1752600" y="4800600"/>
            <a:ext cx="6781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>
                <a:cs typeface="B Nazanin" pitchFamily="2" charset="-78"/>
              </a:rPr>
              <a:t>عوارض جانبي آن عبارتند از سرگيجه، تعريق، تهوع و استفراغ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autoUpdateAnimBg="0"/>
      <p:bldP spid="67587" grpId="0" autoUpdateAnimBg="0"/>
      <p:bldP spid="67588" grpId="0" autoUpdateAnimBg="0"/>
      <p:bldP spid="67589" grpId="0" autoUpdateAnimBg="0"/>
      <p:bldP spid="67590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4572000" y="533400"/>
            <a:ext cx="3810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rtl="1"/>
            <a:r>
              <a:rPr lang="ar-SA" sz="3200" b="1">
                <a:cs typeface="B Nazanin" pitchFamily="2" charset="-78"/>
              </a:rPr>
              <a:t>دزوسين  </a:t>
            </a:r>
            <a:r>
              <a:rPr lang="en-US" sz="3600" b="1">
                <a:cs typeface="B Nazanin" pitchFamily="2" charset="-78"/>
              </a:rPr>
              <a:t>Dezocine</a:t>
            </a:r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1143000" y="1828800"/>
            <a:ext cx="7391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cs typeface="B Nazanin" pitchFamily="2" charset="-78"/>
              </a:rPr>
              <a:t>از نظر ساختماني شبيه پنتازوسين است</a:t>
            </a:r>
          </a:p>
          <a:p>
            <a:pPr rtl="1"/>
            <a:r>
              <a:rPr lang="ar-SA" sz="2800" b="1">
                <a:cs typeface="B Nazanin" pitchFamily="2" charset="-78"/>
              </a:rPr>
              <a:t>تمايل آن بر روي گيرنده هاي </a:t>
            </a:r>
            <a:r>
              <a:rPr lang="en-US" sz="3600" b="1">
                <a:latin typeface="Symbol" pitchFamily="18" charset="2"/>
                <a:cs typeface="B Nazanin" pitchFamily="2" charset="-78"/>
              </a:rPr>
              <a:t>m</a:t>
            </a:r>
            <a:r>
              <a:rPr lang="ar-SA" sz="2800" b="1">
                <a:latin typeface="Symbol" pitchFamily="18" charset="2"/>
                <a:cs typeface="B Nazanin" pitchFamily="2" charset="-78"/>
              </a:rPr>
              <a:t> بيشتر بوده و كمترين</a:t>
            </a:r>
          </a:p>
          <a:p>
            <a:pPr rtl="1"/>
            <a:r>
              <a:rPr lang="ar-SA" sz="2800" b="1">
                <a:latin typeface="Symbol" pitchFamily="18" charset="2"/>
                <a:cs typeface="B Nazanin" pitchFamily="2" charset="-78"/>
              </a:rPr>
              <a:t>تداخل را با گيرنده هاي </a:t>
            </a:r>
            <a:r>
              <a:rPr lang="en-US" sz="4000" b="1">
                <a:latin typeface="Symbol" pitchFamily="18" charset="2"/>
                <a:cs typeface="B Nazanin" pitchFamily="2" charset="-78"/>
              </a:rPr>
              <a:t>k</a:t>
            </a:r>
            <a:r>
              <a:rPr lang="ar-SA" sz="2800" b="1">
                <a:latin typeface="Symbol" pitchFamily="18" charset="2"/>
                <a:cs typeface="B Nazanin" pitchFamily="2" charset="-78"/>
              </a:rPr>
              <a:t> دارد</a:t>
            </a:r>
            <a:endParaRPr lang="en-US" sz="2800" b="1">
              <a:cs typeface="B Nazanin" pitchFamily="2" charset="-78"/>
            </a:endParaRPr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685800" y="3886200"/>
            <a:ext cx="78486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2800" b="1">
                <a:cs typeface="B Nazanin" pitchFamily="2" charset="-78"/>
              </a:rPr>
              <a:t>گرچه اثر بخشي آنرا معادل مرفين مي دانند ولي استفاده</a:t>
            </a:r>
          </a:p>
          <a:p>
            <a:pPr rtl="1"/>
            <a:r>
              <a:rPr lang="ar-SA" sz="2800" b="1">
                <a:cs typeface="B Nazanin" pitchFamily="2" charset="-78"/>
              </a:rPr>
              <a:t>از آن مشكلات ناشي از مصرف تركيبات آگونيست-آنتاگونيست</a:t>
            </a:r>
          </a:p>
          <a:p>
            <a:pPr rtl="1"/>
            <a:r>
              <a:rPr lang="ar-SA" sz="2800" b="1">
                <a:cs typeface="B Nazanin" pitchFamily="2" charset="-78"/>
              </a:rPr>
              <a:t>را به همراه دارد</a:t>
            </a:r>
            <a:endParaRPr lang="en-US" sz="2800" b="1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 autoUpdateAnimBg="0"/>
      <p:bldP spid="68611" grpId="0" autoUpdateAnimBg="0"/>
      <p:bldP spid="68612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609600" y="685800"/>
            <a:ext cx="7543800" cy="468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bIns="0">
            <a:spAutoFit/>
          </a:bodyPr>
          <a:lstStyle/>
          <a:p>
            <a:pPr indent="-182563" algn="ctr" rtl="1">
              <a:tabLst>
                <a:tab pos="411163" algn="l"/>
              </a:tabLst>
            </a:pPr>
            <a:r>
              <a:rPr lang="fa-IR" sz="2800" b="1" u="sng" dirty="0">
                <a:solidFill>
                  <a:srgbClr val="00B050"/>
                </a:solidFill>
                <a:cs typeface="B Nazanin" pitchFamily="2" charset="-78"/>
              </a:rPr>
              <a:t>ک</a:t>
            </a:r>
            <a:r>
              <a:rPr lang="ar-SA" sz="2800" b="1" u="sng" dirty="0">
                <a:solidFill>
                  <a:srgbClr val="00B050"/>
                </a:solidFill>
                <a:cs typeface="B Nazanin" pitchFamily="2" charset="-78"/>
              </a:rPr>
              <a:t>اربردهاي باليني ضد دردهاي مخدر</a:t>
            </a:r>
          </a:p>
          <a:p>
            <a:pPr indent="-182563" rtl="1" eaLnBrk="0" hangingPunct="0">
              <a:tabLst>
                <a:tab pos="411163" algn="l"/>
              </a:tabLst>
            </a:pPr>
            <a:r>
              <a:rPr lang="ar-SA" sz="2800" b="1" dirty="0">
                <a:cs typeface="B Nazanin" pitchFamily="2" charset="-78"/>
              </a:rPr>
              <a:t>   </a:t>
            </a:r>
            <a:endParaRPr lang="fa-IR" sz="2800" b="1" dirty="0">
              <a:cs typeface="B Nazanin" pitchFamily="2" charset="-78"/>
            </a:endParaRPr>
          </a:p>
          <a:p>
            <a:pPr indent="-182563" rtl="1" eaLnBrk="0" hangingPunct="0">
              <a:tabLst>
                <a:tab pos="411163" algn="l"/>
              </a:tabLst>
            </a:pPr>
            <a:r>
              <a:rPr lang="fa-IR" sz="2800" b="1" dirty="0">
                <a:cs typeface="B Nazanin" pitchFamily="2" charset="-78"/>
              </a:rPr>
              <a:t>   </a:t>
            </a:r>
            <a:r>
              <a:rPr lang="ar-SA" sz="2800" b="1" dirty="0">
                <a:cs typeface="B Nazanin" pitchFamily="2" charset="-78"/>
              </a:rPr>
              <a:t>تسكين درد</a:t>
            </a:r>
            <a:endParaRPr lang="en-US" sz="2800" b="1" dirty="0">
              <a:cs typeface="B Nazanin" pitchFamily="2" charset="-78"/>
            </a:endParaRPr>
          </a:p>
          <a:p>
            <a:pPr indent="-182563" rtl="1" eaLnBrk="0" hangingPunct="0">
              <a:tabLst>
                <a:tab pos="411163" algn="l"/>
              </a:tabLst>
            </a:pPr>
            <a:r>
              <a:rPr lang="ar-SA" sz="2800" b="1" dirty="0">
                <a:cs typeface="B Nazanin" pitchFamily="2" charset="-78"/>
              </a:rPr>
              <a:t>	</a:t>
            </a:r>
            <a:endParaRPr lang="fa-IR" sz="2800" b="1" dirty="0">
              <a:cs typeface="B Nazanin" pitchFamily="2" charset="-78"/>
            </a:endParaRPr>
          </a:p>
          <a:p>
            <a:pPr indent="-182563" rtl="1" eaLnBrk="0" hangingPunct="0">
              <a:lnSpc>
                <a:spcPct val="60000"/>
              </a:lnSpc>
              <a:tabLst>
                <a:tab pos="411163" algn="l"/>
              </a:tabLst>
            </a:pPr>
            <a:r>
              <a:rPr lang="ar-SA" sz="2800" b="1" dirty="0">
                <a:cs typeface="B Nazanin" pitchFamily="2" charset="-78"/>
              </a:rPr>
              <a:t>	</a:t>
            </a:r>
            <a:r>
              <a:rPr lang="fa-IR" sz="2800" b="1" dirty="0">
                <a:cs typeface="B Nazanin" pitchFamily="2" charset="-78"/>
              </a:rPr>
              <a:t>  </a:t>
            </a:r>
            <a:r>
              <a:rPr lang="ar-SA" sz="2800" b="1" dirty="0">
                <a:cs typeface="B Nazanin" pitchFamily="2" charset="-78"/>
              </a:rPr>
              <a:t>درمان اسهال</a:t>
            </a:r>
            <a:endParaRPr lang="en-US" sz="2800" b="1" dirty="0">
              <a:cs typeface="B Nazanin" pitchFamily="2" charset="-78"/>
            </a:endParaRPr>
          </a:p>
          <a:p>
            <a:pPr indent="-182563" rtl="1" eaLnBrk="0" hangingPunct="0">
              <a:lnSpc>
                <a:spcPct val="60000"/>
              </a:lnSpc>
              <a:tabLst>
                <a:tab pos="411163" algn="l"/>
              </a:tabLst>
            </a:pPr>
            <a:endParaRPr lang="ar-SA" sz="2800" b="1" dirty="0">
              <a:cs typeface="B Nazanin" pitchFamily="2" charset="-78"/>
            </a:endParaRPr>
          </a:p>
          <a:p>
            <a:pPr indent="-182563" rtl="1" eaLnBrk="0" hangingPunct="0">
              <a:lnSpc>
                <a:spcPct val="60000"/>
              </a:lnSpc>
              <a:tabLst>
                <a:tab pos="411163" algn="l"/>
              </a:tabLst>
            </a:pPr>
            <a:r>
              <a:rPr lang="ar-SA" sz="2800" b="1" dirty="0">
                <a:cs typeface="B Nazanin" pitchFamily="2" charset="-78"/>
              </a:rPr>
              <a:t>   تسكين سرفه</a:t>
            </a:r>
            <a:endParaRPr lang="en-US" sz="2800" b="1" dirty="0">
              <a:cs typeface="B Nazanin" pitchFamily="2" charset="-78"/>
            </a:endParaRPr>
          </a:p>
          <a:p>
            <a:pPr indent="-182563" rtl="1" eaLnBrk="0" hangingPunct="0">
              <a:lnSpc>
                <a:spcPct val="60000"/>
              </a:lnSpc>
              <a:tabLst>
                <a:tab pos="411163" algn="l"/>
              </a:tabLst>
            </a:pPr>
            <a:endParaRPr lang="fa-IR" sz="2800" b="1" dirty="0">
              <a:cs typeface="B Nazanin" pitchFamily="2" charset="-78"/>
            </a:endParaRPr>
          </a:p>
          <a:p>
            <a:pPr indent="-182563" rtl="1" eaLnBrk="0" hangingPunct="0">
              <a:lnSpc>
                <a:spcPct val="60000"/>
              </a:lnSpc>
              <a:tabLst>
                <a:tab pos="411163" algn="l"/>
              </a:tabLst>
            </a:pPr>
            <a:r>
              <a:rPr lang="ar-SA" sz="2800" b="1" dirty="0">
                <a:cs typeface="B Nazanin" pitchFamily="2" charset="-78"/>
              </a:rPr>
              <a:t>	</a:t>
            </a:r>
            <a:r>
              <a:rPr lang="fa-IR" sz="2800" b="1" dirty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كاربرد در بي هوشي ها</a:t>
            </a:r>
            <a:endParaRPr lang="en-US" sz="2800" b="1" dirty="0">
              <a:cs typeface="B Nazanin" pitchFamily="2" charset="-78"/>
            </a:endParaRPr>
          </a:p>
          <a:p>
            <a:pPr indent="-182563" rtl="1" eaLnBrk="0" hangingPunct="0">
              <a:lnSpc>
                <a:spcPct val="60000"/>
              </a:lnSpc>
              <a:tabLst>
                <a:tab pos="411163" algn="l"/>
              </a:tabLst>
            </a:pPr>
            <a:endParaRPr lang="ar-SA" sz="2800" b="1" dirty="0">
              <a:cs typeface="B Nazanin" pitchFamily="2" charset="-78"/>
            </a:endParaRPr>
          </a:p>
          <a:p>
            <a:pPr indent="-182563" rtl="1" eaLnBrk="0" hangingPunct="0">
              <a:lnSpc>
                <a:spcPct val="80000"/>
              </a:lnSpc>
              <a:tabLst>
                <a:tab pos="411163" algn="l"/>
              </a:tabLst>
            </a:pPr>
            <a:r>
              <a:rPr lang="en-US" sz="2800" b="1" dirty="0">
                <a:cs typeface="B Nazanin" pitchFamily="2" charset="-78"/>
              </a:rPr>
              <a:t> </a:t>
            </a:r>
            <a:r>
              <a:rPr lang="fa-IR" sz="2800" b="1" dirty="0">
                <a:cs typeface="B Nazanin" pitchFamily="2" charset="-78"/>
              </a:rPr>
              <a:t> ا</a:t>
            </a:r>
            <a:r>
              <a:rPr lang="ar-SA" sz="2800" b="1" dirty="0">
                <a:cs typeface="B Nazanin" pitchFamily="2" charset="-78"/>
              </a:rPr>
              <a:t>دم حاد ريه (كاهش ديس پنه ناشي از ادم، ايجاد</a:t>
            </a:r>
            <a:endParaRPr lang="en-US" sz="2800" b="1" dirty="0">
              <a:cs typeface="B Nazanin" pitchFamily="2" charset="-78"/>
            </a:endParaRPr>
          </a:p>
          <a:p>
            <a:pPr indent="-182563" rtl="1" eaLnBrk="0" hangingPunct="0">
              <a:lnSpc>
                <a:spcPct val="80000"/>
              </a:lnSpc>
              <a:tabLst>
                <a:tab pos="411163" algn="l"/>
              </a:tabLst>
            </a:pPr>
            <a:endParaRPr lang="fa-IR" sz="2800" b="1" dirty="0">
              <a:cs typeface="B Nazanin" pitchFamily="2" charset="-78"/>
            </a:endParaRPr>
          </a:p>
          <a:p>
            <a:pPr indent="-182563" rtl="1" eaLnBrk="0" hangingPunct="0">
              <a:lnSpc>
                <a:spcPct val="50000"/>
              </a:lnSpc>
              <a:tabLst>
                <a:tab pos="411163" algn="l"/>
              </a:tabLst>
            </a:pPr>
            <a:r>
              <a:rPr lang="ar-SA" sz="2800" b="1" dirty="0">
                <a:cs typeface="B Nazanin" pitchFamily="2" charset="-78"/>
              </a:rPr>
              <a:t> </a:t>
            </a:r>
            <a:r>
              <a:rPr lang="en-US" sz="3200" b="1" dirty="0">
                <a:cs typeface="B Nazanin" pitchFamily="2" charset="-78"/>
              </a:rPr>
              <a:t>venous pool </a:t>
            </a:r>
            <a:r>
              <a:rPr lang="fa-IR" sz="3200" b="1" dirty="0">
                <a:cs typeface="B Nazanin" pitchFamily="2" charset="-78"/>
              </a:rPr>
              <a:t> </a:t>
            </a:r>
            <a:r>
              <a:rPr lang="ar-SA" sz="2800" b="1" dirty="0">
                <a:cs typeface="B Nazanin" pitchFamily="2" charset="-78"/>
              </a:rPr>
              <a:t> و كاهش فشار شريان و وريد ريوي)</a:t>
            </a:r>
          </a:p>
          <a:p>
            <a:pPr indent="-182563" algn="l" eaLnBrk="0" hangingPunct="0">
              <a:tabLst>
                <a:tab pos="411163" algn="l"/>
              </a:tabLst>
            </a:pPr>
            <a:endParaRPr lang="ar-SA" sz="2800" b="1" dirty="0">
              <a:cs typeface="B Nazanin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2971800" y="685800"/>
            <a:ext cx="4876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3200" b="1">
                <a:cs typeface="B Nazanin" pitchFamily="2" charset="-78"/>
              </a:rPr>
              <a:t>موارد منع مصرف ضد دردهاي مخدر</a:t>
            </a:r>
            <a:r>
              <a:rPr lang="en-US" sz="3200" b="1">
                <a:cs typeface="B Nazanin" pitchFamily="2" charset="-78"/>
              </a:rPr>
              <a:t> 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2286000" y="1676400"/>
            <a:ext cx="55626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3200" b="1">
                <a:solidFill>
                  <a:srgbClr val="00B050"/>
                </a:solidFill>
                <a:cs typeface="B Nazanin" pitchFamily="2" charset="-78"/>
              </a:rPr>
              <a:t>در بيماران دچار ضربه هاي مغزي</a:t>
            </a:r>
            <a:r>
              <a:rPr lang="en-US" sz="3200" b="1">
                <a:solidFill>
                  <a:srgbClr val="00B050"/>
                </a:solidFill>
                <a:cs typeface="B Nazanin" pitchFamily="2" charset="-78"/>
              </a:rPr>
              <a:t> </a:t>
            </a:r>
          </a:p>
        </p:txBody>
      </p:sp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2286000" y="2895600"/>
            <a:ext cx="5562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3200" b="1">
                <a:solidFill>
                  <a:srgbClr val="00B050"/>
                </a:solidFill>
                <a:cs typeface="B Nazanin" pitchFamily="2" charset="-78"/>
              </a:rPr>
              <a:t>در موارد حاملگي</a:t>
            </a:r>
            <a:r>
              <a:rPr lang="en-US" sz="3200" b="1">
                <a:solidFill>
                  <a:srgbClr val="00B050"/>
                </a:solidFill>
                <a:cs typeface="B Nazanin" pitchFamily="2" charset="-78"/>
              </a:rPr>
              <a:t> </a:t>
            </a:r>
          </a:p>
        </p:txBody>
      </p:sp>
      <p:sp>
        <p:nvSpPr>
          <p:cNvPr id="70663" name="Rectangle 7"/>
          <p:cNvSpPr>
            <a:spLocks noChangeArrowheads="1"/>
          </p:cNvSpPr>
          <p:nvPr/>
        </p:nvSpPr>
        <p:spPr bwMode="auto">
          <a:xfrm>
            <a:off x="2286000" y="3886200"/>
            <a:ext cx="5562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rtl="1"/>
            <a:r>
              <a:rPr lang="ar-SA" sz="3200" b="1">
                <a:solidFill>
                  <a:srgbClr val="00B050"/>
                </a:solidFill>
                <a:cs typeface="B Nazanin" pitchFamily="2" charset="-78"/>
              </a:rPr>
              <a:t>بيماريهاي آندوكريني</a:t>
            </a:r>
            <a:r>
              <a:rPr lang="en-US" sz="3200" b="1">
                <a:solidFill>
                  <a:srgbClr val="00B050"/>
                </a:solidFill>
                <a:cs typeface="B Nazanin" pitchFamily="2" charset="-78"/>
              </a:rPr>
              <a:t>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autoUpdateAnimBg="0"/>
      <p:bldP spid="70661" grpId="0" autoUpdateAnimBg="0"/>
      <p:bldP spid="70662" grpId="0" autoUpdateAnimBg="0"/>
      <p:bldP spid="7066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INEDINNAVIGATOR" val="False"/>
  <p:tag name="BRANCHTO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895</TotalTime>
  <Words>2034</Words>
  <Application>Microsoft Office PowerPoint</Application>
  <PresentationFormat>On-screen Show (4:3)</PresentationFormat>
  <Paragraphs>309</Paragraphs>
  <Slides>43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5" baseType="lpstr">
      <vt:lpstr>Oriel</vt:lpstr>
      <vt:lpstr>CS ChemDraw Drawing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Delta Receptor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CONTRAINDICATIONS AND CAUTIONS IN THERAPY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داروهای مخدر آگونیست – آنتاگونیست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Taher</dc:creator>
  <cp:lastModifiedBy>Windows User</cp:lastModifiedBy>
  <cp:revision>155</cp:revision>
  <cp:lastPrinted>1601-01-01T00:00:00Z</cp:lastPrinted>
  <dcterms:created xsi:type="dcterms:W3CDTF">2003-11-26T06:12:42Z</dcterms:created>
  <dcterms:modified xsi:type="dcterms:W3CDTF">2020-04-25T16:31:21Z</dcterms:modified>
</cp:coreProperties>
</file>