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8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33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0" d="100"/>
          <a:sy n="60" d="100"/>
        </p:scale>
        <p:origin x="-1656" y="-2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flipH="1">
            <a:off x="2667000" y="0"/>
            <a:ext cx="6477000" cy="6858000"/>
          </a:xfrm>
          <a:prstGeom prst="rect">
            <a:avLst/>
          </a:prstGeom>
          <a:blipFill>
            <a:blip r:embed="rId2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00000" r="50000"/>
                </a:path>
                <a:tileRect/>
              </a:gradFill>
            </a:fillOverlay>
            <a:innerShdw blurRad="63500" dist="44450" dir="10800000">
              <a:srgbClr val="000000">
                <a:alpha val="5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Straight Connector 8"/>
          <p:cNvSpPr>
            <a:spLocks noChangeShapeType="1"/>
          </p:cNvSpPr>
          <p:nvPr/>
        </p:nvSpPr>
        <p:spPr bwMode="auto">
          <a:xfrm rot="16200000">
            <a:off x="-762000" y="3429000"/>
            <a:ext cx="6858000" cy="0"/>
          </a:xfrm>
          <a:prstGeom prst="line">
            <a:avLst/>
          </a:prstGeom>
          <a:noFill/>
          <a:ln w="11430" cap="flat" cmpd="sng" algn="ctr">
            <a:solidFill>
              <a:schemeClr val="bg1">
                <a:shade val="9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Title 11"/>
          <p:cNvSpPr>
            <a:spLocks noGrp="1"/>
          </p:cNvSpPr>
          <p:nvPr>
            <p:ph type="ctrTitle"/>
          </p:nvPr>
        </p:nvSpPr>
        <p:spPr>
          <a:xfrm>
            <a:off x="3366868" y="533400"/>
            <a:ext cx="5105400" cy="2868168"/>
          </a:xfrm>
        </p:spPr>
        <p:txBody>
          <a:bodyPr lIns="45720" tIns="0" rIns="45720">
            <a:noAutofit/>
          </a:bodyPr>
          <a:lstStyle>
            <a:lvl1pPr algn="r">
              <a:defRPr sz="42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25" name="Subtitle 24"/>
          <p:cNvSpPr>
            <a:spLocks noGrp="1"/>
          </p:cNvSpPr>
          <p:nvPr>
            <p:ph type="subTitle" idx="1"/>
          </p:nvPr>
        </p:nvSpPr>
        <p:spPr>
          <a:xfrm>
            <a:off x="3354441" y="3539865"/>
            <a:ext cx="5114779" cy="1101248"/>
          </a:xfrm>
        </p:spPr>
        <p:txBody>
          <a:bodyPr lIns="45720" tIns="0" rIns="45720" bIns="0"/>
          <a:lstStyle>
            <a:lvl1pPr marL="0" indent="0" algn="r">
              <a:buNone/>
              <a:defRPr sz="2200">
                <a:solidFill>
                  <a:srgbClr val="FFFFFF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31" name="Date Placeholder 30"/>
          <p:cNvSpPr>
            <a:spLocks noGrp="1"/>
          </p:cNvSpPr>
          <p:nvPr>
            <p:ph type="dt" sz="half" idx="10"/>
          </p:nvPr>
        </p:nvSpPr>
        <p:spPr>
          <a:xfrm>
            <a:off x="5871224" y="6557946"/>
            <a:ext cx="2002464" cy="226902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18" name="Footer Placeholder 17"/>
          <p:cNvSpPr>
            <a:spLocks noGrp="1"/>
          </p:cNvSpPr>
          <p:nvPr>
            <p:ph type="ftr" sz="quarter" idx="11"/>
          </p:nvPr>
        </p:nvSpPr>
        <p:spPr>
          <a:xfrm>
            <a:off x="2819401" y="6557946"/>
            <a:ext cx="2927723" cy="228600"/>
          </a:xfrm>
        </p:spPr>
        <p:txBody>
          <a:bodyPr/>
          <a:lstStyle>
            <a:lvl1pPr>
              <a:defRPr lang="en-US" dirty="0">
                <a:solidFill>
                  <a:srgbClr val="FFFFFF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7880884" y="6556248"/>
            <a:ext cx="588336" cy="228600"/>
          </a:xfrm>
        </p:spPr>
        <p:txBody>
          <a:bodyPr/>
          <a:lstStyle>
            <a:lvl1pPr>
              <a:defRPr lang="en-US" smtClean="0">
                <a:solidFill>
                  <a:srgbClr val="FFFFFF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66800" y="2821838"/>
            <a:ext cx="6255488" cy="1362075"/>
          </a:xfrm>
        </p:spPr>
        <p:txBody>
          <a:bodyPr tIns="0" anchor="t"/>
          <a:lstStyle>
            <a:lvl1pPr algn="r">
              <a:buNone/>
              <a:defRPr sz="4200" b="1" cap="all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1905002"/>
            <a:ext cx="6255488" cy="74350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24239" y="6556810"/>
            <a:ext cx="2002464" cy="226902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735359" y="6556810"/>
            <a:ext cx="2895600" cy="228600"/>
          </a:xfrm>
        </p:spPr>
        <p:txBody>
          <a:bodyPr bIns="0" anchor="b"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733952" y="6555112"/>
            <a:ext cx="588336" cy="228600"/>
          </a:xfrm>
        </p:spPr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178808" y="1600202"/>
            <a:ext cx="3520440" cy="4525963"/>
          </a:xfrm>
        </p:spPr>
        <p:txBody>
          <a:bodyPr anchor="t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178808" y="5867400"/>
            <a:ext cx="3520440" cy="457200"/>
          </a:xfrm>
          <a:noFill/>
          <a:ln w="12700" cap="flat" cmpd="sng" algn="ctr">
            <a:solidFill>
              <a:schemeClr val="tx2"/>
            </a:solidFill>
            <a:prstDash val="solid"/>
          </a:ln>
          <a:effectLst/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anchor="ctr"/>
          <a:lstStyle>
            <a:lvl1pPr marL="0" indent="0" algn="ctr">
              <a:buNone/>
              <a:defRPr sz="1800" b="1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178808" y="1711840"/>
            <a:ext cx="3520440" cy="41148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42048" cy="1143000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5897880" cy="1173480"/>
          </a:xfrm>
        </p:spPr>
        <p:txBody>
          <a:bodyPr wrap="square" anchor="b"/>
          <a:lstStyle>
            <a:lvl1pPr algn="l">
              <a:buNone/>
              <a:defRPr lang="en-US" sz="2400" baseline="0" smtClean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497417"/>
            <a:ext cx="5897880" cy="602512"/>
          </a:xfrm>
        </p:spPr>
        <p:txBody>
          <a:bodyPr rot="0" spcFirstLastPara="0" vertOverflow="overflow" horzOverflow="overflow" vert="horz" wrap="square" lIns="45720" tIns="0" rIns="0" bIns="0" numCol="1" spcCol="0" rtlCol="0" fromWordArt="0" anchor="t" anchorCtr="0" forceAA="0" compatLnSpc="1">
            <a:norm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457200" y="2133601"/>
            <a:ext cx="7239000" cy="437175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 rot="21240000">
            <a:off x="597971" y="1004670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5000" dist="12700" dir="5400000" algn="t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 rot="21420000">
            <a:off x="596708" y="998818"/>
            <a:ext cx="4319527" cy="4312573"/>
          </a:xfrm>
          <a:prstGeom prst="rect">
            <a:avLst/>
          </a:prstGeom>
          <a:solidFill>
            <a:srgbClr val="FAFAFA"/>
          </a:solidFill>
          <a:ln w="1270" cap="rnd" cmpd="sng" algn="ctr">
            <a:solidFill>
              <a:srgbClr val="EAEAEA"/>
            </a:solidFill>
            <a:prstDash val="solid"/>
          </a:ln>
          <a:effectLst>
            <a:outerShdw blurRad="28000" dist="12700" dir="5400000" algn="tl" rotWithShape="0">
              <a:srgbClr val="000000">
                <a:alpha val="4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89099" y="1143000"/>
            <a:ext cx="3429000" cy="2057400"/>
          </a:xfrm>
        </p:spPr>
        <p:txBody>
          <a:bodyPr vert="horz" anchor="b"/>
          <a:lstStyle>
            <a:lvl1pPr algn="l">
              <a:buNone/>
              <a:defRPr sz="3000" b="1" baseline="0">
                <a:ln w="500">
                  <a:solidFill>
                    <a:schemeClr val="tx2">
                      <a:shade val="10000"/>
                      <a:satMod val="135000"/>
                    </a:schemeClr>
                  </a:solidFill>
                </a:ln>
                <a:gradFill>
                  <a:gsLst>
                    <a:gs pos="0">
                      <a:schemeClr val="accent4">
                        <a:tint val="13000"/>
                      </a:schemeClr>
                    </a:gs>
                    <a:gs pos="10000">
                      <a:schemeClr val="accent4">
                        <a:tint val="20000"/>
                      </a:schemeClr>
                    </a:gs>
                    <a:gs pos="49000">
                      <a:schemeClr val="accent4">
                        <a:tint val="70000"/>
                      </a:schemeClr>
                    </a:gs>
                    <a:gs pos="50000">
                      <a:schemeClr val="accent4">
                        <a:tint val="97000"/>
                      </a:schemeClr>
                    </a:gs>
                    <a:gs pos="100000">
                      <a:schemeClr val="accent4">
                        <a:tint val="20000"/>
                      </a:schemeClr>
                    </a:gs>
                  </a:gsLst>
                  <a:lin ang="5400000" scaled="1"/>
                </a:gradFill>
                <a:effectLst/>
              </a:defRPr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389099" y="3283634"/>
            <a:ext cx="3429000" cy="1920240"/>
          </a:xfrm>
        </p:spPr>
        <p:txBody>
          <a:bodyPr rot="0" spcFirstLastPara="0" vertOverflow="overflow" horzOverflow="overflow" vert="horz" wrap="square" lIns="82296" tIns="0" rIns="0" bIns="0" numCol="1" spcCol="0" rtlCol="0" fromWordArt="0" anchor="t" anchorCtr="0" forceAA="0" compatLnSpc="1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FontTx/>
              <a:buNone/>
              <a:defRPr sz="1400" baseline="0">
                <a:solidFill>
                  <a:schemeClr val="tx1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marL="0" marR="0" lvl="0" indent="0" algn="l" defTabSz="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tx2"/>
              </a:buClr>
              <a:buSzPct val="73000"/>
              <a:buFontTx/>
              <a:buNone/>
              <a:tabLst/>
              <a:defRPr/>
            </a:pPr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Picture Placeholder 9"/>
          <p:cNvSpPr>
            <a:spLocks noGrp="1"/>
          </p:cNvSpPr>
          <p:nvPr>
            <p:ph type="pic" idx="1"/>
          </p:nvPr>
        </p:nvSpPr>
        <p:spPr>
          <a:xfrm>
            <a:off x="663683" y="1041002"/>
            <a:ext cx="4206240" cy="4206240"/>
          </a:xfrm>
          <a:solidFill>
            <a:schemeClr val="bg2">
              <a:shade val="50000"/>
            </a:schemeClr>
          </a:solidFill>
          <a:ln w="107950">
            <a:solidFill>
              <a:srgbClr val="FFFFFF"/>
            </a:solidFill>
            <a:miter lim="800000"/>
          </a:ln>
          <a:effectLst>
            <a:outerShdw blurRad="44450" dist="3810" dir="5400000" algn="tl" rotWithShape="0">
              <a:srgbClr val="000000">
                <a:alpha val="60000"/>
              </a:srgbClr>
            </a:outerShdw>
          </a:effectLst>
          <a:scene3d>
            <a:camera prst="orthographicFront"/>
            <a:lightRig rig="threePt" dir="t"/>
          </a:scene3d>
          <a:sp3d contourW="3810"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274957"/>
            <a:ext cx="1524000" cy="5851525"/>
          </a:xfrm>
        </p:spPr>
        <p:txBody>
          <a:bodyPr vert="eaVert" anchor="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44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242816" y="6557946"/>
            <a:ext cx="2002464" cy="226902"/>
          </a:xfrm>
        </p:spPr>
        <p:txBody>
          <a:bodyPr/>
          <a:lstStyle>
            <a:extLst/>
          </a:lstStyle>
          <a:p>
            <a:fld id="{1D8BD707-D9CF-40AE-B4C6-C98DA3205C09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0" y="6556248"/>
            <a:ext cx="3657600" cy="228600"/>
          </a:xfrm>
        </p:spPr>
        <p:txBody>
          <a:bodyPr/>
          <a:lstStyle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54496" y="6553200"/>
            <a:ext cx="588336" cy="2286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flipH="1">
            <a:off x="8153400" y="0"/>
            <a:ext cx="990600" cy="6858000"/>
          </a:xfrm>
          <a:prstGeom prst="rect">
            <a:avLst/>
          </a:prstGeom>
          <a:blipFill>
            <a:blip r:embed="rId13">
              <a:alphaModFix amt="43000"/>
            </a:blip>
            <a:tile tx="0" ty="0" sx="50000" sy="50000" flip="none" algn="tl"/>
          </a:blipFill>
          <a:ln w="0" cap="flat" cmpd="sng" algn="ctr">
            <a:noFill/>
            <a:prstDash val="solid"/>
          </a:ln>
          <a:effectLst>
            <a:fillOverlay blend="mult">
              <a:gradFill rotWithShape="1">
                <a:gsLst>
                  <a:gs pos="0">
                    <a:schemeClr val="tx2">
                      <a:tint val="62000"/>
                      <a:satMod val="420000"/>
                    </a:schemeClr>
                  </a:gs>
                  <a:gs pos="100000">
                    <a:schemeClr val="tx2">
                      <a:shade val="20000"/>
                      <a:satMod val="170000"/>
                    </a:schemeClr>
                  </a:gs>
                </a:gsLst>
                <a:path path="circle">
                  <a:fillToRect l="50000" t="110000" r="50000" b="-10000"/>
                </a:path>
                <a:tileRect/>
              </a:gradFill>
            </a:fillOverlay>
            <a:innerShdw blurRad="63500" dist="44450" dir="10800000">
              <a:srgbClr val="000000">
                <a:alpha val="45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3" name="Title Placeholder 2"/>
          <p:cNvSpPr>
            <a:spLocks noGrp="1"/>
          </p:cNvSpPr>
          <p:nvPr>
            <p:ph type="title"/>
          </p:nvPr>
        </p:nvSpPr>
        <p:spPr>
          <a:xfrm>
            <a:off x="457200" y="320040"/>
            <a:ext cx="7239000" cy="1143000"/>
          </a:xfrm>
          <a:prstGeom prst="rect">
            <a:avLst/>
          </a:prstGeom>
        </p:spPr>
        <p:txBody>
          <a:bodyPr vert="horz" lIns="45720" tIns="0" rIns="45720" bIns="0" anchor="b" anchorCtr="0">
            <a:normAutofit/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1" name="Text Placeholder 30"/>
          <p:cNvSpPr>
            <a:spLocks noGrp="1"/>
          </p:cNvSpPr>
          <p:nvPr>
            <p:ph type="body" idx="1"/>
          </p:nvPr>
        </p:nvSpPr>
        <p:spPr>
          <a:xfrm>
            <a:off x="457200" y="1609416"/>
            <a:ext cx="7239000" cy="4846320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27" name="Date Placeholder 26"/>
          <p:cNvSpPr>
            <a:spLocks noGrp="1"/>
          </p:cNvSpPr>
          <p:nvPr>
            <p:ph type="dt" sz="half" idx="2"/>
          </p:nvPr>
        </p:nvSpPr>
        <p:spPr>
          <a:xfrm>
            <a:off x="4245936" y="6557946"/>
            <a:ext cx="2002464" cy="226902"/>
          </a:xfrm>
          <a:prstGeom prst="rect">
            <a:avLst/>
          </a:prstGeom>
        </p:spPr>
        <p:txBody>
          <a:bodyPr vert="horz" tIns="0" bIns="0" anchor="b"/>
          <a:lstStyle>
            <a:lvl1pPr algn="l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fld id="{1D8BD707-D9CF-40AE-B4C6-C98DA3205C09}" type="datetimeFigureOut">
              <a:rPr lang="en-US" smtClean="0"/>
              <a:pPr/>
              <a:t>4/24/2020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3"/>
          </p:nvPr>
        </p:nvSpPr>
        <p:spPr>
          <a:xfrm>
            <a:off x="457200" y="6557946"/>
            <a:ext cx="3657600" cy="228600"/>
          </a:xfrm>
          <a:prstGeom prst="rect">
            <a:avLst/>
          </a:prstGeom>
        </p:spPr>
        <p:txBody>
          <a:bodyPr vert="horz" tIns="0" bIns="0" anchor="b"/>
          <a:lstStyle>
            <a:lvl1pPr algn="r" eaLnBrk="1" latinLnBrk="0" hangingPunct="1">
              <a:defRPr kumimoji="0" sz="1000">
                <a:solidFill>
                  <a:schemeClr val="tx2"/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16" name="Slide Number Placeholder 15"/>
          <p:cNvSpPr>
            <a:spLocks noGrp="1"/>
          </p:cNvSpPr>
          <p:nvPr>
            <p:ph type="sldNum" sz="quarter" idx="4"/>
          </p:nvPr>
        </p:nvSpPr>
        <p:spPr>
          <a:xfrm>
            <a:off x="6251448" y="6556248"/>
            <a:ext cx="588336" cy="228600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100">
                <a:solidFill>
                  <a:schemeClr val="tx2"/>
                </a:solidFill>
              </a:defRPr>
            </a:lvl1pPr>
            <a:extLst/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1" eaLnBrk="1" latinLnBrk="0" hangingPunct="1">
        <a:spcBef>
          <a:spcPct val="0"/>
        </a:spcBef>
        <a:buNone/>
        <a:defRPr kumimoji="0" sz="3800" b="1" kern="1200" cap="all" baseline="0">
          <a:ln w="500">
            <a:solidFill>
              <a:schemeClr val="tx2">
                <a:shade val="20000"/>
                <a:satMod val="120000"/>
              </a:schemeClr>
            </a:solidFill>
          </a:ln>
          <a:gradFill>
            <a:gsLst>
              <a:gs pos="0">
                <a:schemeClr val="accent4">
                  <a:tint val="13000"/>
                </a:schemeClr>
              </a:gs>
              <a:gs pos="10000">
                <a:schemeClr val="accent4">
                  <a:tint val="20000"/>
                </a:schemeClr>
              </a:gs>
              <a:gs pos="49000">
                <a:schemeClr val="accent4">
                  <a:tint val="70000"/>
                </a:schemeClr>
              </a:gs>
              <a:gs pos="50000">
                <a:schemeClr val="accent4">
                  <a:tint val="97000"/>
                </a:schemeClr>
              </a:gs>
              <a:gs pos="100000">
                <a:schemeClr val="accent4">
                  <a:tint val="20000"/>
                </a:schemeClr>
              </a:gs>
            </a:gsLst>
            <a:lin ang="5400000" scaled="1"/>
          </a:gradFill>
          <a:effectLst/>
          <a:latin typeface="+mj-lt"/>
          <a:ea typeface="+mj-ea"/>
          <a:cs typeface="+mj-cs"/>
        </a:defRPr>
      </a:lvl1pPr>
      <a:extLst/>
    </p:titleStyle>
    <p:bodyStyle>
      <a:lvl1pPr marL="274320" indent="-274320" algn="r" rtl="1" eaLnBrk="1" latinLnBrk="0" hangingPunct="1">
        <a:spcBef>
          <a:spcPts val="600"/>
        </a:spcBef>
        <a:buClr>
          <a:schemeClr val="tx2"/>
        </a:buClr>
        <a:buSzPct val="73000"/>
        <a:buFont typeface="Wingdings 2"/>
        <a:buChar char=""/>
        <a:defRPr kumimoji="0" sz="26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521208" indent="-228600" algn="r" rtl="1" eaLnBrk="1" latinLnBrk="0" hangingPunct="1">
        <a:spcBef>
          <a:spcPts val="500"/>
        </a:spcBef>
        <a:buClr>
          <a:schemeClr val="accent4"/>
        </a:buClr>
        <a:buSzPct val="80000"/>
        <a:buFont typeface="Wingdings 2"/>
        <a:buChar char=""/>
        <a:defRPr kumimoji="0" sz="23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2pPr>
      <a:lvl3pPr marL="758952" indent="-228600" algn="r" rtl="1" eaLnBrk="1" latinLnBrk="0" hangingPunct="1">
        <a:spcBef>
          <a:spcPts val="400"/>
        </a:spcBef>
        <a:buClr>
          <a:schemeClr val="accent4"/>
        </a:buClr>
        <a:buSzPct val="60000"/>
        <a:buFont typeface="Wingdings"/>
        <a:buChar char="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228600" algn="r" rtl="1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"/>
        <a:defRPr kumimoji="0" sz="20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4pPr>
      <a:lvl5pPr marL="1280160" indent="-228600" algn="r" rtl="1" eaLnBrk="1" latinLnBrk="0" hangingPunct="1">
        <a:spcBef>
          <a:spcPts val="400"/>
        </a:spcBef>
        <a:buClr>
          <a:schemeClr val="accent4"/>
        </a:buClr>
        <a:buSzPct val="70000"/>
        <a:buFont typeface="Wingdings"/>
        <a:buChar char="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72184" indent="-182880" algn="r" rtl="1" eaLnBrk="1" latinLnBrk="0" hangingPunct="1">
        <a:spcBef>
          <a:spcPts val="400"/>
        </a:spcBef>
        <a:buClr>
          <a:schemeClr val="accent4"/>
        </a:buClr>
        <a:buSzPct val="80000"/>
        <a:buFont typeface="Wingdings 2"/>
        <a:buChar char=""/>
        <a:defRPr kumimoji="0" sz="1800" kern="120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6pPr>
      <a:lvl7pPr marL="1673352" indent="-182880" algn="r" rtl="1" eaLnBrk="1" latinLnBrk="0" hangingPunct="1">
        <a:spcBef>
          <a:spcPct val="20000"/>
        </a:spcBef>
        <a:buClr>
          <a:schemeClr val="accent4"/>
        </a:buClr>
        <a:buSzPct val="80000"/>
        <a:buFont typeface="Wingdings 2"/>
        <a:buChar char="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847088" indent="-182880" algn="r" rtl="1" eaLnBrk="1" latinLnBrk="0" hangingPunct="1">
        <a:spcBef>
          <a:spcPts val="300"/>
        </a:spcBef>
        <a:buClr>
          <a:schemeClr val="accent4"/>
        </a:buClr>
        <a:buSzPct val="100000"/>
        <a:buChar char="•"/>
        <a:defRPr kumimoji="0" sz="1600" kern="1200" baseline="0">
          <a:solidFill>
            <a:schemeClr val="tx1">
              <a:tint val="85000"/>
            </a:schemeClr>
          </a:solidFill>
          <a:latin typeface="+mn-lt"/>
          <a:ea typeface="+mn-ea"/>
          <a:cs typeface="+mn-cs"/>
        </a:defRPr>
      </a:lvl8pPr>
      <a:lvl9pPr marL="2057400" indent="-182880" algn="r" rtl="1" eaLnBrk="1" latinLnBrk="0" hangingPunct="1">
        <a:spcBef>
          <a:spcPct val="20000"/>
        </a:spcBef>
        <a:buClr>
          <a:schemeClr val="accent4"/>
        </a:buClr>
        <a:buSzPct val="100000"/>
        <a:buFont typeface="Wingdings"/>
        <a:buChar char="§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rtl="1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a-IR" dirty="0" smtClean="0"/>
              <a:t>بنام خدا</a:t>
            </a:r>
            <a:endParaRPr lang="fa-IR" dirty="0"/>
          </a:p>
        </p:txBody>
      </p:sp>
    </p:spTree>
    <p:extLst>
      <p:ext uri="{BB962C8B-B14F-4D97-AF65-F5344CB8AC3E}">
        <p14:creationId xmlns:p14="http://schemas.microsoft.com/office/powerpoint/2010/main" val="12061872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09600" y="762002"/>
            <a:ext cx="2895600" cy="110799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pPr algn="ctr"/>
            <a:r>
              <a:rPr lang="fa-IR" sz="6600" b="1" dirty="0" smtClean="0">
                <a:latin typeface="IranNastaliq" pitchFamily="18" charset="0"/>
                <a:cs typeface="IranNastaliq" pitchFamily="18" charset="0"/>
              </a:rPr>
              <a:t>درس فارماكولوژي</a:t>
            </a:r>
            <a:endParaRPr lang="fa-IR" sz="6600" b="1" dirty="0">
              <a:latin typeface="IranNastaliq" pitchFamily="18" charset="0"/>
              <a:cs typeface="IranNastaliq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201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le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71104696"/>
              </p:ext>
            </p:extLst>
          </p:nvPr>
        </p:nvGraphicFramePr>
        <p:xfrm>
          <a:off x="228599" y="228600"/>
          <a:ext cx="7620001" cy="2362200"/>
        </p:xfrm>
        <a:graphic>
          <a:graphicData uri="http://schemas.openxmlformats.org/drawingml/2006/table">
            <a:tbl>
              <a:tblPr rtl="1" firstRow="1" firstCol="1" bandRow="1">
                <a:tableStyleId>{5940675A-B579-460E-94D1-54222C63F5DA}</a:tableStyleId>
              </a:tblPr>
              <a:tblGrid>
                <a:gridCol w="890752"/>
                <a:gridCol w="2446955"/>
                <a:gridCol w="2141147"/>
                <a:gridCol w="2141147"/>
              </a:tblGrid>
              <a:tr h="762000">
                <a:tc row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2000" dirty="0">
                          <a:effectLst/>
                          <a:cs typeface="B Zar" pitchFamily="2" charset="-78"/>
                        </a:rPr>
                        <a:t> </a:t>
                      </a:r>
                      <a:endParaRPr lang="en-US" sz="1400" dirty="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4310" marR="64310" marT="0" marB="0"/>
                </a:tc>
                <a:tc rowSpan="3"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endParaRPr lang="fa-IR" sz="2000" dirty="0">
                        <a:effectLst/>
                        <a:cs typeface="B Zar" pitchFamily="2" charset="-78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endParaRPr lang="fa-IR" sz="2000" dirty="0" smtClean="0">
                        <a:effectLst/>
                        <a:cs typeface="B Zar" pitchFamily="2" charset="-78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2000" dirty="0" smtClean="0">
                          <a:effectLst/>
                          <a:cs typeface="B Zar" pitchFamily="2" charset="-78"/>
                        </a:rPr>
                        <a:t>وازوديلاتورها</a:t>
                      </a:r>
                      <a:r>
                        <a:rPr lang="en-US" sz="1400" dirty="0" smtClean="0">
                          <a:effectLst/>
                          <a:cs typeface="B Zar" pitchFamily="2" charset="-78"/>
                        </a:rPr>
                        <a:t> </a:t>
                      </a:r>
                      <a:r>
                        <a:rPr lang="fa-IR" sz="2000" dirty="0">
                          <a:effectLst/>
                          <a:cs typeface="B Zar" pitchFamily="2" charset="-78"/>
                        </a:rPr>
                        <a:t> </a:t>
                      </a:r>
                      <a:endParaRPr lang="en-US" sz="1400" dirty="0">
                        <a:effectLst/>
                        <a:cs typeface="B Zar" pitchFamily="2" charset="-78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000" dirty="0">
                          <a:effectLst/>
                          <a:cs typeface="B Zar" pitchFamily="2" charset="-78"/>
                        </a:rPr>
                        <a:t> </a:t>
                      </a:r>
                      <a:endParaRPr lang="en-US" sz="1400" dirty="0">
                        <a:effectLst/>
                        <a:cs typeface="B Zar" pitchFamily="2" charset="-78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en-US" sz="1400" dirty="0">
                          <a:effectLst/>
                          <a:cs typeface="B Zar" pitchFamily="2" charset="-78"/>
                        </a:rPr>
                        <a:t/>
                      </a:r>
                      <a:br>
                        <a:rPr lang="en-US" sz="1400" dirty="0">
                          <a:effectLst/>
                          <a:cs typeface="B Zar" pitchFamily="2" charset="-78"/>
                        </a:rPr>
                      </a:br>
                      <a:r>
                        <a:rPr lang="fa-IR" sz="2000" dirty="0">
                          <a:effectLst/>
                          <a:cs typeface="B Zar" pitchFamily="2" charset="-78"/>
                        </a:rPr>
                        <a:t>داروهاي تضعيف كننده قلب</a:t>
                      </a:r>
                      <a:endParaRPr lang="en-US" sz="1400" dirty="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4310" marR="6431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ar-SA" sz="2000">
                          <a:effectLst/>
                          <a:cs typeface="B Zar" pitchFamily="2" charset="-78"/>
                        </a:rPr>
                        <a:t>نيترات ها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4310" marR="6431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ar-SA" sz="2000" dirty="0">
                          <a:effectLst/>
                          <a:cs typeface="B Zar" pitchFamily="2" charset="-78"/>
                        </a:rPr>
                        <a:t>نيتروگليسيرين، ايزوسوربايد دي نيترات</a:t>
                      </a:r>
                      <a:endParaRPr lang="en-US" sz="1400" dirty="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4310" marR="64310" marT="0" marB="0" anchor="ctr"/>
                </a:tc>
              </a:tr>
              <a:tr h="762000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ar-SA" sz="2000">
                          <a:effectLst/>
                          <a:cs typeface="B Zar" pitchFamily="2" charset="-78"/>
                        </a:rPr>
                        <a:t>بلوك كننده هاي كانال كلسيم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4310" marR="6431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ar-SA" sz="2000" dirty="0">
                          <a:effectLst/>
                          <a:cs typeface="B Zar" pitchFamily="2" charset="-78"/>
                        </a:rPr>
                        <a:t>نيفيديپين، وراپاميل، ديلتيازم، نيموديپين</a:t>
                      </a:r>
                      <a:endParaRPr lang="en-US" sz="1400" dirty="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4310" marR="64310" marT="0" marB="0" anchor="ctr"/>
                </a:tc>
              </a:tr>
              <a:tr h="838200"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rtl="1"/>
                      <a:endParaRPr lang="fa-I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ar-SA" sz="2000" dirty="0">
                          <a:effectLst/>
                          <a:cs typeface="B Zar" pitchFamily="2" charset="-78"/>
                        </a:rPr>
                        <a:t>بتابلوكرها</a:t>
                      </a:r>
                      <a:endParaRPr lang="en-US" sz="1400" dirty="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4310" marR="6431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ar-SA" sz="2000" dirty="0" smtClean="0">
                          <a:effectLst/>
                          <a:cs typeface="B Zar" pitchFamily="2" charset="-78"/>
                        </a:rPr>
                        <a:t>پروپرانولول</a:t>
                      </a:r>
                      <a:r>
                        <a:rPr lang="ar-SA" sz="2000" dirty="0">
                          <a:effectLst/>
                          <a:cs typeface="B Zar" pitchFamily="2" charset="-78"/>
                        </a:rPr>
                        <a:t>، متوپرولول</a:t>
                      </a:r>
                      <a:endParaRPr lang="en-US" sz="1400" dirty="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4310" marR="64310" marT="0" marB="0" anchor="ctr"/>
                </a:tc>
              </a:tr>
            </a:tbl>
          </a:graphicData>
        </a:graphic>
      </p:graphicFrame>
      <p:cxnSp>
        <p:nvCxnSpPr>
          <p:cNvPr id="3" name="Straight Connector 2"/>
          <p:cNvCxnSpPr/>
          <p:nvPr/>
        </p:nvCxnSpPr>
        <p:spPr>
          <a:xfrm flipV="1">
            <a:off x="5486400" y="696913"/>
            <a:ext cx="0" cy="18097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" name="Straight Connector 3"/>
          <p:cNvCxnSpPr/>
          <p:nvPr/>
        </p:nvCxnSpPr>
        <p:spPr>
          <a:xfrm flipV="1">
            <a:off x="5486400" y="1103312"/>
            <a:ext cx="0" cy="179388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" name="Straight Connector 4"/>
          <p:cNvCxnSpPr/>
          <p:nvPr/>
        </p:nvCxnSpPr>
        <p:spPr>
          <a:xfrm flipV="1">
            <a:off x="5486400" y="1415486"/>
            <a:ext cx="0" cy="18097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" name="Straight Connector 5"/>
          <p:cNvCxnSpPr/>
          <p:nvPr/>
        </p:nvCxnSpPr>
        <p:spPr>
          <a:xfrm flipV="1">
            <a:off x="5486400" y="1800225"/>
            <a:ext cx="0" cy="18097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" name="Straight Arrow Connector 6"/>
          <p:cNvCxnSpPr/>
          <p:nvPr/>
        </p:nvCxnSpPr>
        <p:spPr>
          <a:xfrm flipH="1">
            <a:off x="4660900" y="696913"/>
            <a:ext cx="825500" cy="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Straight Arrow Connector 7"/>
          <p:cNvCxnSpPr/>
          <p:nvPr/>
        </p:nvCxnSpPr>
        <p:spPr>
          <a:xfrm flipH="1">
            <a:off x="4660900" y="1293813"/>
            <a:ext cx="825500" cy="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Straight Arrow Connector 8"/>
          <p:cNvCxnSpPr/>
          <p:nvPr/>
        </p:nvCxnSpPr>
        <p:spPr>
          <a:xfrm flipH="1">
            <a:off x="4660900" y="1415486"/>
            <a:ext cx="825500" cy="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Straight Arrow Connector 9"/>
          <p:cNvCxnSpPr/>
          <p:nvPr/>
        </p:nvCxnSpPr>
        <p:spPr>
          <a:xfrm flipH="1">
            <a:off x="4660900" y="1981200"/>
            <a:ext cx="825500" cy="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 Box 12"/>
          <p:cNvSpPr txBox="1"/>
          <p:nvPr/>
        </p:nvSpPr>
        <p:spPr>
          <a:xfrm rot="5400000">
            <a:off x="6257131" y="1053252"/>
            <a:ext cx="2222500" cy="715962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fa-IR" sz="2000" dirty="0">
                <a:effectLst/>
                <a:latin typeface="Times New Roman"/>
                <a:cs typeface="B Zar" pitchFamily="2" charset="-78"/>
              </a:rPr>
              <a:t>داروهاي مورد استفاده در آنژين هاي صدري</a:t>
            </a:r>
            <a:endParaRPr lang="en-US" sz="2000" dirty="0">
              <a:effectLst/>
              <a:cs typeface="B Zar" pitchFamily="2" charset="-78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28600" y="2929622"/>
            <a:ext cx="7659806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/>
            <a:r>
              <a:rPr lang="ar-SA" sz="2500" b="1" dirty="0">
                <a:solidFill>
                  <a:srgbClr val="C00000"/>
                </a:solidFill>
                <a:cs typeface="B Zar" pitchFamily="2" charset="-78"/>
              </a:rPr>
              <a:t>آنژين آترواسكروتيك يا آنژين كوششي يا آنژين كلاسيك:</a:t>
            </a:r>
            <a:endParaRPr lang="en-US" sz="2500" dirty="0">
              <a:solidFill>
                <a:srgbClr val="C00000"/>
              </a:solidFill>
              <a:cs typeface="B Zar" pitchFamily="2" charset="-78"/>
            </a:endParaRPr>
          </a:p>
          <a:p>
            <a:pPr algn="justLow" rtl="1"/>
            <a:r>
              <a:rPr lang="ar-SA" sz="2500" dirty="0">
                <a:cs typeface="B Zar" pitchFamily="2" charset="-78"/>
              </a:rPr>
              <a:t>انسداد نسبي يك يا تعداد بيشتري از عروق </a:t>
            </a:r>
            <a:r>
              <a:rPr lang="ar-SA" sz="2500" dirty="0" smtClean="0">
                <a:cs typeface="B Zar" pitchFamily="2" charset="-78"/>
              </a:rPr>
              <a:t>كرونر</a:t>
            </a:r>
            <a:r>
              <a:rPr lang="en-US" sz="2500" dirty="0" smtClean="0">
                <a:cs typeface="B Zar" pitchFamily="2" charset="-78"/>
                <a:sym typeface="Wingdings"/>
              </a:rPr>
              <a:t></a:t>
            </a:r>
            <a:r>
              <a:rPr lang="fa-IR" sz="2500" dirty="0" smtClean="0">
                <a:cs typeface="B Zar" pitchFamily="2" charset="-78"/>
                <a:sym typeface="Wingdings"/>
              </a:rPr>
              <a:t> </a:t>
            </a:r>
            <a:r>
              <a:rPr lang="fa-IR" sz="2500" dirty="0" smtClean="0">
                <a:cs typeface="B Zar" pitchFamily="2" charset="-78"/>
              </a:rPr>
              <a:t>ناكافي </a:t>
            </a:r>
            <a:r>
              <a:rPr lang="fa-IR" sz="2500" dirty="0">
                <a:cs typeface="B Zar" pitchFamily="2" charset="-78"/>
              </a:rPr>
              <a:t>بودن اكسيژن حمل شده به قلب، هنگام زياد شدن كار قلب (به عنوان مثال در ورزش</a:t>
            </a:r>
            <a:r>
              <a:rPr lang="fa-IR" sz="2500" dirty="0" smtClean="0">
                <a:cs typeface="B Zar" pitchFamily="2" charset="-78"/>
              </a:rPr>
              <a:t>)</a:t>
            </a:r>
            <a:r>
              <a:rPr lang="en-US" sz="2500" dirty="0" smtClean="0">
                <a:cs typeface="B Zar" pitchFamily="2" charset="-78"/>
                <a:sym typeface="Wingdings"/>
              </a:rPr>
              <a:t></a:t>
            </a:r>
            <a:r>
              <a:rPr lang="fa-IR" sz="2500" dirty="0" smtClean="0">
                <a:cs typeface="B Zar" pitchFamily="2" charset="-78"/>
                <a:sym typeface="Wingdings"/>
              </a:rPr>
              <a:t> </a:t>
            </a:r>
            <a:r>
              <a:rPr lang="fa-IR" sz="2500" dirty="0" smtClean="0">
                <a:cs typeface="B Zar" pitchFamily="2" charset="-78"/>
              </a:rPr>
              <a:t>تجمع </a:t>
            </a:r>
            <a:r>
              <a:rPr lang="fa-IR" sz="2500" dirty="0">
                <a:cs typeface="B Zar" pitchFamily="2" charset="-78"/>
              </a:rPr>
              <a:t>متابوليت هاي اسيدي و تغييرات ايسكميك </a:t>
            </a:r>
            <a:r>
              <a:rPr lang="en-US" sz="2500" dirty="0">
                <a:cs typeface="B Zar" pitchFamily="2" charset="-78"/>
                <a:sym typeface="Wingdings"/>
              </a:rPr>
              <a:t></a:t>
            </a:r>
            <a:r>
              <a:rPr lang="fa-IR" sz="2500" dirty="0">
                <a:cs typeface="B Zar" pitchFamily="2" charset="-78"/>
              </a:rPr>
              <a:t> تحريك پايانه هاي درد در ميوكارد</a:t>
            </a:r>
            <a:endParaRPr lang="en-US" sz="2500" dirty="0">
              <a:cs typeface="B Zar" pitchFamily="2" charset="-78"/>
            </a:endParaRPr>
          </a:p>
          <a:p>
            <a:pPr marL="342900" lvl="0" indent="-342900" algn="justLow" rtl="1">
              <a:buFont typeface="Wingdings" pitchFamily="2" charset="2"/>
              <a:buChar char="ü"/>
            </a:pPr>
            <a:r>
              <a:rPr lang="fa-IR" sz="2500" dirty="0">
                <a:cs typeface="B Zar" pitchFamily="2" charset="-78"/>
              </a:rPr>
              <a:t>استراحت كردن باعث بهبود درد در عرض 15 دقيقه مي شود. 90 درصد موارد آنژين از اين نوع آنژين است.</a:t>
            </a:r>
            <a:endParaRPr lang="en-US" sz="2500" dirty="0">
              <a:cs typeface="B 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845290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474345"/>
            <a:ext cx="7696200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/>
            <a:r>
              <a:rPr lang="fa-IR" sz="2500" b="1" dirty="0">
                <a:solidFill>
                  <a:srgbClr val="C00000"/>
                </a:solidFill>
                <a:cs typeface="B Zar" pitchFamily="2" charset="-78"/>
              </a:rPr>
              <a:t>آنژين وازواسپاستيك يا آنژين استراحت يا آنژين واريانت يا پرينزمتال:</a:t>
            </a:r>
            <a:endParaRPr lang="en-US" sz="2500" dirty="0">
              <a:solidFill>
                <a:srgbClr val="C00000"/>
              </a:solidFill>
              <a:cs typeface="B Zar" pitchFamily="2" charset="-78"/>
            </a:endParaRPr>
          </a:p>
          <a:p>
            <a:pPr algn="justLow" rtl="1"/>
            <a:r>
              <a:rPr lang="fa-IR" sz="2500" dirty="0">
                <a:cs typeface="B Zar" pitchFamily="2" charset="-78"/>
              </a:rPr>
              <a:t>اين آنژين با اسپاسم قابل برگشت عروق كرونر كه معمولاً در محل پلاك آترواسكروتيك اتفاق مي افتد، همراه است. مسئول 10 درصد موارد آنژين است.</a:t>
            </a:r>
            <a:endParaRPr lang="en-US" sz="2500" dirty="0">
              <a:cs typeface="B Zar" pitchFamily="2" charset="-78"/>
            </a:endParaRPr>
          </a:p>
          <a:p>
            <a:pPr marL="342900" lvl="0" indent="-342900" algn="justLow" rtl="1">
              <a:buFont typeface="Wingdings" pitchFamily="2" charset="2"/>
              <a:buChar char="ü"/>
            </a:pPr>
            <a:r>
              <a:rPr lang="fa-IR" sz="2500" dirty="0">
                <a:cs typeface="B Zar" pitchFamily="2" charset="-78"/>
              </a:rPr>
              <a:t>اين آنژين در هر زماني حتي حين خواب هم ممكن است اتفاق بيفتد. اغلب در استراحت بروز مي كند. </a:t>
            </a:r>
            <a:endParaRPr lang="en-US" sz="2500" dirty="0">
              <a:cs typeface="B Zar" pitchFamily="2" charset="-78"/>
            </a:endParaRPr>
          </a:p>
          <a:p>
            <a:pPr marL="342900" lvl="0" indent="-342900" algn="justLow" rtl="1">
              <a:buFont typeface="Wingdings" pitchFamily="2" charset="2"/>
              <a:buChar char="ü"/>
            </a:pPr>
            <a:r>
              <a:rPr lang="fa-IR" sz="2500" dirty="0">
                <a:cs typeface="B Zar" pitchFamily="2" charset="-78"/>
              </a:rPr>
              <a:t>آنژين وازواسپاستيك ممكن است به آنژين ناپايدار تبديل شود.</a:t>
            </a:r>
            <a:endParaRPr lang="en-US" sz="2500" dirty="0">
              <a:cs typeface="B Zar" pitchFamily="2" charset="-78"/>
            </a:endParaRPr>
          </a:p>
          <a:p>
            <a:pPr algn="justLow" rtl="1"/>
            <a:endParaRPr lang="fa-IR" sz="2500" b="1" dirty="0" smtClean="0">
              <a:solidFill>
                <a:srgbClr val="C00000"/>
              </a:solidFill>
              <a:cs typeface="B Zar" pitchFamily="2" charset="-78"/>
            </a:endParaRPr>
          </a:p>
          <a:p>
            <a:pPr algn="justLow" rtl="1"/>
            <a:r>
              <a:rPr lang="fa-IR" sz="2500" b="1" dirty="0" smtClean="0">
                <a:solidFill>
                  <a:srgbClr val="C00000"/>
                </a:solidFill>
                <a:cs typeface="B Zar" pitchFamily="2" charset="-78"/>
              </a:rPr>
              <a:t>آنژين </a:t>
            </a:r>
            <a:r>
              <a:rPr lang="fa-IR" sz="2500" b="1" dirty="0">
                <a:solidFill>
                  <a:srgbClr val="C00000"/>
                </a:solidFill>
                <a:cs typeface="B Zar" pitchFamily="2" charset="-78"/>
              </a:rPr>
              <a:t>ناپايدار:</a:t>
            </a:r>
            <a:endParaRPr lang="en-US" sz="2500" dirty="0">
              <a:solidFill>
                <a:srgbClr val="C00000"/>
              </a:solidFill>
              <a:cs typeface="B Zar" pitchFamily="2" charset="-78"/>
            </a:endParaRPr>
          </a:p>
          <a:p>
            <a:pPr algn="justLow" rtl="1"/>
            <a:r>
              <a:rPr lang="fa-IR" sz="2500" dirty="0">
                <a:cs typeface="B Zar" pitchFamily="2" charset="-78"/>
              </a:rPr>
              <a:t>آنژين ناپايدار افزايش يابنده است و به عنوان سندرم حاد كرونري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ACS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fa-IR" sz="2500" dirty="0">
                <a:cs typeface="B Zar" pitchFamily="2" charset="-78"/>
              </a:rPr>
              <a:t> هم شناخته مي شود. با افزايش فركانس و شدت حملات كه ناشي از مجموعه پلاك هاي آترواسكروتيك، تجمع پلاكتي در محل پلاك هاي آسيب ديده و وازواسپاسم است، مشخص مي شود. آنژين ناپايدار به عنوان پيش درآمد فوري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MI</a:t>
            </a:r>
            <a:r>
              <a:rPr lang="fa-IR" sz="2000" dirty="0">
                <a:cs typeface="B Zar" pitchFamily="2" charset="-78"/>
              </a:rPr>
              <a:t> </a:t>
            </a:r>
            <a:r>
              <a:rPr lang="fa-IR" sz="2500" dirty="0">
                <a:cs typeface="B Zar" pitchFamily="2" charset="-78"/>
              </a:rPr>
              <a:t>شناخته مي شود و به عنوان يك اورژانس پزشكي تلقي مي شود.</a:t>
            </a:r>
            <a:endParaRPr lang="en-US" sz="2500" dirty="0">
              <a:effectLst/>
              <a:cs typeface="B 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8352018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" y="179487"/>
            <a:ext cx="8001000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/>
            <a:r>
              <a:rPr lang="fa-IR" sz="2300" b="1" dirty="0">
                <a:solidFill>
                  <a:srgbClr val="C00000"/>
                </a:solidFill>
                <a:cs typeface="B Zar" pitchFamily="2" charset="-78"/>
              </a:rPr>
              <a:t>استراتژي هاي درمان:</a:t>
            </a:r>
            <a:endParaRPr lang="en-US" sz="2300" dirty="0">
              <a:solidFill>
                <a:srgbClr val="C00000"/>
              </a:solidFill>
              <a:cs typeface="B Zar" pitchFamily="2" charset="-78"/>
            </a:endParaRPr>
          </a:p>
          <a:p>
            <a:pPr algn="justLow" rtl="1"/>
            <a:r>
              <a:rPr lang="fa-IR" sz="2300" dirty="0">
                <a:cs typeface="B Zar" pitchFamily="2" charset="-78"/>
              </a:rPr>
              <a:t>علت درد آنژيني، حمل ناكافي اكسيژن به ميوكارد نسبت به نياز آن مي باشد، كه مي توان آن را به دو طريق اصلاح كرد:</a:t>
            </a:r>
            <a:endParaRPr lang="en-US" sz="2300" dirty="0">
              <a:cs typeface="B Zar" pitchFamily="2" charset="-78"/>
            </a:endParaRPr>
          </a:p>
          <a:p>
            <a:pPr algn="justLow" rtl="1"/>
            <a:r>
              <a:rPr lang="fa-IR" sz="2300" dirty="0">
                <a:cs typeface="B Zar" pitchFamily="2" charset="-78"/>
              </a:rPr>
              <a:t>افزايش حمل اكسيژن، كاهش نياز به اكسيژن</a:t>
            </a:r>
            <a:endParaRPr lang="en-US" sz="2300" dirty="0">
              <a:cs typeface="B Zar" pitchFamily="2" charset="-78"/>
            </a:endParaRPr>
          </a:p>
          <a:p>
            <a:pPr marL="342900" lvl="0" indent="-342900" algn="justLow" rtl="1">
              <a:buFont typeface="Wingdings" pitchFamily="2" charset="2"/>
              <a:buChar char="ü"/>
            </a:pPr>
            <a:r>
              <a:rPr lang="fa-IR" sz="2300" dirty="0">
                <a:cs typeface="B Zar" pitchFamily="2" charset="-78"/>
              </a:rPr>
              <a:t>نيترات ها، بلوك كننده هاي كلسيم و بتابلوكرها همگي نياز به اكسيژن را در آنژين اسكلروتيك كاهش مي دهند.</a:t>
            </a:r>
            <a:endParaRPr lang="en-US" sz="2300" dirty="0">
              <a:cs typeface="B Zar" pitchFamily="2" charset="-78"/>
            </a:endParaRPr>
          </a:p>
          <a:p>
            <a:pPr marL="342900" lvl="0" indent="-342900" algn="justLow" rtl="1">
              <a:buFont typeface="Wingdings" pitchFamily="2" charset="2"/>
              <a:buChar char="ü"/>
            </a:pPr>
            <a:r>
              <a:rPr lang="fa-IR" sz="2300" dirty="0">
                <a:cs typeface="B Zar" pitchFamily="2" charset="-78"/>
              </a:rPr>
              <a:t>نيترات ها و بلوك كننده هاي كانال كلسيمي (و نه بتابلوكرها) مي توانند با كاهش اسپاسم در آنژين وازواسپاستيك ميزان حمل اكسيژن را هم افزايش بدهند. رگ دار شدن مجدد ميوكارد </a:t>
            </a:r>
            <a:r>
              <a:rPr lang="en-US" sz="2300" dirty="0">
                <a:latin typeface="Times New Roman" pitchFamily="18" charset="0"/>
                <a:cs typeface="Times New Roman" pitchFamily="18" charset="0"/>
              </a:rPr>
              <a:t>(Revascularization) </a:t>
            </a:r>
            <a:r>
              <a:rPr lang="fa-IR" sz="23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a-IR" sz="2300" dirty="0" smtClean="0">
                <a:cs typeface="B Zar" pitchFamily="2" charset="-78"/>
              </a:rPr>
              <a:t>انسداد </a:t>
            </a:r>
            <a:r>
              <a:rPr lang="fa-IR" sz="2300" dirty="0">
                <a:cs typeface="B Zar" pitchFamily="2" charset="-78"/>
              </a:rPr>
              <a:t>كرونرها را با پيوند باي پس عروقي و يا آنژيوپلاستي از بين مي برد.</a:t>
            </a:r>
            <a:endParaRPr lang="en-US" sz="2300" dirty="0">
              <a:cs typeface="B Zar" pitchFamily="2" charset="-78"/>
            </a:endParaRPr>
          </a:p>
          <a:p>
            <a:pPr algn="justLow" rtl="1"/>
            <a:r>
              <a:rPr lang="fa-IR" sz="2300" b="1" dirty="0">
                <a:solidFill>
                  <a:srgbClr val="C00000"/>
                </a:solidFill>
                <a:cs typeface="B Zar" pitchFamily="2" charset="-78"/>
              </a:rPr>
              <a:t>اثرات نيترات ها:</a:t>
            </a:r>
            <a:endParaRPr lang="en-US" sz="2300" dirty="0">
              <a:solidFill>
                <a:srgbClr val="C00000"/>
              </a:solidFill>
              <a:cs typeface="B Zar" pitchFamily="2" charset="-78"/>
            </a:endParaRPr>
          </a:p>
          <a:p>
            <a:pPr algn="justLow" rtl="1"/>
            <a:r>
              <a:rPr lang="fa-IR" sz="2300" dirty="0">
                <a:cs typeface="B Zar" pitchFamily="2" charset="-78"/>
              </a:rPr>
              <a:t>در بسترهاي عروقي، وريدها حساس ترين بخش به اثرات اين داروها هستند. شريان ها حساسيت كمتري دارند و آرتريول ها كمترين حساسيت را دارا مي باشند.</a:t>
            </a:r>
            <a:endParaRPr lang="en-US" sz="2300" dirty="0">
              <a:cs typeface="B Zar" pitchFamily="2" charset="-78"/>
            </a:endParaRPr>
          </a:p>
          <a:p>
            <a:pPr algn="justLow" rtl="1"/>
            <a:r>
              <a:rPr lang="fa-IR" sz="2300" dirty="0">
                <a:cs typeface="B Zar" pitchFamily="2" charset="-78"/>
              </a:rPr>
              <a:t>1- اتساع وريدهاي محيطي </a:t>
            </a:r>
            <a:r>
              <a:rPr lang="en-US" sz="2300" dirty="0">
                <a:cs typeface="B Zar" pitchFamily="2" charset="-78"/>
                <a:sym typeface="Wingdings"/>
              </a:rPr>
              <a:t></a:t>
            </a:r>
            <a:r>
              <a:rPr lang="en-US" sz="2300" dirty="0">
                <a:cs typeface="B Zar" pitchFamily="2" charset="-78"/>
              </a:rPr>
              <a:t> </a:t>
            </a:r>
            <a:r>
              <a:rPr lang="fa-IR" sz="2300" dirty="0">
                <a:cs typeface="B Zar" pitchFamily="2" charset="-78"/>
              </a:rPr>
              <a:t>كاهش پيش بار </a:t>
            </a:r>
            <a:r>
              <a:rPr lang="en-US" sz="2300" dirty="0">
                <a:cs typeface="B Zar" pitchFamily="2" charset="-78"/>
                <a:sym typeface="Wingdings"/>
              </a:rPr>
              <a:t></a:t>
            </a:r>
            <a:r>
              <a:rPr lang="fa-IR" sz="2300" dirty="0">
                <a:cs typeface="B Zar" pitchFamily="2" charset="-78"/>
              </a:rPr>
              <a:t> كاهش اندازه و برون ده قلب و كاهش كشش فيبرهاي قلبي</a:t>
            </a:r>
            <a:endParaRPr lang="en-US" sz="2300" dirty="0">
              <a:cs typeface="B Zar" pitchFamily="2" charset="-78"/>
            </a:endParaRPr>
          </a:p>
          <a:p>
            <a:pPr algn="justLow" rtl="1"/>
            <a:r>
              <a:rPr lang="fa-IR" sz="2300" dirty="0">
                <a:cs typeface="B Zar" pitchFamily="2" charset="-78"/>
              </a:rPr>
              <a:t>2- اتساع آرتريول ها </a:t>
            </a:r>
            <a:r>
              <a:rPr lang="en-US" sz="2300" dirty="0">
                <a:cs typeface="B Zar" pitchFamily="2" charset="-78"/>
                <a:sym typeface="Wingdings"/>
              </a:rPr>
              <a:t></a:t>
            </a:r>
            <a:r>
              <a:rPr lang="fa-IR" sz="2300" dirty="0">
                <a:cs typeface="B Zar" pitchFamily="2" charset="-78"/>
              </a:rPr>
              <a:t> كاهش پس بار </a:t>
            </a:r>
            <a:r>
              <a:rPr lang="en-US" sz="2300" dirty="0">
                <a:cs typeface="B Zar" pitchFamily="2" charset="-78"/>
                <a:sym typeface="Wingdings"/>
              </a:rPr>
              <a:t></a:t>
            </a:r>
            <a:r>
              <a:rPr lang="en-US" sz="2300" dirty="0">
                <a:cs typeface="B Zar" pitchFamily="2" charset="-78"/>
              </a:rPr>
              <a:t> </a:t>
            </a:r>
            <a:r>
              <a:rPr lang="fa-IR" sz="2300" dirty="0">
                <a:cs typeface="B Zar" pitchFamily="2" charset="-78"/>
              </a:rPr>
              <a:t>افزايش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EF</a:t>
            </a:r>
            <a:r>
              <a:rPr lang="fa-IR" dirty="0">
                <a:cs typeface="B Zar" pitchFamily="2" charset="-78"/>
              </a:rPr>
              <a:t> </a:t>
            </a:r>
            <a:r>
              <a:rPr lang="fa-IR" sz="2300" dirty="0">
                <a:cs typeface="B Zar" pitchFamily="2" charset="-78"/>
              </a:rPr>
              <a:t>، كاهش اندازه قلب و كاهش فشارخون</a:t>
            </a:r>
            <a:endParaRPr lang="en-US" sz="2300" dirty="0">
              <a:cs typeface="B Zar" pitchFamily="2" charset="-78"/>
            </a:endParaRPr>
          </a:p>
          <a:p>
            <a:pPr algn="justLow" rtl="1"/>
            <a:r>
              <a:rPr lang="fa-IR" sz="2300" dirty="0">
                <a:cs typeface="B Zar" pitchFamily="2" charset="-78"/>
              </a:rPr>
              <a:t>3- كاهش حاصل ضرب فشارخون در ضربان قلب</a:t>
            </a:r>
            <a:endParaRPr lang="en-US" sz="2300" dirty="0">
              <a:effectLst/>
              <a:cs typeface="B 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772226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52400" y="228600"/>
            <a:ext cx="7848600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</a:pPr>
            <a:r>
              <a:rPr lang="fa-IR" sz="2400" b="1" dirty="0">
                <a:solidFill>
                  <a:srgbClr val="C00000"/>
                </a:solidFill>
                <a:cs typeface="B Zar" pitchFamily="2" charset="-78"/>
              </a:rPr>
              <a:t>مكانيسم هاي درماني نيترات ها در آنژين آترواسكلروتيك:</a:t>
            </a:r>
            <a:endParaRPr lang="en-US" sz="2400" dirty="0">
              <a:solidFill>
                <a:srgbClr val="C00000"/>
              </a:solidFill>
              <a:cs typeface="B Zar" pitchFamily="2" charset="-78"/>
            </a:endParaRPr>
          </a:p>
          <a:p>
            <a:pPr algn="justLow" rtl="1">
              <a:lnSpc>
                <a:spcPct val="150000"/>
              </a:lnSpc>
            </a:pPr>
            <a:r>
              <a:rPr lang="fa-IR" sz="2400" dirty="0">
                <a:cs typeface="B Zar" pitchFamily="2" charset="-78"/>
              </a:rPr>
              <a:t>1- كاهش نياز به اكسيژن (مكانيسم اصلي)</a:t>
            </a:r>
            <a:endParaRPr lang="en-US" sz="2400" dirty="0">
              <a:cs typeface="B Zar" pitchFamily="2" charset="-78"/>
            </a:endParaRPr>
          </a:p>
          <a:p>
            <a:pPr algn="justLow" rtl="1">
              <a:lnSpc>
                <a:spcPct val="150000"/>
              </a:lnSpc>
            </a:pPr>
            <a:r>
              <a:rPr lang="fa-IR" sz="2400" dirty="0">
                <a:cs typeface="B Zar" pitchFamily="2" charset="-78"/>
              </a:rPr>
              <a:t>2- افزايش جريان خون عروق كرونري به وسيله عروق كولترال در ناحيه ايسكميك</a:t>
            </a:r>
            <a:endParaRPr lang="en-US" sz="2400" dirty="0">
              <a:cs typeface="B Zar" pitchFamily="2" charset="-78"/>
            </a:endParaRPr>
          </a:p>
          <a:p>
            <a:pPr algn="justLow" rtl="1">
              <a:lnSpc>
                <a:spcPct val="150000"/>
              </a:lnSpc>
            </a:pPr>
            <a:endParaRPr lang="fa-IR" sz="1600" b="1" dirty="0" smtClean="0">
              <a:cs typeface="B Zar" pitchFamily="2" charset="-78"/>
            </a:endParaRPr>
          </a:p>
          <a:p>
            <a:pPr algn="justLow" rtl="1">
              <a:lnSpc>
                <a:spcPct val="150000"/>
              </a:lnSpc>
            </a:pPr>
            <a:r>
              <a:rPr lang="fa-IR" sz="2400" b="1" dirty="0" smtClean="0">
                <a:solidFill>
                  <a:srgbClr val="C00000"/>
                </a:solidFill>
                <a:cs typeface="B Zar" pitchFamily="2" charset="-78"/>
              </a:rPr>
              <a:t>عوارض </a:t>
            </a:r>
            <a:r>
              <a:rPr lang="fa-IR" sz="2400" b="1" dirty="0">
                <a:solidFill>
                  <a:srgbClr val="C00000"/>
                </a:solidFill>
                <a:cs typeface="B Zar" pitchFamily="2" charset="-78"/>
              </a:rPr>
              <a:t>جانبي نيترات ها: </a:t>
            </a:r>
            <a:endParaRPr lang="en-US" sz="2400" dirty="0">
              <a:solidFill>
                <a:srgbClr val="C00000"/>
              </a:solidFill>
              <a:cs typeface="B Zar" pitchFamily="2" charset="-78"/>
            </a:endParaRPr>
          </a:p>
          <a:p>
            <a:pPr algn="justLow" rtl="1">
              <a:lnSpc>
                <a:spcPct val="150000"/>
              </a:lnSpc>
            </a:pPr>
            <a:r>
              <a:rPr lang="fa-IR" sz="2400" dirty="0">
                <a:cs typeface="B Zar" pitchFamily="2" charset="-78"/>
              </a:rPr>
              <a:t>پاسخ هاي جبراني بدن به اتساع عروق: تاكي كاردي، هيپوتانسيون ارتواستاتيك و سردرد ضربان دار ناشي از اتساع شريان مننژيال</a:t>
            </a:r>
            <a:endParaRPr lang="en-US" sz="2400" dirty="0">
              <a:cs typeface="B Zar" pitchFamily="2" charset="-78"/>
            </a:endParaRPr>
          </a:p>
          <a:p>
            <a:pPr algn="justLow" rtl="1">
              <a:lnSpc>
                <a:spcPct val="150000"/>
              </a:lnSpc>
            </a:pPr>
            <a:endParaRPr lang="fa-IR" sz="1600" b="1" dirty="0" smtClean="0">
              <a:cs typeface="B Zar" pitchFamily="2" charset="-78"/>
            </a:endParaRPr>
          </a:p>
          <a:p>
            <a:pPr algn="justLow" rtl="1">
              <a:lnSpc>
                <a:spcPct val="150000"/>
              </a:lnSpc>
            </a:pPr>
            <a:r>
              <a:rPr lang="fa-IR" sz="2400" b="1" dirty="0" smtClean="0">
                <a:solidFill>
                  <a:srgbClr val="C00000"/>
                </a:solidFill>
                <a:cs typeface="B Zar" pitchFamily="2" charset="-78"/>
              </a:rPr>
              <a:t>داروهاي </a:t>
            </a:r>
            <a:r>
              <a:rPr lang="fa-IR" sz="2400" b="1" dirty="0">
                <a:solidFill>
                  <a:srgbClr val="C00000"/>
                </a:solidFill>
                <a:cs typeface="B Zar" pitchFamily="2" charset="-78"/>
              </a:rPr>
              <a:t>بلوك كننده كانال كلسيم:</a:t>
            </a:r>
            <a:endParaRPr lang="en-US" sz="2400" dirty="0">
              <a:solidFill>
                <a:srgbClr val="C00000"/>
              </a:solidFill>
              <a:cs typeface="B Zar" pitchFamily="2" charset="-78"/>
            </a:endParaRPr>
          </a:p>
          <a:p>
            <a:pPr algn="justLow" rtl="1">
              <a:lnSpc>
                <a:spcPct val="150000"/>
              </a:lnSpc>
            </a:pPr>
            <a:r>
              <a:rPr lang="fa-IR" sz="2400" dirty="0">
                <a:cs typeface="B Zar" pitchFamily="2" charset="-78"/>
              </a:rPr>
              <a:t>با كاهش ورود كلسيم به درون سلول در حين پتانسيل عمل، غلظت داخل سلولي كلسيم و در نتيجه قدرت انقباض عضله كاهش مي يابد.</a:t>
            </a:r>
            <a:endParaRPr lang="en-US" sz="2400" dirty="0">
              <a:effectLst/>
              <a:cs typeface="B 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05112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304800"/>
            <a:ext cx="7696200" cy="5478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/>
            <a:r>
              <a:rPr lang="fa-IR" sz="2500" b="1" dirty="0">
                <a:solidFill>
                  <a:srgbClr val="C00000"/>
                </a:solidFill>
                <a:cs typeface="B Zar" pitchFamily="2" charset="-78"/>
              </a:rPr>
              <a:t>استفاده باليني:</a:t>
            </a:r>
            <a:endParaRPr lang="en-US" sz="2500" dirty="0">
              <a:solidFill>
                <a:srgbClr val="C00000"/>
              </a:solidFill>
              <a:cs typeface="B Zar" pitchFamily="2" charset="-78"/>
            </a:endParaRPr>
          </a:p>
          <a:p>
            <a:pPr algn="justLow" rtl="1"/>
            <a:r>
              <a:rPr lang="fa-IR" sz="2500" dirty="0">
                <a:cs typeface="B Zar" pitchFamily="2" charset="-78"/>
              </a:rPr>
              <a:t>1- درمان پروفيلاكسي در هر دو نوع آنژين فعاليتي و آنژين در حال استراحت (وازواسپاستيك)</a:t>
            </a:r>
            <a:endParaRPr lang="en-US" sz="2500" dirty="0">
              <a:cs typeface="B Zar" pitchFamily="2" charset="-78"/>
            </a:endParaRPr>
          </a:p>
          <a:p>
            <a:pPr algn="justLow" rtl="1"/>
            <a:r>
              <a:rPr lang="fa-IR" sz="2500" dirty="0">
                <a:cs typeface="B Zar" pitchFamily="2" charset="-78"/>
              </a:rPr>
              <a:t>2- پايان بخشيدن به حملات آنژيني حاد (نيفيديپين)</a:t>
            </a:r>
            <a:endParaRPr lang="en-US" sz="2500" dirty="0">
              <a:cs typeface="B Zar" pitchFamily="2" charset="-78"/>
            </a:endParaRPr>
          </a:p>
          <a:p>
            <a:pPr algn="justLow" rtl="1"/>
            <a:r>
              <a:rPr lang="fa-IR" sz="2500" dirty="0">
                <a:cs typeface="B Zar" pitchFamily="2" charset="-78"/>
              </a:rPr>
              <a:t>3- درمان آريتمي هاي گره </a:t>
            </a:r>
            <a:r>
              <a:rPr lang="en-US" sz="2500" dirty="0">
                <a:cs typeface="B Zar" pitchFamily="2" charset="-78"/>
              </a:rPr>
              <a:t>AV</a:t>
            </a:r>
            <a:r>
              <a:rPr lang="fa-IR" sz="2500" dirty="0">
                <a:cs typeface="B Zar" pitchFamily="2" charset="-78"/>
              </a:rPr>
              <a:t> (وارپاميل و ديلتيازم)</a:t>
            </a:r>
            <a:endParaRPr lang="en-US" sz="2500" dirty="0">
              <a:cs typeface="B Zar" pitchFamily="2" charset="-78"/>
            </a:endParaRPr>
          </a:p>
          <a:p>
            <a:pPr algn="justLow" rtl="1"/>
            <a:r>
              <a:rPr lang="fa-IR" sz="2500" dirty="0">
                <a:cs typeface="B Zar" pitchFamily="2" charset="-78"/>
              </a:rPr>
              <a:t>4- درمان سكته مغزي همراه با خونريزي ساب آراكنوئيد (نيموديپين)</a:t>
            </a:r>
            <a:endParaRPr lang="en-US" sz="2500" dirty="0">
              <a:cs typeface="B Zar" pitchFamily="2" charset="-78"/>
            </a:endParaRPr>
          </a:p>
          <a:p>
            <a:pPr algn="justLow" rtl="1"/>
            <a:r>
              <a:rPr lang="fa-IR" sz="2500" dirty="0">
                <a:cs typeface="B Zar" pitchFamily="2" charset="-78"/>
              </a:rPr>
              <a:t>5- درمان فشار خون</a:t>
            </a:r>
            <a:endParaRPr lang="en-US" sz="2500" dirty="0">
              <a:cs typeface="B Zar" pitchFamily="2" charset="-78"/>
            </a:endParaRPr>
          </a:p>
          <a:p>
            <a:pPr algn="justLow" rtl="1"/>
            <a:r>
              <a:rPr lang="fa-IR" sz="2500" dirty="0">
                <a:cs typeface="B Zar" pitchFamily="2" charset="-78"/>
              </a:rPr>
              <a:t>6- درمان سندرم رينود</a:t>
            </a:r>
            <a:endParaRPr lang="en-US" sz="2500" dirty="0">
              <a:cs typeface="B Zar" pitchFamily="2" charset="-78"/>
            </a:endParaRPr>
          </a:p>
          <a:p>
            <a:pPr algn="justLow" rtl="1"/>
            <a:r>
              <a:rPr lang="fa-IR" sz="2500" dirty="0">
                <a:cs typeface="B Zar" pitchFamily="2" charset="-78"/>
              </a:rPr>
              <a:t>7- درمان ميگرن</a:t>
            </a:r>
            <a:endParaRPr lang="en-US" sz="2500" dirty="0">
              <a:cs typeface="B Zar" pitchFamily="2" charset="-78"/>
            </a:endParaRPr>
          </a:p>
          <a:p>
            <a:pPr algn="justLow" rtl="1"/>
            <a:r>
              <a:rPr lang="fa-IR" sz="2500" dirty="0">
                <a:cs typeface="B Zar" pitchFamily="2" charset="-78"/>
              </a:rPr>
              <a:t>8- درمان زايمان زودرس</a:t>
            </a:r>
            <a:endParaRPr lang="en-US" sz="2500" dirty="0">
              <a:cs typeface="B Zar" pitchFamily="2" charset="-78"/>
            </a:endParaRPr>
          </a:p>
          <a:p>
            <a:pPr algn="justLow" rtl="1"/>
            <a:r>
              <a:rPr lang="fa-IR" sz="2000" b="1" u="sng" dirty="0">
                <a:cs typeface="B Zar" pitchFamily="2" charset="-78"/>
              </a:rPr>
              <a:t>يك اثر مهم اين داروها:</a:t>
            </a:r>
            <a:r>
              <a:rPr lang="fa-IR" sz="2000" b="1" dirty="0">
                <a:cs typeface="B Zar" pitchFamily="2" charset="-78"/>
              </a:rPr>
              <a:t> </a:t>
            </a:r>
            <a:r>
              <a:rPr lang="fa-IR" sz="2500" dirty="0">
                <a:cs typeface="B Zar" pitchFamily="2" charset="-78"/>
              </a:rPr>
              <a:t>شل كردن عروق خوني و به ميزان كمتري رحم، برونش و روده</a:t>
            </a:r>
            <a:endParaRPr lang="en-US" sz="2500" dirty="0">
              <a:cs typeface="B Zar" pitchFamily="2" charset="-78"/>
            </a:endParaRPr>
          </a:p>
          <a:p>
            <a:pPr marL="342900" lvl="0" indent="-342900" algn="justLow" rtl="1">
              <a:buFont typeface="Wingdings" pitchFamily="2" charset="2"/>
              <a:buChar char="ü"/>
            </a:pPr>
            <a:r>
              <a:rPr lang="fa-IR" sz="2500" dirty="0">
                <a:cs typeface="B Zar" pitchFamily="2" charset="-78"/>
              </a:rPr>
              <a:t>اين داروها در آنژين آترواسكروتيك به خصوص زماني كه با نيترات ها مصرف شوند مؤثر هستند.</a:t>
            </a:r>
            <a:endParaRPr lang="en-US" sz="2500" dirty="0">
              <a:cs typeface="B 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93050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ripple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152400"/>
            <a:ext cx="7696200" cy="58631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/>
            <a:r>
              <a:rPr lang="fa-IR" sz="2500" b="1" dirty="0">
                <a:solidFill>
                  <a:srgbClr val="C00000"/>
                </a:solidFill>
                <a:cs typeface="B Zar" pitchFamily="2" charset="-78"/>
              </a:rPr>
              <a:t>عوارض جانبي: </a:t>
            </a:r>
            <a:endParaRPr lang="en-US" sz="2500" dirty="0">
              <a:solidFill>
                <a:srgbClr val="C00000"/>
              </a:solidFill>
              <a:cs typeface="B Zar" pitchFamily="2" charset="-78"/>
            </a:endParaRPr>
          </a:p>
          <a:p>
            <a:pPr algn="justLow" rtl="1"/>
            <a:r>
              <a:rPr lang="fa-IR" sz="2500" dirty="0">
                <a:cs typeface="B Zar" pitchFamily="2" charset="-78"/>
              </a:rPr>
              <a:t>1- يبوست، ادم، تهوع، گرگرفتگي و سرگيجه</a:t>
            </a:r>
            <a:endParaRPr lang="en-US" sz="2500" dirty="0">
              <a:cs typeface="B Zar" pitchFamily="2" charset="-78"/>
            </a:endParaRPr>
          </a:p>
          <a:p>
            <a:pPr algn="justLow" rtl="1"/>
            <a:r>
              <a:rPr lang="fa-IR" sz="2500" dirty="0">
                <a:cs typeface="B Zar" pitchFamily="2" charset="-78"/>
              </a:rPr>
              <a:t>2- نارسايي احتقاني قلب، بلوك دهليزي بطني و سركوب گره سينوسي (در استفاده از وارپاميل شايع ترند)</a:t>
            </a:r>
            <a:endParaRPr lang="en-US" sz="2500" dirty="0">
              <a:cs typeface="B Zar" pitchFamily="2" charset="-78"/>
            </a:endParaRPr>
          </a:p>
          <a:p>
            <a:pPr algn="justLow" rtl="1"/>
            <a:r>
              <a:rPr lang="fa-IR" sz="2500" b="1" dirty="0">
                <a:solidFill>
                  <a:srgbClr val="C00000"/>
                </a:solidFill>
                <a:cs typeface="B Zar" pitchFamily="2" charset="-78"/>
              </a:rPr>
              <a:t>داروهاي بتابلوكر:</a:t>
            </a:r>
            <a:endParaRPr lang="en-US" sz="2500" dirty="0">
              <a:solidFill>
                <a:srgbClr val="C00000"/>
              </a:solidFill>
              <a:cs typeface="B Zar" pitchFamily="2" charset="-78"/>
            </a:endParaRPr>
          </a:p>
          <a:p>
            <a:pPr algn="justLow" rtl="1"/>
            <a:r>
              <a:rPr lang="fa-IR" sz="2500" b="1" dirty="0">
                <a:solidFill>
                  <a:srgbClr val="C00000"/>
                </a:solidFill>
                <a:cs typeface="B Zar" pitchFamily="2" charset="-78"/>
              </a:rPr>
              <a:t>اثرات:</a:t>
            </a:r>
            <a:endParaRPr lang="en-US" sz="2500" dirty="0">
              <a:solidFill>
                <a:srgbClr val="C00000"/>
              </a:solidFill>
              <a:cs typeface="B Zar" pitchFamily="2" charset="-78"/>
            </a:endParaRPr>
          </a:p>
          <a:p>
            <a:pPr algn="justLow" rtl="1"/>
            <a:r>
              <a:rPr lang="fa-IR" sz="2500" dirty="0">
                <a:cs typeface="B Zar" pitchFamily="2" charset="-78"/>
              </a:rPr>
              <a:t>1- اثرات سودمند: كاهش ضربان قلب، كاهش نيروي قلبي، كاهش فشارخون</a:t>
            </a:r>
            <a:endParaRPr lang="en-US" sz="2500" dirty="0">
              <a:cs typeface="B Zar" pitchFamily="2" charset="-78"/>
            </a:endParaRPr>
          </a:p>
          <a:p>
            <a:pPr algn="justLow" rtl="1"/>
            <a:r>
              <a:rPr lang="fa-IR" sz="2500" dirty="0">
                <a:cs typeface="B Zar" pitchFamily="2" charset="-78"/>
              </a:rPr>
              <a:t>2- اثرات مضر: افزايش اندازه قلب، طولاني شدن مدت خروج خون از بطن</a:t>
            </a:r>
            <a:endParaRPr lang="en-US" sz="2500" dirty="0">
              <a:cs typeface="B Zar" pitchFamily="2" charset="-78"/>
            </a:endParaRPr>
          </a:p>
          <a:p>
            <a:pPr algn="justLow" rtl="1"/>
            <a:r>
              <a:rPr lang="fa-IR" sz="2500" dirty="0">
                <a:cs typeface="B Zar" pitchFamily="2" charset="-78"/>
              </a:rPr>
              <a:t>3- كاهش حاصلضرب مضاعف</a:t>
            </a:r>
            <a:endParaRPr lang="en-US" sz="2500" dirty="0">
              <a:cs typeface="B Zar" pitchFamily="2" charset="-78"/>
            </a:endParaRPr>
          </a:p>
          <a:p>
            <a:pPr algn="justLow" rtl="1"/>
            <a:r>
              <a:rPr lang="fa-IR" sz="2500" b="1" dirty="0">
                <a:solidFill>
                  <a:srgbClr val="C00000"/>
                </a:solidFill>
                <a:cs typeface="B Zar" pitchFamily="2" charset="-78"/>
              </a:rPr>
              <a:t>استفاده باليني:</a:t>
            </a:r>
            <a:endParaRPr lang="en-US" sz="2500" dirty="0">
              <a:solidFill>
                <a:srgbClr val="C00000"/>
              </a:solidFill>
              <a:cs typeface="B Zar" pitchFamily="2" charset="-78"/>
            </a:endParaRPr>
          </a:p>
          <a:p>
            <a:pPr marL="342900" lvl="0" indent="-342900" algn="justLow" rtl="1">
              <a:buFont typeface="Wingdings" pitchFamily="2" charset="2"/>
              <a:buChar char="ü"/>
            </a:pPr>
            <a:r>
              <a:rPr lang="fa-IR" sz="2500" dirty="0">
                <a:cs typeface="B Zar" pitchFamily="2" charset="-78"/>
              </a:rPr>
              <a:t>درمان پروفيلاكسي آنژين</a:t>
            </a:r>
            <a:endParaRPr lang="en-US" sz="2500" dirty="0">
              <a:cs typeface="B Zar" pitchFamily="2" charset="-78"/>
            </a:endParaRPr>
          </a:p>
          <a:p>
            <a:pPr marL="342900" lvl="0" indent="-342900" algn="justLow" rtl="1">
              <a:buFont typeface="Wingdings" pitchFamily="2" charset="2"/>
              <a:buChar char="ü"/>
            </a:pPr>
            <a:r>
              <a:rPr lang="fa-IR" sz="2500" dirty="0">
                <a:cs typeface="B Zar" pitchFamily="2" charset="-78"/>
              </a:rPr>
              <a:t>بتابلوكرها در پروفيلاكسي آنژين فعاليتي مؤثرند ولي در نوع وازواسپاستيك بي اثرند.</a:t>
            </a:r>
            <a:endParaRPr lang="en-US" sz="2500" dirty="0">
              <a:cs typeface="B Zar" pitchFamily="2" charset="-78"/>
            </a:endParaRPr>
          </a:p>
          <a:p>
            <a:pPr marL="342900" lvl="0" indent="-342900" algn="justLow" rtl="1">
              <a:buFont typeface="Wingdings" pitchFamily="2" charset="2"/>
              <a:buChar char="ü"/>
            </a:pPr>
            <a:r>
              <a:rPr lang="fa-IR" sz="2500" dirty="0">
                <a:cs typeface="B Zar" pitchFamily="2" charset="-78"/>
              </a:rPr>
              <a:t>استفاده توأم بتابلوكرها و نيترات ها مفيد است چون اثرات رفلكسي ناشي از نيترات ها توسط بتابلوكرها خنثي يا كم مي شود.</a:t>
            </a:r>
            <a:endParaRPr lang="en-US" sz="2500" dirty="0">
              <a:cs typeface="B 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06595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:blinds dir="vert"/>
      </p:transition>
    </mc:Choice>
    <mc:Fallback xmlns="">
      <p:transition spd="slow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" y="152400"/>
            <a:ext cx="800100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fa-IR" sz="2400" b="1" dirty="0">
                <a:solidFill>
                  <a:srgbClr val="C00000"/>
                </a:solidFill>
                <a:cs typeface="B Zar" pitchFamily="2" charset="-78"/>
              </a:rPr>
              <a:t>جدول خلاصه دارويي برخي داروهاي مصرفي در آنژين صدري</a:t>
            </a:r>
            <a:endParaRPr lang="en-US" sz="2400" dirty="0">
              <a:solidFill>
                <a:srgbClr val="C00000"/>
              </a:solidFill>
              <a:effectLst/>
              <a:cs typeface="B Zar" pitchFamily="2" charset="-78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1650729"/>
              </p:ext>
            </p:extLst>
          </p:nvPr>
        </p:nvGraphicFramePr>
        <p:xfrm>
          <a:off x="304799" y="838200"/>
          <a:ext cx="7620001" cy="5299666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424152"/>
                <a:gridCol w="2467304"/>
                <a:gridCol w="1923088"/>
                <a:gridCol w="1805457"/>
              </a:tblGrid>
              <a:tr h="277167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800" dirty="0">
                          <a:effectLst/>
                          <a:cs typeface="B Zar" pitchFamily="2" charset="-78"/>
                        </a:rPr>
                        <a:t>دارو</a:t>
                      </a:r>
                      <a:endParaRPr lang="en-US" sz="1600" dirty="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800">
                          <a:effectLst/>
                          <a:cs typeface="B Zar" pitchFamily="2" charset="-78"/>
                        </a:rPr>
                        <a:t>مكانيسم عمل</a:t>
                      </a:r>
                      <a:endParaRPr lang="en-US" sz="16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800">
                          <a:effectLst/>
                          <a:cs typeface="B Zar" pitchFamily="2" charset="-78"/>
                        </a:rPr>
                        <a:t>مصارف باليني</a:t>
                      </a:r>
                      <a:endParaRPr lang="en-US" sz="16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800">
                          <a:effectLst/>
                          <a:cs typeface="B Zar" pitchFamily="2" charset="-78"/>
                        </a:rPr>
                        <a:t>عوارض</a:t>
                      </a:r>
                      <a:endParaRPr lang="en-US" sz="16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</a:tr>
              <a:tr h="125340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800" dirty="0">
                          <a:effectLst/>
                          <a:cs typeface="B Zar" pitchFamily="2" charset="-78"/>
                        </a:rPr>
                        <a:t>نيتروگلسيرين زيرزباني</a:t>
                      </a:r>
                      <a:endParaRPr lang="en-US" sz="1600" dirty="0">
                        <a:effectLst/>
                        <a:cs typeface="B Zar" pitchFamily="2" charset="-78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en-US" sz="1800" dirty="0">
                          <a:effectLst/>
                          <a:cs typeface="B Zar" pitchFamily="2" charset="-78"/>
                        </a:rPr>
                        <a:t>(SL)</a:t>
                      </a:r>
                      <a:endParaRPr lang="en-US" sz="1600" dirty="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800" dirty="0">
                          <a:effectLst/>
                          <a:cs typeface="B Zar" pitchFamily="2" charset="-78"/>
                        </a:rPr>
                        <a:t>رهاسازي </a:t>
                      </a:r>
                      <a:r>
                        <a:rPr lang="en-US" sz="1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NO</a:t>
                      </a:r>
                      <a:r>
                        <a:rPr lang="en-US" sz="1600" dirty="0">
                          <a:effectLst/>
                          <a:cs typeface="B Zar" pitchFamily="2" charset="-78"/>
                        </a:rPr>
                        <a:t> </a:t>
                      </a:r>
                      <a:r>
                        <a:rPr lang="fa-IR" sz="1800" dirty="0">
                          <a:effectLst/>
                          <a:cs typeface="B Zar" pitchFamily="2" charset="-78"/>
                        </a:rPr>
                        <a:t>، افزايش </a:t>
                      </a:r>
                      <a:r>
                        <a:rPr kumimoji="0" lang="en-US" sz="1600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CGMP</a:t>
                      </a:r>
                      <a:r>
                        <a:rPr lang="fa-IR" sz="1800" dirty="0">
                          <a:effectLst/>
                          <a:cs typeface="B Zar" pitchFamily="2" charset="-78"/>
                        </a:rPr>
                        <a:t> و شل شدن عضلات صاف به خصوص در عروق</a:t>
                      </a:r>
                      <a:endParaRPr lang="en-US" sz="1600" dirty="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/>
                        <a:buNone/>
                        <a:tabLst>
                          <a:tab pos="4217035" algn="l"/>
                        </a:tabLst>
                      </a:pPr>
                      <a:r>
                        <a:rPr lang="fa-IR" sz="1800" dirty="0" smtClean="0">
                          <a:effectLst/>
                          <a:cs typeface="B Zar" pitchFamily="2" charset="-78"/>
                        </a:rPr>
                        <a:t>- حمله </a:t>
                      </a:r>
                      <a:r>
                        <a:rPr lang="fa-IR" sz="1800" dirty="0">
                          <a:effectLst/>
                          <a:cs typeface="B Zar" pitchFamily="2" charset="-78"/>
                        </a:rPr>
                        <a:t>حاد آنژين </a:t>
                      </a:r>
                      <a:r>
                        <a:rPr lang="fa-IR" sz="1800" dirty="0" smtClean="0">
                          <a:effectLst/>
                          <a:cs typeface="B Zar" pitchFamily="2" charset="-78"/>
                        </a:rPr>
                        <a:t>صدري</a:t>
                      </a:r>
                      <a:endParaRPr lang="en-US" sz="1600" dirty="0" smtClean="0">
                        <a:effectLst/>
                        <a:cs typeface="B Zar" pitchFamily="2" charset="-78"/>
                      </a:endParaRPr>
                    </a:p>
                    <a:p>
                      <a:pPr marL="0" lvl="0" indent="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/>
                        <a:buNone/>
                        <a:tabLst>
                          <a:tab pos="4217035" algn="l"/>
                        </a:tabLst>
                      </a:pPr>
                      <a:r>
                        <a:rPr lang="fa-IR" sz="1800" dirty="0" smtClean="0">
                          <a:effectLst/>
                          <a:cs typeface="B Zar" pitchFamily="2" charset="-78"/>
                        </a:rPr>
                        <a:t>- سندرم حاد كرونري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800">
                          <a:effectLst/>
                          <a:cs typeface="B Zar" pitchFamily="2" charset="-78"/>
                        </a:rPr>
                        <a:t>تاكيكاردي، سردرد، هيپوتانسيون، ارتواستاتيك</a:t>
                      </a:r>
                      <a:endParaRPr lang="en-US" sz="16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</a:tr>
              <a:tr h="110866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800">
                          <a:effectLst/>
                          <a:cs typeface="B Zar" pitchFamily="2" charset="-78"/>
                        </a:rPr>
                        <a:t>نيتروگلسيرين خوراكي و ايزوسوربايد دي نيترات</a:t>
                      </a:r>
                      <a:endParaRPr lang="en-US" sz="16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800" dirty="0">
                          <a:effectLst/>
                          <a:cs typeface="B Zar" pitchFamily="2" charset="-78"/>
                        </a:rPr>
                        <a:t>رهاسازي </a:t>
                      </a:r>
                      <a:r>
                        <a:rPr kumimoji="0" lang="en-US" sz="1600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NO</a:t>
                      </a:r>
                      <a:r>
                        <a:rPr lang="fa-IR" sz="1800" dirty="0">
                          <a:effectLst/>
                          <a:cs typeface="B Zar" pitchFamily="2" charset="-78"/>
                        </a:rPr>
                        <a:t> ، افزايش </a:t>
                      </a:r>
                      <a:r>
                        <a:rPr kumimoji="0" lang="en-US" sz="1600" kern="1200" dirty="0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CGMP</a:t>
                      </a:r>
                      <a:r>
                        <a:rPr lang="fa-IR" sz="1800" dirty="0">
                          <a:effectLst/>
                          <a:cs typeface="B Zar" pitchFamily="2" charset="-78"/>
                        </a:rPr>
                        <a:t> و شل شدن عضلات صاف به خصوص در عروق</a:t>
                      </a:r>
                      <a:endParaRPr lang="en-US" sz="1600" dirty="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800" dirty="0">
                          <a:effectLst/>
                          <a:cs typeface="B Zar" pitchFamily="2" charset="-78"/>
                        </a:rPr>
                        <a:t>پروفيلاكسي آنژين</a:t>
                      </a:r>
                      <a:endParaRPr lang="en-US" sz="1600" dirty="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800">
                          <a:effectLst/>
                          <a:cs typeface="B Zar" pitchFamily="2" charset="-78"/>
                        </a:rPr>
                        <a:t>تاكيكاردي، سردرد، هيپوتانسيون، ارتواستاتيك</a:t>
                      </a:r>
                      <a:endParaRPr lang="en-US" sz="16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</a:tr>
              <a:tr h="1551758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800" dirty="0">
                          <a:effectLst/>
                          <a:cs typeface="B Zar" pitchFamily="2" charset="-78"/>
                        </a:rPr>
                        <a:t>وراپاميل</a:t>
                      </a:r>
                      <a:endParaRPr lang="en-US" sz="1600" dirty="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800" dirty="0">
                          <a:effectLst/>
                          <a:cs typeface="B Zar" pitchFamily="2" charset="-78"/>
                        </a:rPr>
                        <a:t>بلوك كانال هاي كلسيمي در عضلات صاف و قلب، كاهش </a:t>
                      </a:r>
                      <a:r>
                        <a:rPr kumimoji="0" lang="en-US" sz="1600" kern="1200" dirty="0" err="1">
                          <a:solidFill>
                            <a:schemeClr val="dk1"/>
                          </a:solidFill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Ca</a:t>
                      </a:r>
                      <a:r>
                        <a:rPr lang="fa-IR" sz="1800" dirty="0">
                          <a:effectLst/>
                          <a:cs typeface="B Zar" pitchFamily="2" charset="-78"/>
                        </a:rPr>
                        <a:t> داخل سلولي</a:t>
                      </a:r>
                      <a:endParaRPr lang="en-US" sz="1600" dirty="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lvl="0" indent="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/>
                        <a:buNone/>
                        <a:tabLst>
                          <a:tab pos="4217035" algn="l"/>
                        </a:tabLst>
                      </a:pPr>
                      <a:r>
                        <a:rPr lang="fa-IR" sz="1800" dirty="0" smtClean="0">
                          <a:effectLst/>
                          <a:cs typeface="B Zar" pitchFamily="2" charset="-78"/>
                        </a:rPr>
                        <a:t>- آنژين</a:t>
                      </a:r>
                      <a:r>
                        <a:rPr lang="fa-IR" sz="1800" baseline="0" dirty="0" smtClean="0">
                          <a:effectLst/>
                          <a:cs typeface="B Zar" pitchFamily="2" charset="-78"/>
                        </a:rPr>
                        <a:t> </a:t>
                      </a:r>
                      <a:r>
                        <a:rPr lang="fa-IR" sz="1800" dirty="0" smtClean="0">
                          <a:effectLst/>
                          <a:cs typeface="B Zar" pitchFamily="2" charset="-78"/>
                        </a:rPr>
                        <a:t>ترواسكروتيك </a:t>
                      </a:r>
                      <a:r>
                        <a:rPr lang="fa-IR" sz="1800" dirty="0">
                          <a:effectLst/>
                          <a:cs typeface="B Zar" pitchFamily="2" charset="-78"/>
                        </a:rPr>
                        <a:t>و وازواسپاتيك</a:t>
                      </a:r>
                      <a:endParaRPr lang="en-US" sz="1600" dirty="0">
                        <a:effectLst/>
                        <a:cs typeface="B Zar" pitchFamily="2" charset="-78"/>
                      </a:endParaRPr>
                    </a:p>
                    <a:p>
                      <a:pPr marL="0" lvl="0" indent="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/>
                        <a:buNone/>
                        <a:tabLst>
                          <a:tab pos="4217035" algn="l"/>
                        </a:tabLst>
                      </a:pPr>
                      <a:r>
                        <a:rPr lang="fa-IR" sz="1800" dirty="0" smtClean="0">
                          <a:effectLst/>
                          <a:cs typeface="B Zar" pitchFamily="2" charset="-78"/>
                        </a:rPr>
                        <a:t>- هيپرتانسيون</a:t>
                      </a:r>
                      <a:endParaRPr lang="en-US" sz="1600" dirty="0">
                        <a:effectLst/>
                        <a:cs typeface="B Zar" pitchFamily="2" charset="-78"/>
                      </a:endParaRPr>
                    </a:p>
                    <a:p>
                      <a:pPr marL="0" lvl="0" indent="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/>
                        <a:buNone/>
                        <a:tabLst>
                          <a:tab pos="4217035" algn="l"/>
                        </a:tabLst>
                      </a:pPr>
                      <a:r>
                        <a:rPr lang="fa-IR" sz="1800" dirty="0" smtClean="0">
                          <a:effectLst/>
                          <a:cs typeface="B Zar" pitchFamily="2" charset="-78"/>
                        </a:rPr>
                        <a:t>- آريتمي </a:t>
                      </a:r>
                      <a:r>
                        <a:rPr lang="fa-IR" sz="1800" dirty="0">
                          <a:effectLst/>
                          <a:cs typeface="B Zar" pitchFamily="2" charset="-78"/>
                        </a:rPr>
                        <a:t>هاي قلبي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800" dirty="0">
                          <a:effectLst/>
                          <a:cs typeface="B Zar" pitchFamily="2" charset="-78"/>
                        </a:rPr>
                        <a:t>يبوست، ادم، گرگرفتگي، هيپوتانسيون، سرگيجه</a:t>
                      </a:r>
                      <a:endParaRPr lang="en-US" sz="1600" dirty="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</a:tr>
              <a:tr h="110866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800" dirty="0">
                          <a:effectLst/>
                          <a:cs typeface="B Zar" pitchFamily="2" charset="-78"/>
                        </a:rPr>
                        <a:t>بتابلوكرها</a:t>
                      </a:r>
                      <a:endParaRPr lang="en-US" sz="1600" dirty="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lvl="0" indent="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/>
                        <a:buNone/>
                        <a:tabLst>
                          <a:tab pos="4217035" algn="l"/>
                        </a:tabLst>
                      </a:pPr>
                      <a:r>
                        <a:rPr lang="fa-IR" sz="1800" dirty="0" smtClean="0">
                          <a:effectLst/>
                          <a:cs typeface="B Zar" pitchFamily="2" charset="-78"/>
                        </a:rPr>
                        <a:t>- بلوك </a:t>
                      </a:r>
                      <a:r>
                        <a:rPr lang="fa-IR" sz="1800" dirty="0">
                          <a:effectLst/>
                          <a:cs typeface="B Zar" pitchFamily="2" charset="-78"/>
                        </a:rPr>
                        <a:t>گيرنده هاي بتا در </a:t>
                      </a:r>
                      <a:r>
                        <a:rPr lang="fa-IR" sz="1800" dirty="0" smtClean="0">
                          <a:effectLst/>
                          <a:cs typeface="B Zar" pitchFamily="2" charset="-78"/>
                        </a:rPr>
                        <a:t>قلب</a:t>
                      </a:r>
                      <a:endParaRPr lang="fa-IR" sz="1600" dirty="0" smtClean="0">
                        <a:effectLst/>
                        <a:cs typeface="B Zar" pitchFamily="2" charset="-78"/>
                      </a:endParaRPr>
                    </a:p>
                    <a:p>
                      <a:pPr marL="0" lvl="0" indent="0" algn="r" rtl="1">
                        <a:lnSpc>
                          <a:spcPct val="115000"/>
                        </a:lnSpc>
                        <a:spcAft>
                          <a:spcPts val="0"/>
                        </a:spcAft>
                        <a:buFont typeface="Times New Roman"/>
                        <a:buNone/>
                        <a:tabLst>
                          <a:tab pos="4217035" algn="l"/>
                        </a:tabLst>
                      </a:pPr>
                      <a:r>
                        <a:rPr lang="fa-IR" sz="1800" dirty="0" smtClean="0">
                          <a:effectLst/>
                          <a:cs typeface="B Zar" pitchFamily="2" charset="-78"/>
                        </a:rPr>
                        <a:t>- كاهش </a:t>
                      </a:r>
                      <a:r>
                        <a:rPr lang="fa-IR" sz="1800" dirty="0">
                          <a:effectLst/>
                          <a:cs typeface="B Zar" pitchFamily="2" charset="-78"/>
                        </a:rPr>
                        <a:t>رهايش رنين</a:t>
                      </a:r>
                      <a:endParaRPr lang="en-US" sz="1600" dirty="0">
                        <a:effectLst/>
                        <a:latin typeface="Calibri"/>
                        <a:ea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800">
                          <a:effectLst/>
                          <a:cs typeface="B Zar" pitchFamily="2" charset="-78"/>
                        </a:rPr>
                        <a:t>آنژين، هيپرتانسيون</a:t>
                      </a:r>
                      <a:endParaRPr lang="en-US" sz="1600">
                        <a:effectLst/>
                        <a:cs typeface="B Zar" pitchFamily="2" charset="-78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800">
                          <a:effectLst/>
                          <a:cs typeface="B Zar" pitchFamily="2" charset="-78"/>
                        </a:rPr>
                        <a:t>آريتمي، ميگرن، اضطراب اجراي سخنراني</a:t>
                      </a:r>
                      <a:endParaRPr lang="en-US" sz="16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800" dirty="0">
                          <a:effectLst/>
                          <a:cs typeface="B Zar" pitchFamily="2" charset="-78"/>
                        </a:rPr>
                        <a:t>رجوع به عوارض بتابلوكرها</a:t>
                      </a:r>
                      <a:endParaRPr lang="en-US" sz="1600" dirty="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3435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Text Box 2"/>
          <p:cNvSpPr txBox="1"/>
          <p:nvPr/>
        </p:nvSpPr>
        <p:spPr>
          <a:xfrm>
            <a:off x="2362200" y="304800"/>
            <a:ext cx="3166745" cy="393700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1200" b="1" dirty="0">
                <a:effectLst/>
                <a:ea typeface="Calibri"/>
                <a:cs typeface="B Zar"/>
              </a:rPr>
              <a:t>داروهاي مورد استفاده در نارسايي احتقاني قلب</a:t>
            </a:r>
            <a:endParaRPr lang="en-US" sz="1100" dirty="0">
              <a:effectLst/>
              <a:ea typeface="Calibri"/>
              <a:cs typeface="Arial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flipH="1">
            <a:off x="871855" y="697865"/>
            <a:ext cx="3083560" cy="3314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 flipH="1" flipV="1">
            <a:off x="3955415" y="699770"/>
            <a:ext cx="3207385" cy="3384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Straight Connector 35"/>
          <p:cNvCxnSpPr/>
          <p:nvPr/>
        </p:nvCxnSpPr>
        <p:spPr>
          <a:xfrm>
            <a:off x="3955415" y="699770"/>
            <a:ext cx="0" cy="3270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 Box 3"/>
          <p:cNvSpPr txBox="1"/>
          <p:nvPr/>
        </p:nvSpPr>
        <p:spPr>
          <a:xfrm>
            <a:off x="6781800" y="1308100"/>
            <a:ext cx="1078230" cy="1282700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1200" dirty="0">
                <a:effectLst/>
                <a:ea typeface="Calibri"/>
                <a:cs typeface="B Zar"/>
              </a:rPr>
              <a:t> </a:t>
            </a:r>
            <a:endParaRPr lang="en-US" sz="1100" dirty="0">
              <a:effectLst/>
              <a:ea typeface="Calibri"/>
              <a:cs typeface="Arial"/>
            </a:endParaRPr>
          </a:p>
          <a:p>
            <a:pPr algn="r" rtl="1">
              <a:lnSpc>
                <a:spcPct val="115000"/>
              </a:lnSpc>
              <a:spcAft>
                <a:spcPts val="1000"/>
              </a:spcAft>
            </a:pPr>
            <a:r>
              <a:rPr lang="fa-IR" sz="1200" dirty="0">
                <a:effectLst/>
                <a:ea typeface="Calibri"/>
                <a:cs typeface="B Zar"/>
              </a:rPr>
              <a:t>داروهاي متفرقه</a:t>
            </a:r>
            <a:endParaRPr lang="en-US" sz="1100" dirty="0">
              <a:effectLst/>
              <a:ea typeface="Calibri"/>
              <a:cs typeface="Arial"/>
            </a:endParaRPr>
          </a:p>
        </p:txBody>
      </p:sp>
      <p:sp>
        <p:nvSpPr>
          <p:cNvPr id="38" name="Text Box 4"/>
          <p:cNvSpPr txBox="1"/>
          <p:nvPr/>
        </p:nvSpPr>
        <p:spPr>
          <a:xfrm>
            <a:off x="3378200" y="1310005"/>
            <a:ext cx="1377950" cy="1282700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1200">
                <a:effectLst/>
                <a:ea typeface="Calibri"/>
                <a:cs typeface="B Zar"/>
              </a:rPr>
              <a:t> </a:t>
            </a:r>
            <a:endParaRPr lang="en-US" sz="1100">
              <a:effectLst/>
              <a:ea typeface="Calibri"/>
              <a:cs typeface="Arial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1200">
                <a:effectLst/>
                <a:ea typeface="Calibri"/>
                <a:cs typeface="B Zar"/>
              </a:rPr>
              <a:t>گشاد كننده هاي عروقي</a:t>
            </a:r>
            <a:endParaRPr lang="en-US" sz="1100">
              <a:effectLst/>
              <a:ea typeface="Calibri"/>
              <a:cs typeface="Arial"/>
            </a:endParaRPr>
          </a:p>
        </p:txBody>
      </p:sp>
      <p:sp>
        <p:nvSpPr>
          <p:cNvPr id="39" name="Text Box 5"/>
          <p:cNvSpPr txBox="1"/>
          <p:nvPr/>
        </p:nvSpPr>
        <p:spPr>
          <a:xfrm>
            <a:off x="457200" y="1295400"/>
            <a:ext cx="1078230" cy="1282700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400">
                <a:effectLst/>
                <a:ea typeface="Calibri"/>
                <a:cs typeface="B Zar"/>
              </a:rPr>
              <a:t> </a:t>
            </a:r>
            <a:endParaRPr lang="en-US" sz="1100">
              <a:effectLst/>
              <a:ea typeface="Calibri"/>
              <a:cs typeface="Arial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1200">
                <a:effectLst/>
                <a:ea typeface="Calibri"/>
                <a:cs typeface="B Zar"/>
              </a:rPr>
              <a:t>داروهاي با اثر اينوتروپيك مثبت</a:t>
            </a:r>
            <a:endParaRPr lang="en-US" sz="1100">
              <a:effectLst/>
              <a:ea typeface="Calibri"/>
              <a:cs typeface="Arial"/>
            </a:endParaRPr>
          </a:p>
        </p:txBody>
      </p:sp>
      <p:sp>
        <p:nvSpPr>
          <p:cNvPr id="40" name="Rectangle 4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fa-IR"/>
          </a:p>
        </p:txBody>
      </p:sp>
      <p:sp>
        <p:nvSpPr>
          <p:cNvPr id="41" name="Rectangle 52"/>
          <p:cNvSpPr>
            <a:spLocks noChangeArrowheads="1"/>
          </p:cNvSpPr>
          <p:nvPr/>
        </p:nvSpPr>
        <p:spPr bwMode="auto">
          <a:xfrm>
            <a:off x="0" y="4572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4216400" algn="l"/>
              </a:tabLst>
            </a:pPr>
            <a:endParaRPr kumimoji="0" lang="fa-IR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cxnSp>
        <p:nvCxnSpPr>
          <p:cNvPr id="43" name="Straight Connector 42"/>
          <p:cNvCxnSpPr/>
          <p:nvPr/>
        </p:nvCxnSpPr>
        <p:spPr>
          <a:xfrm>
            <a:off x="880715" y="1038860"/>
            <a:ext cx="0" cy="3270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162800" y="1044575"/>
            <a:ext cx="0" cy="3270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/>
          <p:cNvCxnSpPr/>
          <p:nvPr/>
        </p:nvCxnSpPr>
        <p:spPr>
          <a:xfrm flipH="1">
            <a:off x="228600" y="2025650"/>
            <a:ext cx="647066" cy="6413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/>
          <p:cNvCxnSpPr/>
          <p:nvPr/>
        </p:nvCxnSpPr>
        <p:spPr>
          <a:xfrm>
            <a:off x="996315" y="2038985"/>
            <a:ext cx="0" cy="6273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1210627" y="2036445"/>
            <a:ext cx="779622" cy="63309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 flipH="1">
            <a:off x="2209800" y="2038985"/>
            <a:ext cx="1850390" cy="63055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4062095" y="2042160"/>
            <a:ext cx="635" cy="6273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4067175" y="2038985"/>
            <a:ext cx="1724025" cy="62738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9" name="Text Box 11"/>
          <p:cNvSpPr txBox="1"/>
          <p:nvPr/>
        </p:nvSpPr>
        <p:spPr>
          <a:xfrm>
            <a:off x="76200" y="2787650"/>
            <a:ext cx="609600" cy="565150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900" b="1" dirty="0">
                <a:ea typeface="Calibri"/>
                <a:cs typeface="B Zar"/>
              </a:rPr>
              <a:t>گليكوزيدهاي قلب</a:t>
            </a:r>
            <a:endParaRPr lang="en-US" sz="900" b="1" dirty="0">
              <a:ea typeface="Calibri"/>
              <a:cs typeface="B Zar"/>
            </a:endParaRPr>
          </a:p>
        </p:txBody>
      </p:sp>
      <p:sp>
        <p:nvSpPr>
          <p:cNvPr id="70" name="Text Box 10"/>
          <p:cNvSpPr txBox="1"/>
          <p:nvPr/>
        </p:nvSpPr>
        <p:spPr>
          <a:xfrm>
            <a:off x="634682" y="2787650"/>
            <a:ext cx="723265" cy="1282700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900" b="1" dirty="0">
                <a:ea typeface="Calibri"/>
                <a:cs typeface="B Zar"/>
              </a:rPr>
              <a:t>آگونيست هاي بتاريك</a:t>
            </a:r>
            <a:endParaRPr lang="en-US" sz="900" b="1" dirty="0">
              <a:ea typeface="Calibri"/>
              <a:cs typeface="B Zar"/>
            </a:endParaRPr>
          </a:p>
        </p:txBody>
      </p:sp>
      <p:sp>
        <p:nvSpPr>
          <p:cNvPr id="71" name="Text Box 9"/>
          <p:cNvSpPr txBox="1"/>
          <p:nvPr/>
        </p:nvSpPr>
        <p:spPr>
          <a:xfrm>
            <a:off x="1542098" y="2755900"/>
            <a:ext cx="896302" cy="1282700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900" b="1" dirty="0">
                <a:ea typeface="Calibri"/>
                <a:cs typeface="B Zar"/>
              </a:rPr>
              <a:t>مهار كننده هاي فسفودي استراز</a:t>
            </a:r>
            <a:endParaRPr lang="en-US" sz="900" b="1" dirty="0">
              <a:ea typeface="Calibri"/>
              <a:cs typeface="B Zar"/>
            </a:endParaRPr>
          </a:p>
        </p:txBody>
      </p:sp>
      <p:sp>
        <p:nvSpPr>
          <p:cNvPr id="73" name="Text Box 8"/>
          <p:cNvSpPr txBox="1"/>
          <p:nvPr/>
        </p:nvSpPr>
        <p:spPr>
          <a:xfrm>
            <a:off x="3528060" y="2787650"/>
            <a:ext cx="1078230" cy="641350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900" b="1" dirty="0">
                <a:ea typeface="Calibri"/>
                <a:cs typeface="B Zar"/>
              </a:rPr>
              <a:t>نيترات ها</a:t>
            </a:r>
            <a:endParaRPr lang="en-US" sz="900" b="1" dirty="0">
              <a:ea typeface="Calibri"/>
              <a:cs typeface="B Zar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900" b="1" dirty="0">
                <a:ea typeface="Calibri"/>
                <a:cs typeface="B Zar"/>
              </a:rPr>
              <a:t>هيدرالازين</a:t>
            </a:r>
            <a:endParaRPr lang="en-US" sz="900" b="1" dirty="0">
              <a:ea typeface="Calibri"/>
              <a:cs typeface="B Zar"/>
            </a:endParaRPr>
          </a:p>
        </p:txBody>
      </p:sp>
      <p:sp>
        <p:nvSpPr>
          <p:cNvPr id="74" name="Text Box 6"/>
          <p:cNvSpPr txBox="1"/>
          <p:nvPr/>
        </p:nvSpPr>
        <p:spPr>
          <a:xfrm>
            <a:off x="5528945" y="2755900"/>
            <a:ext cx="1078230" cy="879253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900" b="1" dirty="0">
                <a:ea typeface="Calibri"/>
                <a:cs typeface="B Zar"/>
              </a:rPr>
              <a:t>ديورتيك هاي لوپ</a:t>
            </a:r>
            <a:endParaRPr lang="en-US" sz="900" b="1" dirty="0">
              <a:ea typeface="Calibri"/>
              <a:cs typeface="B Zar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900" b="1" dirty="0">
                <a:ea typeface="Calibri"/>
                <a:cs typeface="B Zar"/>
              </a:rPr>
              <a:t>مهار كننده هاي </a:t>
            </a:r>
            <a:r>
              <a:rPr lang="en-US" sz="900" b="1" dirty="0">
                <a:ea typeface="Calibri"/>
                <a:cs typeface="B Zar"/>
              </a:rPr>
              <a:t>ACE</a:t>
            </a:r>
          </a:p>
        </p:txBody>
      </p:sp>
      <p:sp>
        <p:nvSpPr>
          <p:cNvPr id="77" name="Text Box 7"/>
          <p:cNvSpPr txBox="1"/>
          <p:nvPr/>
        </p:nvSpPr>
        <p:spPr>
          <a:xfrm>
            <a:off x="7239000" y="2590800"/>
            <a:ext cx="838200" cy="1282700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900" b="1" dirty="0">
                <a:ea typeface="Calibri"/>
                <a:cs typeface="B Zar"/>
              </a:rPr>
              <a:t>اسپيرونولاكتون</a:t>
            </a:r>
            <a:endParaRPr lang="en-US" sz="900" b="1" dirty="0">
              <a:ea typeface="Calibri"/>
              <a:cs typeface="B Zar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900" b="1" dirty="0">
                <a:ea typeface="Calibri"/>
                <a:cs typeface="B Zar"/>
              </a:rPr>
              <a:t>تيازيدها</a:t>
            </a:r>
            <a:endParaRPr lang="en-US" sz="900" b="1" dirty="0">
              <a:ea typeface="Calibri"/>
              <a:cs typeface="B Zar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900" b="1" dirty="0">
                <a:ea typeface="Calibri"/>
                <a:cs typeface="B Zar"/>
              </a:rPr>
              <a:t>بتابلوكرها</a:t>
            </a:r>
            <a:endParaRPr lang="en-US" sz="900" b="1" dirty="0">
              <a:ea typeface="Calibri"/>
              <a:cs typeface="B Zar"/>
            </a:endParaRPr>
          </a:p>
        </p:txBody>
      </p:sp>
      <p:cxnSp>
        <p:nvCxnSpPr>
          <p:cNvPr id="78" name="Straight Connector 77"/>
          <p:cNvCxnSpPr/>
          <p:nvPr/>
        </p:nvCxnSpPr>
        <p:spPr>
          <a:xfrm flipH="1">
            <a:off x="6248400" y="2024380"/>
            <a:ext cx="1072516" cy="64516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7324725" y="2025650"/>
            <a:ext cx="333375" cy="55245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5" name="Text Box 12"/>
          <p:cNvSpPr txBox="1"/>
          <p:nvPr/>
        </p:nvSpPr>
        <p:spPr>
          <a:xfrm>
            <a:off x="76200" y="3635153"/>
            <a:ext cx="677301" cy="1282700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900" b="1" dirty="0">
                <a:ea typeface="Calibri"/>
                <a:cs typeface="B Zar"/>
              </a:rPr>
              <a:t>ديگوكسين</a:t>
            </a:r>
            <a:endParaRPr lang="en-US" sz="900" b="1" dirty="0">
              <a:ea typeface="Calibri"/>
              <a:cs typeface="B Zar"/>
            </a:endParaRPr>
          </a:p>
        </p:txBody>
      </p:sp>
      <p:sp>
        <p:nvSpPr>
          <p:cNvPr id="86" name="Text Box 13"/>
          <p:cNvSpPr txBox="1"/>
          <p:nvPr/>
        </p:nvSpPr>
        <p:spPr>
          <a:xfrm>
            <a:off x="685800" y="3635153"/>
            <a:ext cx="655320" cy="1282700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900" b="1" dirty="0">
                <a:ea typeface="Calibri"/>
                <a:cs typeface="B Zar"/>
              </a:rPr>
              <a:t>دوپامين</a:t>
            </a:r>
            <a:endParaRPr lang="en-US" sz="900" b="1" dirty="0">
              <a:ea typeface="Calibri"/>
              <a:cs typeface="B Zar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900" b="1" dirty="0">
                <a:ea typeface="Calibri"/>
                <a:cs typeface="B Zar"/>
              </a:rPr>
              <a:t>دوبوتامين</a:t>
            </a:r>
            <a:endParaRPr lang="en-US" sz="900" b="1" dirty="0">
              <a:ea typeface="Calibri"/>
              <a:cs typeface="B Zar"/>
            </a:endParaRPr>
          </a:p>
        </p:txBody>
      </p:sp>
      <p:sp>
        <p:nvSpPr>
          <p:cNvPr id="87" name="Text Box 14"/>
          <p:cNvSpPr txBox="1"/>
          <p:nvPr/>
        </p:nvSpPr>
        <p:spPr>
          <a:xfrm>
            <a:off x="1685290" y="3635153"/>
            <a:ext cx="609917" cy="1282700"/>
          </a:xfrm>
          <a:prstGeom prst="rect">
            <a:avLst/>
          </a:prstGeom>
          <a:solidFill>
            <a:schemeClr val="lt1"/>
          </a:solidFill>
          <a:ln w="6350">
            <a:noFill/>
          </a:ln>
          <a:effectLst/>
        </p:spPr>
        <p:style>
          <a:lnRef idx="0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1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900" b="1" dirty="0">
                <a:ea typeface="Calibri"/>
                <a:cs typeface="B Zar"/>
              </a:rPr>
              <a:t>آمدينون</a:t>
            </a:r>
            <a:endParaRPr lang="en-US" sz="900" b="1" dirty="0">
              <a:ea typeface="Calibri"/>
              <a:cs typeface="B Zar"/>
            </a:endParaRPr>
          </a:p>
          <a:p>
            <a:pPr algn="ctr" rtl="1">
              <a:lnSpc>
                <a:spcPct val="115000"/>
              </a:lnSpc>
              <a:spcAft>
                <a:spcPts val="1000"/>
              </a:spcAft>
            </a:pPr>
            <a:r>
              <a:rPr lang="fa-IR" sz="900" b="1" dirty="0">
                <a:ea typeface="Calibri"/>
                <a:cs typeface="B Zar"/>
              </a:rPr>
              <a:t>نئوفيلين</a:t>
            </a:r>
            <a:endParaRPr lang="en-US" sz="900" b="1" dirty="0">
              <a:ea typeface="Calibri"/>
              <a:cs typeface="B Zar"/>
            </a:endParaRPr>
          </a:p>
        </p:txBody>
      </p:sp>
      <p:cxnSp>
        <p:nvCxnSpPr>
          <p:cNvPr id="88" name="Straight Arrow Connector 87"/>
          <p:cNvCxnSpPr/>
          <p:nvPr/>
        </p:nvCxnSpPr>
        <p:spPr>
          <a:xfrm>
            <a:off x="304800" y="3195526"/>
            <a:ext cx="0" cy="4412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4" name="Straight Arrow Connector 93"/>
          <p:cNvCxnSpPr/>
          <p:nvPr/>
        </p:nvCxnSpPr>
        <p:spPr>
          <a:xfrm>
            <a:off x="1013460" y="3215019"/>
            <a:ext cx="0" cy="4412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5" name="Straight Arrow Connector 94"/>
          <p:cNvCxnSpPr/>
          <p:nvPr/>
        </p:nvCxnSpPr>
        <p:spPr>
          <a:xfrm>
            <a:off x="1990248" y="3176639"/>
            <a:ext cx="0" cy="441221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331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 rot="5400000">
            <a:off x="5839074" y="3051603"/>
            <a:ext cx="556260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1"/>
            <a:r>
              <a:rPr lang="fa-IR" sz="2400" b="1" dirty="0">
                <a:solidFill>
                  <a:srgbClr val="FFC000"/>
                </a:solidFill>
                <a:cs typeface="B Zar" pitchFamily="2" charset="-78"/>
              </a:rPr>
              <a:t>جدول خلاصه دارويي برخي داروهاي مصرفي در نارسايي قلبي</a:t>
            </a:r>
            <a:endParaRPr lang="en-US" sz="2400" b="1" dirty="0">
              <a:solidFill>
                <a:srgbClr val="FFC000"/>
              </a:solidFill>
              <a:cs typeface="B Zar" pitchFamily="2" charset="-78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5892603"/>
              </p:ext>
            </p:extLst>
          </p:nvPr>
        </p:nvGraphicFramePr>
        <p:xfrm>
          <a:off x="381001" y="127670"/>
          <a:ext cx="7628889" cy="6562316"/>
        </p:xfrm>
        <a:graphic>
          <a:graphicData uri="http://schemas.openxmlformats.org/drawingml/2006/table">
            <a:tbl>
              <a:tblPr rtl="1" firstRow="1" firstCol="1" bandRow="1">
                <a:tableStyleId>{5C22544A-7EE6-4342-B048-85BDC9FD1C3A}</a:tableStyleId>
              </a:tblPr>
              <a:tblGrid>
                <a:gridCol w="1508901"/>
                <a:gridCol w="2567493"/>
                <a:gridCol w="1644886"/>
                <a:gridCol w="1907609"/>
              </a:tblGrid>
              <a:tr h="47206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 dirty="0">
                          <a:effectLst/>
                          <a:cs typeface="B Zar" pitchFamily="2" charset="-78"/>
                        </a:rPr>
                        <a:t>دارو يا گروه دارويي</a:t>
                      </a:r>
                      <a:endParaRPr lang="en-US" sz="1400" dirty="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مكانيسم عمل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 dirty="0">
                          <a:effectLst/>
                          <a:cs typeface="B Zar" pitchFamily="2" charset="-78"/>
                        </a:rPr>
                        <a:t>مصرف باليني</a:t>
                      </a:r>
                      <a:endParaRPr lang="en-US" sz="1400" dirty="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عوارض جانبي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</a:tr>
              <a:tr h="114986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فورسمايد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- كاهش پيش بار و ادم با اثر قوي ديكورنيكي در قسمت صعودي ضخيم لوله هنله</a:t>
                      </a:r>
                      <a:endParaRPr lang="en-US" sz="1400">
                        <a:effectLst/>
                        <a:cs typeface="B Zar" pitchFamily="2" charset="-78"/>
                      </a:endParaRPr>
                    </a:p>
                    <a:p>
                      <a:pPr algn="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- اثر گشاد كنندگي عروق ريوي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- نارسايي قلبي حاد و مزمن بخصوص ادم ريوي حاد</a:t>
                      </a:r>
                      <a:endParaRPr lang="en-US" sz="1400">
                        <a:effectLst/>
                        <a:cs typeface="B Zar" pitchFamily="2" charset="-78"/>
                      </a:endParaRPr>
                    </a:p>
                    <a:p>
                      <a:pPr algn="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- هيپر كلسمي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ناشايع</a:t>
                      </a:r>
                      <a:endParaRPr lang="en-US" sz="1400">
                        <a:effectLst/>
                        <a:cs typeface="B Zar" pitchFamily="2" charset="-78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هيپوكالمي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</a:tr>
              <a:tr h="91989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هيدروكلروتيازيد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- كاهش پيش بار با اثر متوسط ديورتيكي بر لوله پيچيده دور در نفرون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- نارسايي مزمن خفيف</a:t>
                      </a:r>
                      <a:endParaRPr lang="en-US" sz="1400">
                        <a:effectLst/>
                        <a:cs typeface="B Zar" pitchFamily="2" charset="-78"/>
                      </a:endParaRPr>
                    </a:p>
                    <a:p>
                      <a:pPr algn="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- سنگ كليوي مزمن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ناشايع</a:t>
                      </a:r>
                      <a:endParaRPr lang="en-US" sz="1400">
                        <a:effectLst/>
                        <a:cs typeface="B Zar" pitchFamily="2" charset="-78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هيپوكالمي، هيپركليسمي، هيپراوريسمي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</a:tr>
              <a:tr h="91989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اسپيرونولاكتون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- آنتاگونيست آلدوسترون در كليه</a:t>
                      </a:r>
                      <a:endParaRPr lang="en-US" sz="1400">
                        <a:effectLst/>
                        <a:cs typeface="B Zar" pitchFamily="2" charset="-78"/>
                      </a:endParaRPr>
                    </a:p>
                    <a:p>
                      <a:pPr algn="just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- كاهش خفيف در مرگ و مير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- نارسايي قلبي مزمن</a:t>
                      </a:r>
                      <a:endParaRPr lang="en-US" sz="1400">
                        <a:effectLst/>
                        <a:cs typeface="B Zar" pitchFamily="2" charset="-78"/>
                      </a:endParaRPr>
                    </a:p>
                    <a:p>
                      <a:pPr algn="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- آلدوسترونيسم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هيپركالمي، ژنيكوماستي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</a:tr>
              <a:tr h="70809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كاپتوپريل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- بلوك </a:t>
                      </a:r>
                      <a:r>
                        <a:rPr lang="en-US" sz="1600">
                          <a:effectLst/>
                          <a:cs typeface="B Zar" pitchFamily="2" charset="-78"/>
                        </a:rPr>
                        <a:t>ACE</a:t>
                      </a:r>
                      <a:endParaRPr lang="en-US" sz="1400">
                        <a:effectLst/>
                        <a:cs typeface="B Zar" pitchFamily="2" charset="-78"/>
                      </a:endParaRPr>
                    </a:p>
                    <a:p>
                      <a:pPr algn="just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- كاهش تون عروقي و ترشح آلدوسترون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- نارسايي قلبي مزمن</a:t>
                      </a:r>
                      <a:endParaRPr lang="en-US" sz="1400">
                        <a:effectLst/>
                        <a:cs typeface="B Zar" pitchFamily="2" charset="-78"/>
                      </a:endParaRPr>
                    </a:p>
                    <a:p>
                      <a:pPr algn="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- هيپرتانسيون</a:t>
                      </a:r>
                      <a:endParaRPr lang="en-US" sz="1400">
                        <a:effectLst/>
                        <a:cs typeface="B Zar" pitchFamily="2" charset="-78"/>
                      </a:endParaRPr>
                    </a:p>
                    <a:p>
                      <a:pPr algn="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- ديابت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سرفه، آسيب كليوي، تاكيكاردي، هيپوتانسيون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</a:tr>
              <a:tr h="1149869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داروهاي اينوتروپ مثبت:</a:t>
                      </a:r>
                      <a:endParaRPr lang="en-US" sz="1400">
                        <a:effectLst/>
                        <a:cs typeface="B Zar" pitchFamily="2" charset="-78"/>
                      </a:endParaRPr>
                    </a:p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ديگوكسين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- مهار پمپ سديم / پتاسيم </a:t>
                      </a:r>
                      <a:r>
                        <a:rPr lang="en-US" sz="1600">
                          <a:effectLst/>
                          <a:cs typeface="B Zar" pitchFamily="2" charset="-78"/>
                        </a:rPr>
                        <a:t>ATP</a:t>
                      </a:r>
                      <a:r>
                        <a:rPr lang="en-US" sz="1600" baseline="-25000">
                          <a:effectLst/>
                          <a:cs typeface="B Zar" pitchFamily="2" charset="-78"/>
                        </a:rPr>
                        <a:t>ase</a:t>
                      </a:r>
                      <a:r>
                        <a:rPr lang="fa-IR" sz="1600">
                          <a:effectLst/>
                          <a:cs typeface="B Zar" pitchFamily="2" charset="-78"/>
                        </a:rPr>
                        <a:t> و افزايش سديم داخل سلولي و كاهش خروج كلسيم و افزايش انقباض پذيري قلبي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- نارسايي قلبي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آريتمي ساز، تهوع، خستگي ، ضعف عضلات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</a:tr>
              <a:tr h="47206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دوبوتامين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مقلد </a:t>
                      </a:r>
                      <a:r>
                        <a:rPr lang="en-US" sz="1600">
                          <a:effectLst/>
                          <a:cs typeface="B Zar" pitchFamily="2" charset="-78"/>
                        </a:rPr>
                        <a:t>B</a:t>
                      </a:r>
                      <a:r>
                        <a:rPr lang="en-US" sz="1600" baseline="-25000">
                          <a:effectLst/>
                          <a:cs typeface="B Zar" pitchFamily="2" charset="-78"/>
                        </a:rPr>
                        <a:t>1</a:t>
                      </a:r>
                      <a:r>
                        <a:rPr lang="fa-IR" sz="1600">
                          <a:effectLst/>
                          <a:cs typeface="B Zar" pitchFamily="2" charset="-78"/>
                        </a:rPr>
                        <a:t> سمپاتيك و افزايش قدرت انقباضي قلب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نارسايي قلبي حاد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افزايش سرعت ضربان قلب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</a:tr>
              <a:tr h="236033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بتابلوكرها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كاهش مرگ و مير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نارسايي قلبي مزمن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سركوب قلبي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</a:tr>
              <a:tr h="472066"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گشاد كننده هاي عروقي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just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 dirty="0">
                          <a:effectLst/>
                          <a:cs typeface="B Zar" pitchFamily="2" charset="-78"/>
                        </a:rPr>
                        <a:t>- اتساع عروقي</a:t>
                      </a:r>
                      <a:endParaRPr lang="en-US" sz="1400" dirty="0">
                        <a:effectLst/>
                        <a:cs typeface="B Zar" pitchFamily="2" charset="-78"/>
                      </a:endParaRPr>
                    </a:p>
                    <a:p>
                      <a:pPr algn="just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 dirty="0">
                          <a:effectLst/>
                          <a:cs typeface="B Zar" pitchFamily="2" charset="-78"/>
                        </a:rPr>
                        <a:t>- كاهش پيش بار و پس بار</a:t>
                      </a:r>
                      <a:endParaRPr lang="en-US" sz="1400" dirty="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>
                          <a:effectLst/>
                          <a:cs typeface="B Zar" pitchFamily="2" charset="-78"/>
                        </a:rPr>
                        <a:t>نارسايي قلبي</a:t>
                      </a:r>
                      <a:endParaRPr lang="en-US" sz="140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 rtl="1">
                        <a:spcAft>
                          <a:spcPts val="0"/>
                        </a:spcAft>
                        <a:tabLst>
                          <a:tab pos="4217035" algn="l"/>
                        </a:tabLst>
                      </a:pPr>
                      <a:r>
                        <a:rPr lang="fa-IR" sz="1600" dirty="0">
                          <a:effectLst/>
                          <a:cs typeface="B Zar" pitchFamily="2" charset="-78"/>
                        </a:rPr>
                        <a:t>هيپوتانسيون، سردرد، تاكيكاردي</a:t>
                      </a:r>
                      <a:endParaRPr lang="en-US" sz="1400" dirty="0">
                        <a:effectLst/>
                        <a:latin typeface="Calibri"/>
                        <a:cs typeface="B Zar" pitchFamily="2" charset="-78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32943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6200" y="19883"/>
            <a:ext cx="8001000" cy="66325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/>
            <a:r>
              <a:rPr lang="fa-IR" sz="2500" b="1" dirty="0">
                <a:solidFill>
                  <a:srgbClr val="C00000"/>
                </a:solidFill>
                <a:cs typeface="B Zar" pitchFamily="2" charset="-78"/>
              </a:rPr>
              <a:t>برخي نكات مهم</a:t>
            </a:r>
            <a:endParaRPr lang="en-US" sz="2500" dirty="0">
              <a:solidFill>
                <a:srgbClr val="C00000"/>
              </a:solidFill>
              <a:cs typeface="B Zar" pitchFamily="2" charset="-78"/>
            </a:endParaRPr>
          </a:p>
          <a:p>
            <a:pPr marL="342900" lvl="0" indent="-342900" algn="justLow" rtl="1">
              <a:buFont typeface="Wingdings" pitchFamily="2" charset="2"/>
              <a:buChar char="ü"/>
            </a:pPr>
            <a:r>
              <a:rPr lang="fa-IR" sz="2500" dirty="0">
                <a:cs typeface="B Zar" pitchFamily="2" charset="-78"/>
              </a:rPr>
              <a:t>ديژتيال ها، اثرات پاراسمپاتوميمتيك بر روي قلب دارند.</a:t>
            </a:r>
            <a:endParaRPr lang="en-US" sz="2500" dirty="0">
              <a:cs typeface="B Zar" pitchFamily="2" charset="-78"/>
            </a:endParaRPr>
          </a:p>
          <a:p>
            <a:pPr marL="342900" lvl="0" indent="-342900" algn="justLow" rtl="1">
              <a:buFont typeface="Wingdings" pitchFamily="2" charset="2"/>
              <a:buChar char="ü"/>
            </a:pPr>
            <a:r>
              <a:rPr lang="fa-IR" sz="2500" dirty="0">
                <a:cs typeface="B Zar" pitchFamily="2" charset="-78"/>
              </a:rPr>
              <a:t>ديورتيك هاي لوپ و تيازيدها با كاهش سطح پتاسيم سرم، زمينه را براي مسموميت با ديژيتال ها فراهم مي كنند.</a:t>
            </a:r>
            <a:endParaRPr lang="en-US" sz="2500" dirty="0">
              <a:cs typeface="B Zar" pitchFamily="2" charset="-78"/>
            </a:endParaRPr>
          </a:p>
          <a:p>
            <a:pPr marL="342900" lvl="0" indent="-342900" algn="justLow" rtl="1">
              <a:buFont typeface="Wingdings" pitchFamily="2" charset="2"/>
              <a:buChar char="ü"/>
            </a:pPr>
            <a:r>
              <a:rPr lang="fa-IR" sz="2500" dirty="0">
                <a:cs typeface="B Zar" pitchFamily="2" charset="-78"/>
              </a:rPr>
              <a:t>دوبوتامين و دوپامين در برخي از موارد نارسايي حاد كه عملكرد سيستوليك بطور واضح افت كرده باشد مفيد هستند.</a:t>
            </a:r>
            <a:endParaRPr lang="en-US" sz="2500" dirty="0">
              <a:cs typeface="B Zar" pitchFamily="2" charset="-78"/>
            </a:endParaRPr>
          </a:p>
          <a:p>
            <a:pPr marL="342900" lvl="0" indent="-342900" algn="justLow" rtl="1">
              <a:buFont typeface="Wingdings" pitchFamily="2" charset="2"/>
              <a:buChar char="ü"/>
            </a:pPr>
            <a:r>
              <a:rPr lang="fa-IR" sz="2500" dirty="0">
                <a:cs typeface="B Zar" pitchFamily="2" charset="-78"/>
              </a:rPr>
              <a:t>آنتاگونيست هاي گيرنده بتا مانع از پيشرفت نارسايي قلب مي شوند و در صورت اختلال عملكرد واضح سيستوليك مي توانند مضر نيز باشند.</a:t>
            </a:r>
            <a:endParaRPr lang="en-US" sz="2500" dirty="0">
              <a:cs typeface="B Zar" pitchFamily="2" charset="-78"/>
            </a:endParaRPr>
          </a:p>
          <a:p>
            <a:pPr marL="342900" lvl="0" indent="-342900" algn="justLow" rtl="1">
              <a:buFont typeface="Wingdings" pitchFamily="2" charset="2"/>
              <a:buChar char="ü"/>
            </a:pPr>
            <a:r>
              <a:rPr lang="fa-IR" sz="2500" dirty="0">
                <a:cs typeface="B Zar" pitchFamily="2" charset="-78"/>
              </a:rPr>
              <a:t>درمان با گشاد كننده هاي عروق، در موارديكه افزايش پس بار، عامل عمده اي در ايجاد نارسايي قلب است مي تواند بسيار مفيد باشد.</a:t>
            </a:r>
            <a:endParaRPr lang="en-US" sz="2500" dirty="0">
              <a:cs typeface="B Zar" pitchFamily="2" charset="-78"/>
            </a:endParaRPr>
          </a:p>
          <a:p>
            <a:pPr marL="342900" lvl="0" indent="-342900" algn="justLow" rtl="1">
              <a:buFont typeface="Wingdings" pitchFamily="2" charset="2"/>
              <a:buChar char="ü"/>
            </a:pPr>
            <a:r>
              <a:rPr lang="fa-IR" sz="2500" dirty="0">
                <a:cs typeface="B Zar" pitchFamily="2" charset="-78"/>
              </a:rPr>
              <a:t>در نارسايي احتقاني شديد حاد قلب اغلب درمان با نيتروگلسيرين انجام مي شود.</a:t>
            </a:r>
            <a:endParaRPr lang="en-US" sz="2500" dirty="0">
              <a:cs typeface="B Zar" pitchFamily="2" charset="-78"/>
            </a:endParaRPr>
          </a:p>
          <a:p>
            <a:pPr algn="justLow" rtl="1"/>
            <a:r>
              <a:rPr lang="fa-IR" sz="2500" b="1" dirty="0">
                <a:solidFill>
                  <a:srgbClr val="C00000"/>
                </a:solidFill>
                <a:cs typeface="B Zar" pitchFamily="2" charset="-78"/>
              </a:rPr>
              <a:t>استراتژي هاي درماني نارسايي احتقاني قلبي:</a:t>
            </a:r>
            <a:endParaRPr lang="en-US" sz="2500" dirty="0">
              <a:solidFill>
                <a:srgbClr val="C00000"/>
              </a:solidFill>
              <a:cs typeface="B Zar" pitchFamily="2" charset="-78"/>
            </a:endParaRPr>
          </a:p>
          <a:p>
            <a:pPr marL="457200" lvl="0" indent="-457200" algn="justLow" rtl="1">
              <a:buFont typeface="+mj-lt"/>
              <a:buAutoNum type="arabicPeriod"/>
            </a:pPr>
            <a:r>
              <a:rPr lang="fa-IR" sz="2500" dirty="0">
                <a:cs typeface="B Zar" pitchFamily="2" charset="-78"/>
              </a:rPr>
              <a:t>كاهش احتباس آب و نمك: ديورتيك ها</a:t>
            </a:r>
            <a:endParaRPr lang="en-US" sz="2500" dirty="0">
              <a:cs typeface="B Zar" pitchFamily="2" charset="-78"/>
            </a:endParaRPr>
          </a:p>
          <a:p>
            <a:pPr marL="457200" lvl="0" indent="-457200" algn="justLow" rtl="1">
              <a:buFont typeface="+mj-lt"/>
              <a:buAutoNum type="arabicPeriod"/>
            </a:pPr>
            <a:r>
              <a:rPr lang="fa-IR" sz="2500" dirty="0">
                <a:cs typeface="B Zar" pitchFamily="2" charset="-78"/>
              </a:rPr>
              <a:t>درمان مستقيم قلب ضعيف با داروهاي اينوتروپيك مثبت</a:t>
            </a:r>
            <a:endParaRPr lang="en-US" sz="2500" dirty="0">
              <a:cs typeface="B Zar" pitchFamily="2" charset="-78"/>
            </a:endParaRPr>
          </a:p>
          <a:p>
            <a:pPr marL="457200" lvl="0" indent="-457200" algn="justLow" rtl="1">
              <a:buFont typeface="+mj-lt"/>
              <a:buAutoNum type="arabicPeriod"/>
            </a:pPr>
            <a:r>
              <a:rPr lang="fa-IR" sz="2500" dirty="0">
                <a:cs typeface="B Zar" pitchFamily="2" charset="-78"/>
              </a:rPr>
              <a:t>كاهش پيش بار يا پس بار : وازوديلاتورهاي عروقي</a:t>
            </a:r>
            <a:endParaRPr lang="en-US" sz="2500" dirty="0">
              <a:cs typeface="B Zar" pitchFamily="2" charset="-78"/>
            </a:endParaRPr>
          </a:p>
          <a:p>
            <a:pPr marL="342900" lvl="0" indent="-342900" algn="justLow" rtl="1">
              <a:buFont typeface="Wingdings" pitchFamily="2" charset="2"/>
              <a:buChar char="ü"/>
            </a:pPr>
            <a:r>
              <a:rPr lang="fa-IR" sz="2500" dirty="0">
                <a:cs typeface="B Zar" pitchFamily="2" charset="-78"/>
              </a:rPr>
              <a:t>مهار كننده هاي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ACE</a:t>
            </a:r>
            <a:r>
              <a:rPr lang="fa-IR" sz="2000" dirty="0">
                <a:cs typeface="B Zar" pitchFamily="2" charset="-78"/>
              </a:rPr>
              <a:t> </a:t>
            </a:r>
            <a:r>
              <a:rPr lang="fa-IR" sz="2500" dirty="0">
                <a:cs typeface="B Zar" pitchFamily="2" charset="-78"/>
              </a:rPr>
              <a:t>از تغييرات ساختماني كه اغلب متعاقب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MI</a:t>
            </a:r>
            <a:r>
              <a:rPr lang="fa-IR" sz="2500" dirty="0">
                <a:cs typeface="B Zar" pitchFamily="2" charset="-78"/>
              </a:rPr>
              <a:t> ايجاد و سبب نارسايي احتقاني مي شوند، جلوگيري مي كنند.</a:t>
            </a:r>
            <a:endParaRPr lang="en-US" sz="2500" dirty="0">
              <a:cs typeface="B 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11743511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28600" y="228600"/>
            <a:ext cx="7696200" cy="50321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Low" rtl="1">
              <a:lnSpc>
                <a:spcPct val="150000"/>
              </a:lnSpc>
            </a:pPr>
            <a:r>
              <a:rPr lang="fa-IR" sz="2400" b="1" dirty="0">
                <a:solidFill>
                  <a:srgbClr val="C00000"/>
                </a:solidFill>
                <a:cs typeface="B Zar" pitchFamily="2" charset="-78"/>
              </a:rPr>
              <a:t>داروهاي مورد استفاده در نارسايي احتقاني حاد قلب:</a:t>
            </a:r>
            <a:endParaRPr lang="en-US" sz="2400" dirty="0">
              <a:solidFill>
                <a:srgbClr val="C00000"/>
              </a:solidFill>
              <a:cs typeface="B Zar" pitchFamily="2" charset="-78"/>
            </a:endParaRPr>
          </a:p>
          <a:p>
            <a:pPr marL="457200" lvl="0" indent="-457200" algn="justLow" rtl="1">
              <a:lnSpc>
                <a:spcPct val="150000"/>
              </a:lnSpc>
              <a:buFont typeface="+mj-lt"/>
              <a:buAutoNum type="arabicPeriod"/>
            </a:pPr>
            <a:r>
              <a:rPr lang="fa-IR" sz="2400" dirty="0">
                <a:cs typeface="B Zar" pitchFamily="2" charset="-78"/>
              </a:rPr>
              <a:t>ديورتيك لوپ</a:t>
            </a:r>
            <a:endParaRPr lang="en-US" sz="2400" dirty="0">
              <a:cs typeface="B Zar" pitchFamily="2" charset="-78"/>
            </a:endParaRPr>
          </a:p>
          <a:p>
            <a:pPr marL="457200" lvl="0" indent="-457200" algn="justLow" rtl="1">
              <a:lnSpc>
                <a:spcPct val="150000"/>
              </a:lnSpc>
              <a:buFont typeface="+mj-lt"/>
              <a:buAutoNum type="arabicPeriod"/>
            </a:pPr>
            <a:r>
              <a:rPr lang="fa-IR" sz="2400" dirty="0">
                <a:cs typeface="B Zar" pitchFamily="2" charset="-78"/>
              </a:rPr>
              <a:t>يك آگونيست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B</a:t>
            </a:r>
          </a:p>
          <a:p>
            <a:pPr marL="457200" lvl="0" indent="-457200" algn="justLow" rtl="1">
              <a:lnSpc>
                <a:spcPct val="150000"/>
              </a:lnSpc>
              <a:buFont typeface="+mj-lt"/>
              <a:buAutoNum type="arabicPeriod"/>
            </a:pPr>
            <a:r>
              <a:rPr lang="fa-IR" sz="2400" dirty="0">
                <a:cs typeface="B Zar" pitchFamily="2" charset="-78"/>
              </a:rPr>
              <a:t>وازوديلاتور</a:t>
            </a:r>
            <a:endParaRPr lang="en-US" sz="2400" dirty="0">
              <a:cs typeface="B Zar" pitchFamily="2" charset="-78"/>
            </a:endParaRPr>
          </a:p>
          <a:p>
            <a:pPr algn="justLow" rtl="1">
              <a:lnSpc>
                <a:spcPct val="150000"/>
              </a:lnSpc>
            </a:pPr>
            <a:r>
              <a:rPr lang="fa-IR" sz="2400" b="1" dirty="0">
                <a:solidFill>
                  <a:srgbClr val="C00000"/>
                </a:solidFill>
                <a:cs typeface="B Zar" pitchFamily="2" charset="-78"/>
              </a:rPr>
              <a:t>داروهاي مورد استفاده در نارسايي احتقاني مزمن قلب:</a:t>
            </a:r>
            <a:endParaRPr lang="en-US" sz="2400" dirty="0">
              <a:solidFill>
                <a:srgbClr val="C00000"/>
              </a:solidFill>
              <a:cs typeface="B Zar" pitchFamily="2" charset="-78"/>
            </a:endParaRPr>
          </a:p>
          <a:p>
            <a:pPr marL="457200" lvl="0" indent="-457200" algn="justLow" rtl="1">
              <a:lnSpc>
                <a:spcPct val="150000"/>
              </a:lnSpc>
              <a:buFont typeface="+mj-lt"/>
              <a:buAutoNum type="arabicPeriod"/>
            </a:pPr>
            <a:r>
              <a:rPr lang="fa-IR" sz="2400" dirty="0">
                <a:cs typeface="B Zar" pitchFamily="2" charset="-78"/>
              </a:rPr>
              <a:t>يك ديورتيك لوپ به همراه اسپيرنولاكتون</a:t>
            </a:r>
            <a:endParaRPr lang="en-US" sz="2400" dirty="0">
              <a:cs typeface="B Zar" pitchFamily="2" charset="-78"/>
            </a:endParaRPr>
          </a:p>
          <a:p>
            <a:pPr marL="457200" lvl="0" indent="-457200" algn="justLow" rtl="1">
              <a:lnSpc>
                <a:spcPct val="150000"/>
              </a:lnSpc>
              <a:buFont typeface="+mj-lt"/>
              <a:buAutoNum type="arabicPeriod"/>
            </a:pPr>
            <a:r>
              <a:rPr lang="fa-IR" sz="2400" dirty="0">
                <a:cs typeface="B Zar" pitchFamily="2" charset="-78"/>
              </a:rPr>
              <a:t>مهار كننده هاي 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ACE</a:t>
            </a:r>
          </a:p>
          <a:p>
            <a:pPr marL="457200" lvl="0" indent="-457200" algn="justLow" rtl="1">
              <a:lnSpc>
                <a:spcPct val="150000"/>
              </a:lnSpc>
              <a:buFont typeface="+mj-lt"/>
              <a:buAutoNum type="arabicPeriod"/>
            </a:pPr>
            <a:r>
              <a:rPr lang="fa-IR" sz="2400" dirty="0">
                <a:cs typeface="B Zar" pitchFamily="2" charset="-78"/>
              </a:rPr>
              <a:t>بتابلوكرها</a:t>
            </a:r>
            <a:endParaRPr lang="en-US" sz="2400" dirty="0">
              <a:cs typeface="B Zar" pitchFamily="2" charset="-78"/>
            </a:endParaRPr>
          </a:p>
          <a:p>
            <a:pPr marL="457200" lvl="0" indent="-457200" algn="justLow" rtl="1">
              <a:lnSpc>
                <a:spcPct val="150000"/>
              </a:lnSpc>
              <a:buFont typeface="+mj-lt"/>
              <a:buAutoNum type="arabicPeriod"/>
            </a:pPr>
            <a:r>
              <a:rPr lang="fa-IR" sz="2400" dirty="0">
                <a:cs typeface="B Zar" pitchFamily="2" charset="-78"/>
              </a:rPr>
              <a:t>ديژيتال ها (در صورت اختلال عملكرد واضح سيستوليك)</a:t>
            </a:r>
            <a:endParaRPr lang="en-US" sz="2400" dirty="0">
              <a:cs typeface="B Zar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2426019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pulent">
  <a:themeElements>
    <a:clrScheme name="Opulent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Opulent">
      <a:majorFont>
        <a:latin typeface="Trebuchet MS"/>
        <a:ea typeface=""/>
        <a:cs typeface=""/>
        <a:font script="Jpan" typeface="HG丸ｺﾞｼｯｸM-PRO"/>
        <a:font script="Hang" typeface="HY그래픽M"/>
        <a:font script="Hans" typeface="黑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丸ｺﾞｼｯｸM-PRO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pulent">
      <a:fillStyleLst>
        <a:solidFill>
          <a:schemeClr val="phClr"/>
        </a:solidFill>
        <a:gradFill rotWithShape="1">
          <a:gsLst>
            <a:gs pos="0">
              <a:schemeClr val="phClr">
                <a:tint val="15000"/>
                <a:satMod val="250000"/>
              </a:schemeClr>
            </a:gs>
            <a:gs pos="49000">
              <a:schemeClr val="phClr">
                <a:tint val="50000"/>
                <a:satMod val="200000"/>
              </a:schemeClr>
            </a:gs>
            <a:gs pos="49100">
              <a:schemeClr val="phClr">
                <a:tint val="64000"/>
                <a:satMod val="160000"/>
              </a:schemeClr>
            </a:gs>
            <a:gs pos="92000">
              <a:schemeClr val="phClr">
                <a:tint val="50000"/>
                <a:satMod val="200000"/>
              </a:schemeClr>
            </a:gs>
            <a:gs pos="100000">
              <a:schemeClr val="phClr">
                <a:tint val="43000"/>
                <a:satMod val="19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4000"/>
              </a:schemeClr>
            </a:gs>
            <a:gs pos="49000">
              <a:schemeClr val="phClr">
                <a:tint val="96000"/>
                <a:shade val="84000"/>
                <a:satMod val="110000"/>
              </a:schemeClr>
            </a:gs>
            <a:gs pos="49100">
              <a:schemeClr val="phClr">
                <a:shade val="55000"/>
                <a:satMod val="150000"/>
              </a:schemeClr>
            </a:gs>
            <a:gs pos="92000">
              <a:schemeClr val="phClr">
                <a:tint val="98000"/>
                <a:shade val="90000"/>
                <a:satMod val="128000"/>
              </a:schemeClr>
            </a:gs>
            <a:gs pos="100000">
              <a:schemeClr val="phClr">
                <a:tint val="90000"/>
                <a:shade val="97000"/>
                <a:satMod val="128000"/>
              </a:schemeClr>
            </a:gs>
          </a:gsLst>
          <a:lin ang="5400000" scaled="1"/>
        </a:gradFill>
      </a:fillStyleLst>
      <a:lnStyleLst>
        <a:ln w="11430" cap="flat" cmpd="sng" algn="ctr">
          <a:solidFill>
            <a:schemeClr val="phClr"/>
          </a:solidFill>
          <a:prstDash val="solid"/>
        </a:ln>
        <a:ln w="40000" cap="flat" cmpd="sng" algn="ctr">
          <a:solidFill>
            <a:schemeClr val="phClr"/>
          </a:solidFill>
          <a:prstDash val="solid"/>
        </a:ln>
        <a:ln w="31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chemeClr val="phClr">
                <a:shade val="30000"/>
                <a:satMod val="150000"/>
                <a:alpha val="38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</a:effectStyle>
        <a:effectStyle>
          <a:effectLst>
            <a:outerShdw blurRad="39000" dist="25400" dir="5400000" rotWithShape="0">
              <a:schemeClr val="phClr">
                <a:shade val="33000"/>
                <a:alpha val="83000"/>
              </a:scheme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500000"/>
            </a:lightRig>
          </a:scene3d>
          <a:sp3d extrusionH="127000" prstMaterial="powder">
            <a:bevelT w="50800" h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80000"/>
              </a:schemeClr>
              <a:schemeClr val="phClr">
                <a:tint val="500"/>
                <a:satMod val="150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259</TotalTime>
  <Words>1368</Words>
  <Application>Microsoft Office PowerPoint</Application>
  <PresentationFormat>On-screen Show (4:3)</PresentationFormat>
  <Paragraphs>186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Opulent</vt:lpstr>
      <vt:lpstr>بنام خدا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lastModifiedBy>Windows User</cp:lastModifiedBy>
  <cp:revision>115</cp:revision>
  <dcterms:created xsi:type="dcterms:W3CDTF">2006-08-16T00:00:00Z</dcterms:created>
  <dcterms:modified xsi:type="dcterms:W3CDTF">2020-04-23T20:42:26Z</dcterms:modified>
</cp:coreProperties>
</file>