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72" r:id="rId3"/>
    <p:sldId id="280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7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625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63557" y="1479176"/>
            <a:ext cx="462177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fa-IR" sz="3600" dirty="0" smtClean="0">
                <a:solidFill>
                  <a:srgbClr val="FF0000"/>
                </a:solidFill>
                <a:cs typeface="B Titr" panose="00000700000000000000" pitchFamily="2" charset="-78"/>
              </a:rPr>
              <a:t>فارسی هفتم </a:t>
            </a:r>
          </a:p>
          <a:p>
            <a:pPr algn="ctr">
              <a:lnSpc>
                <a:spcPct val="200000"/>
              </a:lnSpc>
            </a:pPr>
            <a:r>
              <a:rPr lang="fa-IR" sz="3600" dirty="0" smtClean="0">
                <a:solidFill>
                  <a:srgbClr val="FF0000"/>
                </a:solidFill>
                <a:cs typeface="B Titr" panose="00000700000000000000" pitchFamily="2" charset="-78"/>
              </a:rPr>
              <a:t> دوره اول متوسطه</a:t>
            </a:r>
          </a:p>
          <a:p>
            <a:pPr algn="ctr">
              <a:lnSpc>
                <a:spcPct val="200000"/>
              </a:lnSpc>
            </a:pPr>
            <a:endParaRPr lang="fa-IR" sz="36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4350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25389" y="823910"/>
            <a:ext cx="9950823" cy="5406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انواع فعل از نظر کارکرد:</a:t>
            </a:r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به جملات زیر توجه کنید : </a:t>
            </a:r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الف) نیما کفشهای جدیدش را پوشید . </a:t>
            </a:r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ب) کشاورزان گندم را کاشتند .</a:t>
            </a:r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ج) </a:t>
            </a:r>
            <a:r>
              <a:rPr lang="fa-IR" sz="28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شاگردان  خوشحال  شدند.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4357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78106" y="2252773"/>
            <a:ext cx="8435788" cy="4160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*فعلها از نظر کار کرد به دودسته تقسیم می شوند :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ct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tabLst>
                <a:tab pos="2252345" algn="l"/>
              </a:tabLst>
            </a:pPr>
            <a:r>
              <a:rPr lang="fa-IR" sz="3200" b="1" dirty="0" smtClean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1)فعلهای  </a:t>
            </a:r>
            <a:r>
              <a:rPr lang="fa-IR" sz="32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ربطی      </a:t>
            </a:r>
            <a:endParaRPr lang="fa-IR" sz="3200" b="1" dirty="0" smtClean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R="0" lvl="0" algn="ctr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tabLst>
                <a:tab pos="2252345" algn="l"/>
              </a:tabLst>
            </a:pPr>
            <a:r>
              <a:rPr lang="fa-IR" sz="3200" b="1" dirty="0" smtClean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  </a:t>
            </a:r>
            <a:r>
              <a:rPr lang="fa-IR" sz="32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2) فعلهای غیر ربطی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marL="409575" marR="0" algn="r" rtl="1">
              <a:lnSpc>
                <a:spcPct val="200000"/>
              </a:lnSpc>
              <a:spcBef>
                <a:spcPts val="0"/>
              </a:spcBef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  <a:endParaRPr lang="en-US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5750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0974" y="687978"/>
            <a:ext cx="10990729" cy="5842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فعلهای ربطی(اسنادی</a:t>
            </a:r>
            <a:r>
              <a:rPr lang="fa-IR" sz="3200" b="1" u="sng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):</a:t>
            </a:r>
          </a:p>
          <a:p>
            <a:pPr algn="ctr" rtl="1">
              <a:lnSpc>
                <a:spcPct val="150000"/>
              </a:lnSpc>
              <a:spcAft>
                <a:spcPts val="1000"/>
              </a:spcAft>
              <a:tabLst>
                <a:tab pos="2252345" algn="l"/>
              </a:tabLst>
            </a:pP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فعلهایی هستند که   حالت یا صفتی را به نهاد ربط می دهند   و در واقع کار ی در آنها انجام نمی شود.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solidFill>
                  <a:srgbClr val="CC0066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فعلهای ربطی عبارتند از :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ctr" rtl="1">
              <a:lnSpc>
                <a:spcPct val="15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 smtClean="0">
                <a:solidFill>
                  <a:srgbClr val="CC0066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    است </a:t>
            </a:r>
            <a:r>
              <a:rPr lang="fa-IR" sz="3200" b="1" dirty="0">
                <a:solidFill>
                  <a:srgbClr val="CC0066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، بود ، شد ، گشت ، گردید .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مانند: شاگردان  خوشحال  شدند.</a:t>
            </a:r>
            <a:endParaRPr lang="en-US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666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" y="2416229"/>
            <a:ext cx="11793070" cy="33034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در جمله هایی که فعلهای اسنادی وجود دارد   ساختارشان به این شکل می شود : </a:t>
            </a:r>
            <a:endParaRPr lang="fa-IR" sz="32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solidFill>
                  <a:srgbClr val="962304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نهاد ( غیر فاعلی)+ مسند + فعل ربطی( اسنادی )</a:t>
            </a:r>
            <a:endParaRPr lang="en-US" sz="32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19479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93059" y="1980280"/>
            <a:ext cx="11205882" cy="21903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تعریف مسند: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حالت یا صفتی  است که  به وسیله ی فعلهای ربطی به نهاد ، ربط داده  می شود .</a:t>
            </a:r>
            <a:endParaRPr lang="en-US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83366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725271" y="1027906"/>
            <a:ext cx="6096000" cy="316240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طرز پیدا کردن مسند در جمله :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ct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solidFill>
                  <a:srgbClr val="3333C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چه+ فعل ربطی = مسند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ctr" rtl="1">
              <a:lnSpc>
                <a:spcPct val="200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  <a:endParaRPr lang="en-US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949824" y="3311643"/>
            <a:ext cx="13662213" cy="3082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مثال:  شاگردان  </a:t>
            </a:r>
            <a:r>
              <a:rPr lang="fa-IR" sz="2800" b="1" u="sng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خوشحال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شدند.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چه شدند؟خوشحال     خوشحال نقش مسند دارد 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در جمله هایی که فعلهای اسنادی وجود دارد  نهاد همیشه نقش غیر فاعلی دارد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زیر را در جملاتی که  ، فعل اسنادی وجود دارد کاری انجام نمی شود.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به همین دلیل ، به نهاد ، نهاد غیر فاعلی گفته می شود . 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51929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03412" y="1027906"/>
            <a:ext cx="11529834" cy="4954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نام دیگر نهاد غیرفاعلی ، مسند الیه ، است  .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طرز پیدا کردن  مسندالیه  :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چه+ مسند و فعل ربطی =  مسندالیه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مثال:  </a:t>
            </a:r>
            <a:r>
              <a:rPr lang="fa-IR" sz="2800" b="1" u="sng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شاگردان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</a:t>
            </a:r>
            <a:r>
              <a:rPr lang="fa-IR" sz="2800" b="1" u="sng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خوشحال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شدند.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شاگردان : نهاد غیر فاعلی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چادر من چلچراغی از صفاست        چادر من باغی    از آیبینه هاست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باغی از آیینه های دوستی              باغی از مهر  وصفای 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دوستی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128465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428130" y="2628852"/>
            <a:ext cx="6096000" cy="274228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تمرین : 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علامه جعفری  کنجکاو بود . </a:t>
            </a:r>
            <a:endParaRPr lang="fa-IR" sz="32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  <a:tabLst>
                <a:tab pos="2252345" algn="l"/>
              </a:tabLst>
            </a:pPr>
            <a:r>
              <a:rPr lang="fa-IR" sz="32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او شیفته طبیعت است .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827085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2553376"/>
            <a:ext cx="6096000" cy="15988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88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پایان</a:t>
            </a:r>
            <a:endParaRPr lang="en-US" sz="7200" dirty="0">
              <a:effectLst/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1135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310</Words>
  <Application>Microsoft Office PowerPoint</Application>
  <PresentationFormat>Widescreen</PresentationFormat>
  <Paragraphs>44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48</cp:revision>
  <dcterms:created xsi:type="dcterms:W3CDTF">2015-07-06T05:06:21Z</dcterms:created>
  <dcterms:modified xsi:type="dcterms:W3CDTF">2020-02-18T12:59:57Z</dcterms:modified>
</cp:coreProperties>
</file>