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8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82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آمار و احتمال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پایه هشتم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445031" imgH="741719" progId="Equation.DSMT4">
                  <p:embed/>
                </p:oleObj>
              </mc:Choice>
              <mc:Fallback>
                <p:oleObj name="Equation" r:id="rId3" imgW="445031" imgH="741719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0988" y="2501153"/>
            <a:ext cx="115644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علم آمار : علم آمار جمع آوری ، سازماندهی و تحلیل و تفسیر اطلاعات ( داده ها ) است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اگر داده های جمع آوری شده زیاد و پراکنده باشند ، بررسی آنها طولانی می شود . برای اینکه بتوانیم آسانتر و بهتر نتیجه بگیریم ، داده ها را متناسب با موضوع آماری دسته بندی و سازماندهی می کنیم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1530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داده آماری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اطلاعات حاصل از جمع آوری که به صورت عدد بیان می شود را داده آماری گوییم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دسته بندی داده ها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داده های زیر نمرات درس ریاضی یک کلاس ریاضی هشتم را نشان می دهد آنها را در سه دسته ، دسته بندی کنید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19 – 19 – 20 – 19 – 18.5 – 13 – 12 – 17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17 – 17 – 18 – 11 – 14 – 18 – 19.5</a:t>
            </a:r>
          </a:p>
          <a:p>
            <a:pPr algn="r" rtl="1">
              <a:lnSpc>
                <a:spcPct val="150000"/>
              </a:lnSpc>
            </a:pP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1412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964" y="3569478"/>
            <a:ext cx="115644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اختلاف بزرگترین و کوچکترین داده دامنه تغییرات می گوییم .                         9 =11-20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طول دسته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حاصل تقسیم دامنه تغییرات بر تعداد دسته ها طول دسته می گوییم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                                                                  طول دسته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64" y="2739684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دامنه تغییرات : 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6816166" y="5343711"/>
          <a:ext cx="1467224" cy="1146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3" imgW="812520" imgH="634680" progId="Equation.DSMT4">
                  <p:embed/>
                </p:oleObj>
              </mc:Choice>
              <mc:Fallback>
                <p:oleObj name="Equation" r:id="rId3" imgW="812520" imgH="63468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6166" y="5343711"/>
                        <a:ext cx="1467224" cy="114626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0588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8929" y="1837764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فراوانی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تعداد داده هایی که در یک دسته قرار دارند ، فراوانی آن دسته می گویند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215153" y="5199529"/>
            <a:ext cx="2895600" cy="268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>
            <a:off x="1380564" y="5190564"/>
            <a:ext cx="2895600" cy="268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36494" y="4518212"/>
            <a:ext cx="3550024" cy="537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101781" y="3962400"/>
            <a:ext cx="788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فراوانی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55687" y="3998259"/>
            <a:ext cx="1021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چوب خط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95836" y="3980330"/>
            <a:ext cx="1425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حدود دسته ها 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rot="16200000" flipV="1">
            <a:off x="5535705" y="4899210"/>
            <a:ext cx="3039036" cy="35863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6893859" y="6293224"/>
            <a:ext cx="3953435" cy="89647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 flipH="1" flipV="1">
            <a:off x="7839636" y="6270812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 flipH="1" flipV="1">
            <a:off x="8556831" y="6288737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 flipH="1" flipV="1">
            <a:off x="9300926" y="6252877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10071871" y="6252882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 rot="-60000">
            <a:off x="7924407" y="5791132"/>
            <a:ext cx="712460" cy="53768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rot="-60000">
            <a:off x="8662500" y="6113314"/>
            <a:ext cx="712460" cy="19753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>
            <a:off x="6991693" y="612368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991688" y="5926454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000653" y="577404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991689" y="5585790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991689" y="5352708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973760" y="5101696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964795" y="4877578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55830" y="4644496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955831" y="4420378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964796" y="419626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946865" y="3990073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 rot="-60000">
            <a:off x="9397156" y="3989160"/>
            <a:ext cx="712460" cy="23039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7718609" y="6373902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11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8471664" y="6391827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14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9197824" y="6391822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17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9932954" y="6400787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20</a:t>
            </a:r>
            <a:endParaRPr lang="en-US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7198659" y="5791200"/>
            <a:ext cx="779929" cy="8965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135905" y="6131859"/>
            <a:ext cx="1757083" cy="896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47" idx="0"/>
          </p:cNvCxnSpPr>
          <p:nvPr/>
        </p:nvCxnSpPr>
        <p:spPr>
          <a:xfrm>
            <a:off x="7082117" y="3989294"/>
            <a:ext cx="2651164" cy="4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4788" y="2474259"/>
            <a:ext cx="11564471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نکته : 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همواره مجموع فراوانی ها با تعداد داده ها برابر است .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سوال ) چه تعداد از اعداد روبرو در محدوده                      قرار می گیرند ؟    19-35-32-20-40 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 ) صفر                 ب) 1                        ج)2                            چ)3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5089339" y="4474229"/>
          <a:ext cx="1477788" cy="411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5" name="Equation" r:id="rId3" imgW="1002960" imgH="279360" progId="Equation.DSMT4">
                  <p:embed/>
                </p:oleObj>
              </mc:Choice>
              <mc:Fallback>
                <p:oleObj name="Equation" r:id="rId3" imgW="1002960" imgH="2793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9339" y="4474229"/>
                        <a:ext cx="1477788" cy="411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576" y="1855694"/>
            <a:ext cx="1156447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سوال ) نمودار زیر</a:t>
            </a:r>
            <a:r>
              <a:rPr lang="en-US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مربوط به قد دانش آموزان یک کلاس است . به سوالات زیر پاسخ دهید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 ) تعداد دانش آموزان را حساب کنید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ب) قد چند دانش آموز بیشتر از 160سانتی متر است 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ج) دامنه تغییرات را به دست آورید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د) تعداد دسته ها کدام است ؟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rot="16200000" flipV="1">
            <a:off x="-587190" y="4809563"/>
            <a:ext cx="3039036" cy="35863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770964" y="6176682"/>
            <a:ext cx="5082989" cy="116543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716741" y="6181165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rot="5400000" flipH="1" flipV="1">
            <a:off x="2433936" y="6199090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3178031" y="6163230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 flipH="1" flipV="1">
            <a:off x="3948976" y="6163235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 rot="-60000">
            <a:off x="1802770" y="5845670"/>
            <a:ext cx="712460" cy="39348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-60000">
            <a:off x="2536327" y="5648018"/>
            <a:ext cx="712460" cy="57321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868798" y="6034042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68793" y="5836807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77758" y="5684402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868794" y="5496143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68794" y="526306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50865" y="501204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41900" y="478793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2935" y="455484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32936" y="433073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41901" y="4106614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23970" y="3900426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 rot="-60000">
            <a:off x="3280122" y="4571087"/>
            <a:ext cx="712460" cy="16323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1595714" y="6284255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150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348769" y="6302180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155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074929" y="6302175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160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500341" y="6311140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170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 rot="5400000" flipH="1" flipV="1">
            <a:off x="4693049" y="6172199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65236" y="6320105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165</a:t>
            </a:r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1013011" y="5836024"/>
            <a:ext cx="788895" cy="896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959224" y="5011271"/>
            <a:ext cx="3092823" cy="5378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950259" y="4554071"/>
            <a:ext cx="2315091" cy="4642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 rot="-60000">
            <a:off x="4037376" y="5036672"/>
            <a:ext cx="712460" cy="11487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075764" y="5665694"/>
            <a:ext cx="1550895" cy="26894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جدول مقابل </a:t>
            </a:r>
            <a:r>
              <a:rPr lang="en-US" sz="2800" b="1" dirty="0" err="1" smtClean="0">
                <a:cs typeface="B Nazanin" panose="00000400000000000000" pitchFamily="2" charset="-78"/>
              </a:rPr>
              <a:t>a+b</a:t>
            </a:r>
            <a:r>
              <a:rPr lang="fa-IR" sz="2800" b="1" dirty="0" smtClean="0">
                <a:cs typeface="B Nazanin" panose="00000400000000000000" pitchFamily="2" charset="-78"/>
              </a:rPr>
              <a:t> چند است 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 ) 270        ب) 265            ج)275               د)260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rot="5400000">
            <a:off x="878541" y="5163670"/>
            <a:ext cx="2895600" cy="268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636494" y="4518212"/>
            <a:ext cx="3550024" cy="537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09601" y="3917577"/>
            <a:ext cx="1685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جدول دسته ها </a:t>
            </a:r>
            <a:endParaRPr lang="en-US" sz="2000" b="1" dirty="0">
              <a:cs typeface="B Nazanin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53035" y="4841782"/>
          <a:ext cx="1334994" cy="376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name="Equation" r:id="rId3" imgW="990360" imgH="279360" progId="Equation.DSMT4">
                  <p:embed/>
                </p:oleObj>
              </mc:Choice>
              <mc:Fallback>
                <p:oleObj name="Equation" r:id="rId3" imgW="990360" imgH="2793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3035" y="4841782"/>
                        <a:ext cx="1334994" cy="376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69259" y="5737786"/>
          <a:ext cx="1560882" cy="3223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Equation" r:id="rId5" imgW="1168200" imgH="241200" progId="Equation.DSMT4">
                  <p:embed/>
                </p:oleObj>
              </mc:Choice>
              <mc:Fallback>
                <p:oleObj name="Equation" r:id="rId5" imgW="1168200" imgH="241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259" y="5737786"/>
                        <a:ext cx="1560882" cy="3223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325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118</cp:revision>
  <dcterms:created xsi:type="dcterms:W3CDTF">2015-07-06T05:06:21Z</dcterms:created>
  <dcterms:modified xsi:type="dcterms:W3CDTF">2018-04-24T14:19:03Z</dcterms:modified>
</cp:coreProperties>
</file>