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6"/>
  </p:notesMasterIdLst>
  <p:sldIdLst>
    <p:sldId id="272" r:id="rId2"/>
    <p:sldId id="256" r:id="rId3"/>
    <p:sldId id="258" r:id="rId4"/>
    <p:sldId id="266" r:id="rId5"/>
    <p:sldId id="257" r:id="rId6"/>
    <p:sldId id="259" r:id="rId7"/>
    <p:sldId id="260" r:id="rId8"/>
    <p:sldId id="261" r:id="rId9"/>
    <p:sldId id="263" r:id="rId10"/>
    <p:sldId id="264" r:id="rId11"/>
    <p:sldId id="269" r:id="rId12"/>
    <p:sldId id="267" r:id="rId13"/>
    <p:sldId id="265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C5FD5-3976-4391-AB04-1F8510B1B2AF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8E878E-7BCE-4150-81BB-621F2B9D484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6020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E878E-7BCE-4150-81BB-621F2B9D4849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E878E-7BCE-4150-81BB-621F2B9D4849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E878E-7BCE-4150-81BB-621F2B9D4849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E878E-7BCE-4150-81BB-621F2B9D4849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E878E-7BCE-4150-81BB-621F2B9D4849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E878E-7BCE-4150-81BB-621F2B9D4849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E878E-7BCE-4150-81BB-621F2B9D4849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E878E-7BCE-4150-81BB-621F2B9D4849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E878E-7BCE-4150-81BB-621F2B9D4849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8E878E-7BCE-4150-81BB-621F2B9D4849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D596F-2645-4A9F-928F-AEC3718D63E0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FF1D-523F-4292-85D4-7FACDEC31F6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zoom dir="in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D596F-2645-4A9F-928F-AEC3718D63E0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FF1D-523F-4292-85D4-7FACDEC31F6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D596F-2645-4A9F-928F-AEC3718D63E0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FF1D-523F-4292-85D4-7FACDEC31F6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zoom dir="in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D596F-2645-4A9F-928F-AEC3718D63E0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FF1D-523F-4292-85D4-7FACDEC31F6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D596F-2645-4A9F-928F-AEC3718D63E0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FF1D-523F-4292-85D4-7FACDEC31F6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D596F-2645-4A9F-928F-AEC3718D63E0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FF1D-523F-4292-85D4-7FACDEC31F6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D596F-2645-4A9F-928F-AEC3718D63E0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FF1D-523F-4292-85D4-7FACDEC31F6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D596F-2645-4A9F-928F-AEC3718D63E0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FF1D-523F-4292-85D4-7FACDEC31F6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D596F-2645-4A9F-928F-AEC3718D63E0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D3CFF1D-523F-4292-85D4-7FACDEC31F6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D596F-2645-4A9F-928F-AEC3718D63E0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FF1D-523F-4292-85D4-7FACDEC31F6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D596F-2645-4A9F-928F-AEC3718D63E0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FF1D-523F-4292-85D4-7FACDEC31F6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EFD596F-2645-4A9F-928F-AEC3718D63E0}" type="datetimeFigureOut">
              <a:rPr lang="en-US" smtClean="0"/>
              <a:pPr/>
              <a:t>5/13/2018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D3CFF1D-523F-4292-85D4-7FACDEC31F6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slow">
    <p:zoom dir="in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1360793"/>
      </p:ext>
    </p:extLst>
  </p:cSld>
  <p:clrMapOvr>
    <a:masterClrMapping/>
  </p:clrMapOvr>
  <p:transition spd="slow">
    <p:zoom dir="in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3212976"/>
            <a:ext cx="7643866" cy="2286016"/>
          </a:xfrm>
          <a:blipFill>
            <a:blip r:embed="rId3" cstate="print"/>
            <a:tile tx="0" ty="0" sx="100000" sy="100000" flip="none" algn="tl"/>
          </a:blipFill>
          <a:ln>
            <a:noFill/>
          </a:ln>
          <a:effectLst/>
        </p:spPr>
        <p:txBody>
          <a:bodyPr anchor="ctr">
            <a:normAutofit fontScale="92500" lnSpcReduction="10000"/>
          </a:bodyPr>
          <a:lstStyle/>
          <a:p>
            <a:pPr algn="r" rtl="1"/>
            <a:endParaRPr lang="fa-IR" sz="6600" b="1" dirty="0" smtClean="0">
              <a:solidFill>
                <a:srgbClr val="FF0000"/>
              </a:solidFill>
              <a:latin typeface="Arial" pitchFamily="34" charset="0"/>
              <a:cs typeface="B Titr" pitchFamily="2" charset="-78"/>
            </a:endParaRPr>
          </a:p>
          <a:p>
            <a:pPr algn="ctr" rtl="1"/>
            <a:r>
              <a:rPr lang="fa-IR" sz="5400" b="1" dirty="0" smtClean="0">
                <a:solidFill>
                  <a:srgbClr val="002060"/>
                </a:solidFill>
                <a:latin typeface="Arial" pitchFamily="34" charset="0"/>
                <a:cs typeface="B Nazanin" pitchFamily="2" charset="-78"/>
              </a:rPr>
              <a:t>آموزش صدای </a:t>
            </a:r>
            <a:r>
              <a:rPr lang="fa-IR" sz="8000" b="1" dirty="0" smtClean="0">
                <a:solidFill>
                  <a:srgbClr val="FF0000"/>
                </a:solidFill>
                <a:latin typeface="Arial" pitchFamily="34" charset="0"/>
                <a:cs typeface="B Nazanin" pitchFamily="2" charset="-78"/>
              </a:rPr>
              <a:t>آ</a:t>
            </a:r>
            <a:r>
              <a:rPr lang="fa-IR" sz="5400" b="1" dirty="0" smtClean="0">
                <a:solidFill>
                  <a:srgbClr val="002060"/>
                </a:solidFill>
                <a:latin typeface="Arial" pitchFamily="34" charset="0"/>
                <a:cs typeface="B Nazanin" pitchFamily="2" charset="-78"/>
              </a:rPr>
              <a:t> اوّل و</a:t>
            </a:r>
            <a:r>
              <a:rPr lang="fa-IR" sz="8500" b="1" dirty="0" smtClean="0">
                <a:solidFill>
                  <a:srgbClr val="002060"/>
                </a:solidFill>
                <a:latin typeface="Arial" pitchFamily="34" charset="0"/>
                <a:cs typeface="B Nazanin" pitchFamily="2" charset="-78"/>
              </a:rPr>
              <a:t> </a:t>
            </a:r>
            <a:r>
              <a:rPr lang="fa-IR" sz="8000" b="1" dirty="0" smtClean="0">
                <a:solidFill>
                  <a:srgbClr val="FF0000"/>
                </a:solidFill>
                <a:latin typeface="Arial" pitchFamily="34" charset="0"/>
                <a:cs typeface="B Nazanin" pitchFamily="2" charset="-78"/>
              </a:rPr>
              <a:t>ا</a:t>
            </a:r>
            <a:r>
              <a:rPr lang="fa-IR" sz="8500" b="1" dirty="0" smtClean="0">
                <a:solidFill>
                  <a:srgbClr val="002060"/>
                </a:solidFill>
                <a:latin typeface="Arial" pitchFamily="34" charset="0"/>
                <a:cs typeface="B Nazanin" pitchFamily="2" charset="-78"/>
              </a:rPr>
              <a:t> </a:t>
            </a:r>
            <a:r>
              <a:rPr lang="fa-IR" sz="5400" b="1" dirty="0" smtClean="0">
                <a:solidFill>
                  <a:srgbClr val="002060"/>
                </a:solidFill>
                <a:latin typeface="Arial" pitchFamily="34" charset="0"/>
                <a:cs typeface="B Nazanin" pitchFamily="2" charset="-78"/>
              </a:rPr>
              <a:t>غیر اوّل</a:t>
            </a:r>
          </a:p>
          <a:p>
            <a:pPr algn="r" rtl="1"/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28794" y="1000108"/>
            <a:ext cx="5929354" cy="1200329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txBody>
          <a:bodyPr wrap="square" anchor="ctr">
            <a:spAutoFit/>
          </a:bodyPr>
          <a:lstStyle/>
          <a:p>
            <a:pPr algn="ctr" rtl="1"/>
            <a:r>
              <a:rPr lang="fa-IR" sz="7200" b="1" dirty="0" smtClean="0">
                <a:solidFill>
                  <a:srgbClr val="002060"/>
                </a:solidFill>
                <a:cs typeface="B Koodak" pitchFamily="2" charset="-78"/>
              </a:rPr>
              <a:t>فارسی اوّل دبستان</a:t>
            </a: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aguna-beach-water-view_7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214290"/>
            <a:ext cx="8286808" cy="635798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143240" y="785794"/>
            <a:ext cx="3429024" cy="264687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rtl="1"/>
            <a:r>
              <a:rPr lang="fa-IR" sz="16600" dirty="0" smtClean="0">
                <a:solidFill>
                  <a:srgbClr val="7030A0"/>
                </a:solidFill>
                <a:cs typeface="MRT_Faraz" pitchFamily="2" charset="-78"/>
              </a:rPr>
              <a:t>آب</a:t>
            </a:r>
            <a:endParaRPr lang="en-US" sz="16600" dirty="0">
              <a:solidFill>
                <a:srgbClr val="7030A0"/>
              </a:solidFill>
              <a:cs typeface="MRT_Faraz" pitchFamily="2" charset="-78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43174" y="500042"/>
            <a:ext cx="3929090" cy="235745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16600" dirty="0" smtClean="0">
                <a:solidFill>
                  <a:srgbClr val="002060"/>
                </a:solidFill>
                <a:cs typeface="MRT_Faraz" pitchFamily="2" charset="-78"/>
              </a:rPr>
              <a:t>آب</a:t>
            </a:r>
            <a:endParaRPr lang="en-US" sz="16600" dirty="0">
              <a:solidFill>
                <a:srgbClr val="002060"/>
              </a:solidFill>
              <a:cs typeface="MRT_Faraz" pitchFamily="2" charset="-78"/>
            </a:endParaRPr>
          </a:p>
        </p:txBody>
      </p:sp>
      <p:pic>
        <p:nvPicPr>
          <p:cNvPr id="7" name="Picture 6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3286124"/>
            <a:ext cx="3048963" cy="2913022"/>
          </a:xfrm>
          <a:prstGeom prst="rect">
            <a:avLst/>
          </a:prstGeom>
          <a:ln w="19050">
            <a:solidFill>
              <a:srgbClr val="0070C0"/>
            </a:solidFill>
          </a:ln>
        </p:spPr>
      </p:pic>
      <p:pic>
        <p:nvPicPr>
          <p:cNvPr id="8" name="Picture 7" descr="Haushalt03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86380" y="3286124"/>
            <a:ext cx="2690828" cy="26908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wat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768" y="2357430"/>
            <a:ext cx="1648878" cy="1794697"/>
          </a:xfrm>
          <a:prstGeom prst="rect">
            <a:avLst/>
          </a:prstGeom>
        </p:spPr>
      </p:pic>
      <p:pic>
        <p:nvPicPr>
          <p:cNvPr id="10" name="Picture 9" descr="800px-Auto_Racing_Plain_Blue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348" y="2428868"/>
            <a:ext cx="1571635" cy="157163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072330" y="4929198"/>
            <a:ext cx="2121093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fa-IR" sz="11500" b="1" dirty="0" smtClean="0">
                <a:solidFill>
                  <a:srgbClr val="FF0000"/>
                </a:solidFill>
                <a:cs typeface="MRT_Faraz" pitchFamily="2" charset="-78"/>
              </a:rPr>
              <a:t>آ</a:t>
            </a:r>
            <a:r>
              <a:rPr lang="fa-IR" sz="11500" b="1" dirty="0" smtClean="0">
                <a:cs typeface="MRT_Faraz" pitchFamily="2" charset="-78"/>
              </a:rPr>
              <a:t>ب</a:t>
            </a:r>
            <a:endParaRPr lang="en-US" sz="11500" b="1" dirty="0">
              <a:cs typeface="MRT_Faraz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786182" y="4643446"/>
            <a:ext cx="2500330" cy="186204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rtl="1"/>
            <a:r>
              <a:rPr lang="fa-IR" sz="11500" dirty="0" smtClean="0">
                <a:solidFill>
                  <a:srgbClr val="FF0000"/>
                </a:solidFill>
                <a:cs typeface="MRT_Faraz" pitchFamily="2" charset="-78"/>
              </a:rPr>
              <a:t>آ</a:t>
            </a:r>
            <a:r>
              <a:rPr lang="fa-IR" sz="11500" dirty="0" smtClean="0">
                <a:cs typeface="MRT_Faraz" pitchFamily="2" charset="-78"/>
              </a:rPr>
              <a:t>تَش</a:t>
            </a:r>
            <a:endParaRPr lang="en-US" sz="2000" dirty="0">
              <a:cs typeface="MRT_Faraz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14348" y="4643446"/>
            <a:ext cx="1672253" cy="186204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rtl="1"/>
            <a:r>
              <a:rPr lang="fa-IR" sz="11500" dirty="0" smtClean="0">
                <a:solidFill>
                  <a:srgbClr val="FF0000"/>
                </a:solidFill>
                <a:cs typeface="MRT_Faraz" pitchFamily="2" charset="-78"/>
              </a:rPr>
              <a:t>آ</a:t>
            </a:r>
            <a:r>
              <a:rPr lang="fa-IR" sz="11500" dirty="0" smtClean="0">
                <a:cs typeface="MRT_Faraz" pitchFamily="2" charset="-78"/>
              </a:rPr>
              <a:t>بی</a:t>
            </a:r>
            <a:endParaRPr lang="en-US" sz="2400" dirty="0">
              <a:cs typeface="MRT_Faraz" pitchFamily="2" charset="-78"/>
            </a:endParaRPr>
          </a:p>
        </p:txBody>
      </p:sp>
      <p:pic>
        <p:nvPicPr>
          <p:cNvPr id="1026" name="Picture 2" descr="FIR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2714620"/>
            <a:ext cx="2088201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3"/>
          <p:cNvSpPr/>
          <p:nvPr/>
        </p:nvSpPr>
        <p:spPr>
          <a:xfrm>
            <a:off x="4214810" y="0"/>
            <a:ext cx="1186543" cy="3154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9900" dirty="0" smtClean="0">
                <a:solidFill>
                  <a:srgbClr val="FF0000"/>
                </a:solidFill>
                <a:cs typeface="MRT_Faraz" pitchFamily="2" charset="-78"/>
              </a:rPr>
              <a:t>آ</a:t>
            </a:r>
            <a:endParaRPr lang="en-US" sz="3200" dirty="0">
              <a:solidFill>
                <a:srgbClr val="FF0000"/>
              </a:solidFill>
              <a:cs typeface="MRT_Faraz" pitchFamily="2" charset="-78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8359-sea-and-beach-beach-and-se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2571744"/>
            <a:ext cx="2321735" cy="185738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86248" y="-214338"/>
            <a:ext cx="646331" cy="31547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fa-IR" sz="19900" dirty="0" smtClean="0">
                <a:solidFill>
                  <a:srgbClr val="FF0000"/>
                </a:solidFill>
                <a:cs typeface="MRT_Faraz" pitchFamily="2" charset="-78"/>
              </a:rPr>
              <a:t>ا</a:t>
            </a:r>
            <a:endParaRPr lang="en-US" sz="28700" dirty="0">
              <a:solidFill>
                <a:srgbClr val="FF0000"/>
              </a:solidFill>
              <a:cs typeface="MRT_Faraz" pitchFamily="2" charset="-78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2428867"/>
            <a:ext cx="2056036" cy="2150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2500306"/>
            <a:ext cx="200026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6858016" y="4786322"/>
            <a:ext cx="1822935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3800" dirty="0" smtClean="0">
                <a:cs typeface="MRT_Faraz" pitchFamily="2" charset="-78"/>
              </a:rPr>
              <a:t>دَری</a:t>
            </a:r>
            <a:r>
              <a:rPr lang="fa-IR" sz="13800" dirty="0" smtClean="0">
                <a:solidFill>
                  <a:srgbClr val="FF0000"/>
                </a:solidFill>
                <a:cs typeface="MRT_Faraz" pitchFamily="2" charset="-78"/>
              </a:rPr>
              <a:t>ا</a:t>
            </a:r>
            <a:endParaRPr lang="en-US" sz="2000" dirty="0">
              <a:solidFill>
                <a:srgbClr val="FF0000"/>
              </a:solidFill>
              <a:cs typeface="MRT_Faraz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43372" y="4786322"/>
            <a:ext cx="1338828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3800" dirty="0" smtClean="0">
                <a:cs typeface="MRT_Faraz" pitchFamily="2" charset="-78"/>
              </a:rPr>
              <a:t>ب</a:t>
            </a:r>
            <a:r>
              <a:rPr lang="fa-IR" sz="13800" dirty="0" smtClean="0">
                <a:solidFill>
                  <a:srgbClr val="FF0000"/>
                </a:solidFill>
                <a:cs typeface="MRT_Faraz" pitchFamily="2" charset="-78"/>
              </a:rPr>
              <a:t>ا</a:t>
            </a:r>
            <a:r>
              <a:rPr lang="fa-IR" sz="13800" dirty="0" smtClean="0">
                <a:cs typeface="MRT_Faraz" pitchFamily="2" charset="-78"/>
              </a:rPr>
              <a:t>ب</a:t>
            </a:r>
            <a:r>
              <a:rPr lang="fa-IR" sz="13800" dirty="0" smtClean="0">
                <a:solidFill>
                  <a:srgbClr val="FF0000"/>
                </a:solidFill>
                <a:cs typeface="MRT_Faraz" pitchFamily="2" charset="-78"/>
              </a:rPr>
              <a:t>ا</a:t>
            </a:r>
            <a:endParaRPr lang="en-US" sz="2000" dirty="0">
              <a:solidFill>
                <a:srgbClr val="FF0000"/>
              </a:solidFill>
              <a:cs typeface="MRT_Faraz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42976" y="4786322"/>
            <a:ext cx="1271502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3800" dirty="0" smtClean="0">
                <a:cs typeface="MRT_Faraz" pitchFamily="2" charset="-78"/>
              </a:rPr>
              <a:t>ب</a:t>
            </a:r>
            <a:r>
              <a:rPr lang="fa-IR" sz="13800" dirty="0" smtClean="0">
                <a:solidFill>
                  <a:srgbClr val="FF0000"/>
                </a:solidFill>
                <a:cs typeface="MRT_Faraz" pitchFamily="2" charset="-78"/>
              </a:rPr>
              <a:t>ا</a:t>
            </a:r>
            <a:r>
              <a:rPr lang="fa-IR" sz="13800" dirty="0" smtClean="0">
                <a:cs typeface="MRT_Faraz" pitchFamily="2" charset="-78"/>
              </a:rPr>
              <a:t>د</a:t>
            </a:r>
            <a:endParaRPr lang="en-US" dirty="0">
              <a:cs typeface="MRT_Faraz" pitchFamily="2" charset="-78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5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500042"/>
            <a:ext cx="8786874" cy="1136330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r">
              <a:buNone/>
            </a:pPr>
            <a:r>
              <a:rPr lang="fa-IR" sz="4800" b="1" dirty="0" smtClean="0">
                <a:solidFill>
                  <a:srgbClr val="7030A0"/>
                </a:solidFill>
                <a:cs typeface="B Titr" pitchFamily="2" charset="-78"/>
              </a:rPr>
              <a:t>در کدام شکل ( </a:t>
            </a:r>
            <a:r>
              <a:rPr lang="fa-IR" sz="6000" b="1" dirty="0" smtClean="0">
                <a:solidFill>
                  <a:srgbClr val="FF0000"/>
                </a:solidFill>
                <a:cs typeface="B Titr" pitchFamily="2" charset="-78"/>
              </a:rPr>
              <a:t>آ</a:t>
            </a:r>
            <a:r>
              <a:rPr lang="fa-IR" sz="5400" b="1" dirty="0" smtClean="0">
                <a:solidFill>
                  <a:srgbClr val="FF0000"/>
                </a:solidFill>
                <a:cs typeface="B Titr" pitchFamily="2" charset="-78"/>
              </a:rPr>
              <a:t> </a:t>
            </a:r>
            <a:r>
              <a:rPr lang="fa-IR" sz="4800" b="1" dirty="0" smtClean="0">
                <a:solidFill>
                  <a:srgbClr val="7030A0"/>
                </a:solidFill>
                <a:cs typeface="B Titr" pitchFamily="2" charset="-78"/>
              </a:rPr>
              <a:t>)</a:t>
            </a:r>
            <a:r>
              <a:rPr lang="fa-IR" sz="5400" b="1" dirty="0" smtClean="0">
                <a:solidFill>
                  <a:srgbClr val="7030A0"/>
                </a:solidFill>
                <a:cs typeface="B Titr" pitchFamily="2" charset="-78"/>
              </a:rPr>
              <a:t> </a:t>
            </a:r>
            <a:r>
              <a:rPr lang="fa-IR" sz="4800" b="1" dirty="0" smtClean="0">
                <a:solidFill>
                  <a:srgbClr val="7030A0"/>
                </a:solidFill>
                <a:cs typeface="B Titr" pitchFamily="2" charset="-78"/>
              </a:rPr>
              <a:t>اوّل وجود دارد ؟</a:t>
            </a:r>
            <a:endParaRPr lang="en-US" sz="4800" b="1" dirty="0">
              <a:solidFill>
                <a:srgbClr val="7030A0"/>
              </a:solidFill>
              <a:cs typeface="B Titr" pitchFamily="2" charset="-78"/>
            </a:endParaRPr>
          </a:p>
        </p:txBody>
      </p:sp>
      <p:pic>
        <p:nvPicPr>
          <p:cNvPr id="5" name="Picture 4" descr="csnowm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9130" y="2071678"/>
            <a:ext cx="1845482" cy="2214578"/>
          </a:xfrm>
          <a:prstGeom prst="rect">
            <a:avLst/>
          </a:prstGeom>
        </p:spPr>
      </p:pic>
      <p:pic>
        <p:nvPicPr>
          <p:cNvPr id="6" name="Picture 5" descr="bag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2428868"/>
            <a:ext cx="2215571" cy="18573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Picture 7" descr="12154415421767612404lemmling_Simple_cartoon_mouse.svg.med[1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14678" y="2214554"/>
            <a:ext cx="2071702" cy="2044079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7000892" y="4857760"/>
            <a:ext cx="642942" cy="70008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357290" y="4714884"/>
            <a:ext cx="714380" cy="70008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4143372" y="4857760"/>
            <a:ext cx="642942" cy="62864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1357290" y="4714884"/>
            <a:ext cx="714380" cy="70008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143932" cy="1143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r" rtl="1"/>
            <a:r>
              <a:rPr lang="fa-IR" sz="5400" dirty="0" smtClean="0">
                <a:solidFill>
                  <a:srgbClr val="FFFF00"/>
                </a:solidFill>
                <a:cs typeface="B Titr" pitchFamily="2" charset="-78"/>
              </a:rPr>
              <a:t>کدام یک ( </a:t>
            </a:r>
            <a:r>
              <a:rPr lang="fa-IR" sz="6000" dirty="0" smtClean="0">
                <a:solidFill>
                  <a:srgbClr val="FF0000"/>
                </a:solidFill>
                <a:cs typeface="B Titr" pitchFamily="2" charset="-78"/>
              </a:rPr>
              <a:t>ا</a:t>
            </a:r>
            <a:r>
              <a:rPr lang="fa-IR" sz="5400" dirty="0" smtClean="0">
                <a:solidFill>
                  <a:srgbClr val="FFFF00"/>
                </a:solidFill>
                <a:cs typeface="B Titr" pitchFamily="2" charset="-78"/>
              </a:rPr>
              <a:t> ) غیر اوّل دارد ؟</a:t>
            </a:r>
            <a:endParaRPr lang="en-US" sz="5400" dirty="0">
              <a:solidFill>
                <a:srgbClr val="FFFF00"/>
              </a:solidFill>
              <a:cs typeface="B Titr" pitchFamily="2" charset="-78"/>
            </a:endParaRPr>
          </a:p>
        </p:txBody>
      </p:sp>
      <p:pic>
        <p:nvPicPr>
          <p:cNvPr id="5" name="Picture 4" descr="1195440769776315755johnny_automatic_young_bear.svg.hi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86512" y="2500306"/>
            <a:ext cx="2283675" cy="1857388"/>
          </a:xfrm>
          <a:prstGeom prst="rect">
            <a:avLst/>
          </a:prstGeom>
        </p:spPr>
      </p:pic>
      <p:pic>
        <p:nvPicPr>
          <p:cNvPr id="6" name="Picture 5" descr="cowbn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86090" y="2214554"/>
            <a:ext cx="2428892" cy="2428892"/>
          </a:xfrm>
          <a:prstGeom prst="rect">
            <a:avLst/>
          </a:prstGeom>
        </p:spPr>
      </p:pic>
      <p:pic>
        <p:nvPicPr>
          <p:cNvPr id="7" name="Picture 6" descr="cat 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2428868"/>
            <a:ext cx="2146026" cy="2124566"/>
          </a:xfrm>
          <a:prstGeom prst="rect">
            <a:avLst/>
          </a:prstGeom>
        </p:spPr>
      </p:pic>
      <p:sp>
        <p:nvSpPr>
          <p:cNvPr id="8" name="Heart 7"/>
          <p:cNvSpPr/>
          <p:nvPr/>
        </p:nvSpPr>
        <p:spPr>
          <a:xfrm>
            <a:off x="7000892" y="5143512"/>
            <a:ext cx="914400" cy="914400"/>
          </a:xfrm>
          <a:prstGeom prst="hear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Heart 9"/>
          <p:cNvSpPr/>
          <p:nvPr/>
        </p:nvSpPr>
        <p:spPr>
          <a:xfrm>
            <a:off x="3929058" y="5143512"/>
            <a:ext cx="914400" cy="914400"/>
          </a:xfrm>
          <a:prstGeom prst="hear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Heart 10"/>
          <p:cNvSpPr/>
          <p:nvPr/>
        </p:nvSpPr>
        <p:spPr>
          <a:xfrm>
            <a:off x="928662" y="5072074"/>
            <a:ext cx="914400" cy="914400"/>
          </a:xfrm>
          <a:prstGeom prst="hear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Heart 11"/>
          <p:cNvSpPr/>
          <p:nvPr/>
        </p:nvSpPr>
        <p:spPr>
          <a:xfrm>
            <a:off x="3929058" y="5143512"/>
            <a:ext cx="914400" cy="914400"/>
          </a:xfrm>
          <a:prstGeom prst="hear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5786" y="4786322"/>
            <a:ext cx="1143008" cy="186204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fa-IR" sz="11500" dirty="0" smtClean="0">
                <a:cs typeface="MRT_Faraz" pitchFamily="2" charset="-78"/>
              </a:rPr>
              <a:t>هو</a:t>
            </a:r>
            <a:endParaRPr lang="en-US" sz="16600" dirty="0">
              <a:cs typeface="MRT_Faraz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14480" y="4714884"/>
            <a:ext cx="500066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11500" dirty="0" smtClean="0">
                <a:solidFill>
                  <a:srgbClr val="FF0000"/>
                </a:solidFill>
                <a:cs typeface="MRT_Faraz" pitchFamily="2" charset="-78"/>
              </a:rPr>
              <a:t>آ</a:t>
            </a:r>
            <a:endParaRPr lang="en-US" sz="8800" dirty="0">
              <a:solidFill>
                <a:srgbClr val="FF0000"/>
              </a:solidFill>
              <a:cs typeface="MRT_Faraz" pitchFamily="2" charset="-78"/>
            </a:endParaRPr>
          </a:p>
        </p:txBody>
      </p:sp>
      <p:pic>
        <p:nvPicPr>
          <p:cNvPr id="6" name="Picture 5" descr="glass-of-water_Ful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29454" y="2071678"/>
            <a:ext cx="1732360" cy="2309813"/>
          </a:xfrm>
          <a:prstGeom prst="rect">
            <a:avLst/>
          </a:prstGeom>
        </p:spPr>
      </p:pic>
      <p:pic>
        <p:nvPicPr>
          <p:cNvPr id="7" name="Picture 6" descr="ist2_4032003-baby-deer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2143116"/>
            <a:ext cx="2150756" cy="2150756"/>
          </a:xfrm>
          <a:prstGeom prst="rect">
            <a:avLst/>
          </a:prstGeom>
        </p:spPr>
      </p:pic>
      <p:pic>
        <p:nvPicPr>
          <p:cNvPr id="10" name="Picture 9" descr="penci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14744" y="2214554"/>
            <a:ext cx="2031595" cy="203159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28662" y="428604"/>
            <a:ext cx="7715304" cy="10156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/>
            <a:r>
              <a:rPr lang="fa-IR" sz="6000" dirty="0" smtClean="0">
                <a:cs typeface="B Koodak" pitchFamily="2" charset="-78"/>
              </a:rPr>
              <a:t>کدام شکل ها  </a:t>
            </a:r>
            <a:r>
              <a:rPr lang="fa-IR" sz="6000" dirty="0" smtClean="0">
                <a:solidFill>
                  <a:srgbClr val="FF0000"/>
                </a:solidFill>
                <a:cs typeface="B Koodak" pitchFamily="2" charset="-78"/>
              </a:rPr>
              <a:t>آ</a:t>
            </a:r>
            <a:r>
              <a:rPr lang="fa-IR" sz="6000" dirty="0" smtClean="0">
                <a:cs typeface="B Koodak" pitchFamily="2" charset="-78"/>
              </a:rPr>
              <a:t>  اوّل  دارند ؟</a:t>
            </a:r>
            <a:endParaRPr lang="en-US" sz="6000" dirty="0">
              <a:cs typeface="B Koodak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101556" y="4657774"/>
            <a:ext cx="1542410" cy="186204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fa-IR" sz="11500" dirty="0" smtClean="0">
                <a:cs typeface="MRT_Faraz" pitchFamily="2" charset="-78"/>
              </a:rPr>
              <a:t>ب</a:t>
            </a:r>
            <a:endParaRPr lang="en-US" sz="11500" dirty="0">
              <a:cs typeface="MRT_Faraz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072462" y="4572008"/>
            <a:ext cx="76335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1500" dirty="0" smtClean="0">
                <a:solidFill>
                  <a:srgbClr val="FF0000"/>
                </a:solidFill>
                <a:cs typeface="MRT_Faraz" pitchFamily="2" charset="-78"/>
              </a:rPr>
              <a:t>آ</a:t>
            </a:r>
            <a:endParaRPr lang="en-US" dirty="0">
              <a:solidFill>
                <a:srgbClr val="FF0000"/>
              </a:solidFill>
              <a:cs typeface="MRT_Faraz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571868" y="4786322"/>
            <a:ext cx="1785950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11500" dirty="0" smtClean="0">
                <a:cs typeface="MRT_Faraz" pitchFamily="2" charset="-78"/>
              </a:rPr>
              <a:t>مِداد</a:t>
            </a:r>
            <a:endParaRPr lang="en-US" dirty="0">
              <a:cs typeface="MRT_Faraz" pitchFamily="2" charset="-78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1">
            <a:schemeClr val="accent4"/>
          </a:lnRef>
          <a:fillRef idx="1003">
            <a:schemeClr val="dk2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t">
            <a:normAutofit/>
          </a:bodyPr>
          <a:lstStyle/>
          <a:p>
            <a:pPr algn="ctr" rtl="1"/>
            <a:r>
              <a:rPr lang="fa-IR" sz="5400" dirty="0" smtClean="0">
                <a:solidFill>
                  <a:srgbClr val="FFFF00"/>
                </a:solidFill>
                <a:cs typeface="B Koodak" pitchFamily="2" charset="-78"/>
              </a:rPr>
              <a:t>کدام شکل، ( </a:t>
            </a:r>
            <a:r>
              <a:rPr lang="fa-IR" sz="7200" dirty="0" smtClean="0">
                <a:solidFill>
                  <a:srgbClr val="FF0000"/>
                </a:solidFill>
                <a:cs typeface="B Koodak" pitchFamily="2" charset="-78"/>
              </a:rPr>
              <a:t>ا</a:t>
            </a:r>
            <a:r>
              <a:rPr lang="fa-IR" sz="5400" dirty="0" smtClean="0">
                <a:solidFill>
                  <a:srgbClr val="FFFF00"/>
                </a:solidFill>
                <a:cs typeface="B Koodak" pitchFamily="2" charset="-78"/>
              </a:rPr>
              <a:t> ) غیر اوّل دارد ؟</a:t>
            </a:r>
            <a:endParaRPr lang="en-US" sz="5400" dirty="0">
              <a:solidFill>
                <a:srgbClr val="FFFF00"/>
              </a:solidFill>
              <a:cs typeface="B Koodak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286116" y="4714884"/>
            <a:ext cx="219643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1500" dirty="0" smtClean="0">
                <a:cs typeface="MRT_Faraz" pitchFamily="2" charset="-78"/>
              </a:rPr>
              <a:t>توپ</a:t>
            </a:r>
            <a:endParaRPr lang="en-US" dirty="0">
              <a:cs typeface="MRT_Faraz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142976" y="4643446"/>
            <a:ext cx="1236236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1500" dirty="0" smtClean="0">
                <a:cs typeface="MRT_Faraz" pitchFamily="2" charset="-78"/>
              </a:rPr>
              <a:t>میز</a:t>
            </a:r>
            <a:endParaRPr lang="en-US" sz="11500" dirty="0">
              <a:cs typeface="MRT_Faraz" pitchFamily="2" charset="-78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76035" y="4651307"/>
            <a:ext cx="1351652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1500" dirty="0" smtClean="0">
                <a:cs typeface="MRT_Faraz" pitchFamily="2" charset="-78"/>
              </a:rPr>
              <a:t>بـ د</a:t>
            </a:r>
            <a:endParaRPr lang="en-US" sz="11500" dirty="0">
              <a:cs typeface="MRT_Faraz" pitchFamily="2" charset="-78"/>
            </a:endParaRPr>
          </a:p>
        </p:txBody>
      </p:sp>
      <p:pic>
        <p:nvPicPr>
          <p:cNvPr id="20" name="Picture 19" descr="outdoor-end-table-cartoon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2285992"/>
            <a:ext cx="2398671" cy="1858970"/>
          </a:xfrm>
          <a:prstGeom prst="rect">
            <a:avLst/>
          </a:prstGeom>
        </p:spPr>
      </p:pic>
      <p:pic>
        <p:nvPicPr>
          <p:cNvPr id="21" name="Picture 20" descr="SoccerBal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6116" y="2405050"/>
            <a:ext cx="1785950" cy="1785950"/>
          </a:xfrm>
          <a:prstGeom prst="rect">
            <a:avLst/>
          </a:prstGeom>
        </p:spPr>
      </p:pic>
      <p:pic>
        <p:nvPicPr>
          <p:cNvPr id="9" name="Picture 8" descr="windytre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43637" y="2069214"/>
            <a:ext cx="2786082" cy="198843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643834" y="4643446"/>
            <a:ext cx="452368" cy="1928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11500" dirty="0" smtClean="0">
                <a:solidFill>
                  <a:srgbClr val="FF0000"/>
                </a:solidFill>
                <a:cs typeface="MRT_Faraz" pitchFamily="2" charset="-78"/>
              </a:rPr>
              <a:t>ا</a:t>
            </a:r>
            <a:endParaRPr lang="en-US" dirty="0">
              <a:solidFill>
                <a:srgbClr val="FF0000"/>
              </a:solidFill>
              <a:cs typeface="MRT_Faraz" pitchFamily="2" charset="-78"/>
            </a:endParaRP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6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7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8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9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155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1155" decel="100000"/>
                                        <p:tgtEl>
                                          <p:spTgt spid="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9" dur="1155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1" dur="1155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/>
      <p:bldP spid="15" grpId="0"/>
      <p:bldP spid="1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6215074" y="4714884"/>
            <a:ext cx="571504" cy="1714512"/>
          </a:xfrm>
          <a:prstGeom prst="round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2143108" y="4572008"/>
            <a:ext cx="500066" cy="1714512"/>
          </a:xfrm>
          <a:prstGeom prst="round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7072330" y="4714884"/>
            <a:ext cx="428628" cy="1714512"/>
          </a:xfrm>
          <a:prstGeom prst="round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3143240" y="1857364"/>
            <a:ext cx="500066" cy="1714512"/>
          </a:xfrm>
          <a:prstGeom prst="round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r" rtl="1"/>
            <a:r>
              <a:rPr lang="fa-IR" dirty="0" smtClean="0">
                <a:solidFill>
                  <a:srgbClr val="7030A0"/>
                </a:solidFill>
                <a:cs typeface="B Titr" pitchFamily="2" charset="-78"/>
              </a:rPr>
              <a:t>عزیزم کدام نشانه را یاد گرفته ای ؟</a:t>
            </a:r>
            <a:endParaRPr lang="en-US" dirty="0">
              <a:solidFill>
                <a:srgbClr val="7030A0"/>
              </a:solidFill>
              <a:cs typeface="B Titr" pitchFamily="2" charset="-78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715272" y="1928802"/>
            <a:ext cx="785818" cy="1714512"/>
          </a:xfrm>
          <a:prstGeom prst="round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857884" y="2071678"/>
            <a:ext cx="2909569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11500" dirty="0" smtClean="0">
                <a:cs typeface="B Titr" pitchFamily="2" charset="-78"/>
              </a:rPr>
              <a:t>آدَم</a:t>
            </a:r>
            <a:endParaRPr lang="en-US" sz="11500" dirty="0">
              <a:cs typeface="B Titr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8662" y="2000240"/>
            <a:ext cx="337624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1500" dirty="0" smtClean="0">
                <a:cs typeface="B Titr" pitchFamily="2" charset="-78"/>
              </a:rPr>
              <a:t>ماشین</a:t>
            </a:r>
            <a:endParaRPr lang="en-US" sz="11500" dirty="0" smtClean="0">
              <a:cs typeface="B Titr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00760" y="4786322"/>
            <a:ext cx="2143140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11500" dirty="0" smtClean="0">
                <a:cs typeface="B Titr" pitchFamily="2" charset="-78"/>
              </a:rPr>
              <a:t>بابا</a:t>
            </a:r>
            <a:endParaRPr lang="en-US" sz="11500" dirty="0" smtClean="0">
              <a:cs typeface="B Titr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42910" y="4714884"/>
            <a:ext cx="2704587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1500" b="1" dirty="0" smtClean="0">
                <a:cs typeface="B Titr" pitchFamily="2" charset="-78"/>
              </a:rPr>
              <a:t>داس</a:t>
            </a:r>
            <a:endParaRPr lang="en-US" sz="11500" b="1" dirty="0" smtClean="0">
              <a:cs typeface="B Titr" pitchFamily="2" charset="-78"/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1" grpId="0" animBg="1"/>
      <p:bldP spid="10" grpId="0" animBg="1"/>
      <p:bldP spid="2" grpId="0" animBg="1"/>
      <p:bldP spid="4" grpId="0" animBg="1"/>
      <p:bldP spid="6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500042"/>
            <a:ext cx="8229600" cy="1143000"/>
          </a:xfrm>
          <a:ln w="28575">
            <a:solidFill>
              <a:srgbClr val="7030A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a-IR" sz="6000" b="1" dirty="0" smtClean="0">
                <a:ln>
                  <a:solidFill>
                    <a:srgbClr val="C00000"/>
                  </a:solidFill>
                </a:ln>
                <a:solidFill>
                  <a:schemeClr val="bg2">
                    <a:lumMod val="10000"/>
                  </a:schemeClr>
                </a:solidFill>
                <a:cs typeface="B Badr" pitchFamily="2" charset="-78"/>
              </a:rPr>
              <a:t>با صدای بلند بخوان</a:t>
            </a:r>
            <a:endParaRPr lang="en-US" sz="6000" dirty="0">
              <a:ln>
                <a:solidFill>
                  <a:srgbClr val="C00000"/>
                </a:solidFill>
              </a:ln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500694" y="2500306"/>
            <a:ext cx="1388522" cy="37702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3900" dirty="0" smtClean="0">
                <a:solidFill>
                  <a:srgbClr val="FF0000"/>
                </a:solidFill>
                <a:cs typeface="MRT_Faraz" pitchFamily="2" charset="-78"/>
              </a:rPr>
              <a:t>آ</a:t>
            </a:r>
            <a:endParaRPr lang="en-US" sz="23900" dirty="0">
              <a:solidFill>
                <a:srgbClr val="FF0000"/>
              </a:solidFill>
              <a:cs typeface="MRT_Faraz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5984" y="2357430"/>
            <a:ext cx="739305" cy="37702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3900" dirty="0" smtClean="0">
                <a:solidFill>
                  <a:srgbClr val="FF0000"/>
                </a:solidFill>
                <a:cs typeface="MRT_Faraz" pitchFamily="2" charset="-78"/>
              </a:rPr>
              <a:t>ا</a:t>
            </a:r>
            <a:endParaRPr lang="en-US" dirty="0">
              <a:solidFill>
                <a:srgbClr val="FF0000"/>
              </a:solidFill>
              <a:cs typeface="MRT_Faraz" pitchFamily="2" charset="-78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NATURE6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4642" y="285728"/>
            <a:ext cx="8188413" cy="61436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048" y="188640"/>
            <a:ext cx="8229600" cy="1728192"/>
          </a:xfrm>
        </p:spPr>
        <p:txBody>
          <a:bodyPr>
            <a:noAutofit/>
          </a:bodyPr>
          <a:lstStyle/>
          <a:p>
            <a:pPr algn="r" rtl="1">
              <a:buNone/>
            </a:pPr>
            <a:r>
              <a:rPr lang="fa-IR" sz="9600" b="1" dirty="0" smtClean="0">
                <a:solidFill>
                  <a:srgbClr val="FFFF00"/>
                </a:solidFill>
                <a:cs typeface="A Nazanin_b" panose="00000700000000000000" pitchFamily="2" charset="-78"/>
              </a:rPr>
              <a:t>موفق باشید</a:t>
            </a:r>
            <a:endParaRPr lang="en-US" sz="9600" b="1" dirty="0">
              <a:solidFill>
                <a:srgbClr val="FFFF00"/>
              </a:solidFill>
              <a:cs typeface="A Nazanin_b" panose="00000700000000000000" pitchFamily="2" charset="-78"/>
            </a:endParaRP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dirty="0" smtClean="0"/>
              <a:t>پایان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3900056"/>
      </p:ext>
    </p:extLst>
  </p:cSld>
  <p:clrMapOvr>
    <a:masterClrMapping/>
  </p:clrMapOvr>
  <p:transition spd="slow">
    <p:zoom dir="in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689</TotalTime>
  <Words>100</Words>
  <Application>Microsoft Office PowerPoint</Application>
  <PresentationFormat>On-screen Show (4:3)</PresentationFormat>
  <Paragraphs>47</Paragraphs>
  <Slides>14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 Nazanin_b</vt:lpstr>
      <vt:lpstr>Arial</vt:lpstr>
      <vt:lpstr>B Badr</vt:lpstr>
      <vt:lpstr>B Koodak</vt:lpstr>
      <vt:lpstr>B Nazanin</vt:lpstr>
      <vt:lpstr>B Titr</vt:lpstr>
      <vt:lpstr>Calibri</vt:lpstr>
      <vt:lpstr>Constantia</vt:lpstr>
      <vt:lpstr>MRT_Faraz</vt:lpstr>
      <vt:lpstr>Traditional Arabic</vt:lpstr>
      <vt:lpstr>Wingdings 2</vt:lpstr>
      <vt:lpstr>Flow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کدام یک ( ا ) غیر اوّل دارد ؟</vt:lpstr>
      <vt:lpstr>PowerPoint Presentation</vt:lpstr>
      <vt:lpstr>کدام شکل، ( ا ) غیر اوّل دارد ؟</vt:lpstr>
      <vt:lpstr>عزیزم کدام نشانه را یاد گرفته ای ؟</vt:lpstr>
      <vt:lpstr>با صدای بلند بخوان</vt:lpstr>
      <vt:lpstr>PowerPoint Presentation</vt:lpstr>
      <vt:lpstr>پایان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</dc:title>
  <dc:creator>Pasargad</dc:creator>
  <cp:lastModifiedBy>Windows User</cp:lastModifiedBy>
  <cp:revision>119</cp:revision>
  <dcterms:created xsi:type="dcterms:W3CDTF">2012-08-27T08:51:53Z</dcterms:created>
  <dcterms:modified xsi:type="dcterms:W3CDTF">2018-05-13T06:26:12Z</dcterms:modified>
</cp:coreProperties>
</file>