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70" d="100"/>
          <a:sy n="70" d="100"/>
        </p:scale>
        <p:origin x="93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92FDC5B-15C6-4CF6-A15E-E3FF064CD8E0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6E48B61-D34C-4D04-A269-8DC1DBF5A0E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2FDC5B-15C6-4CF6-A15E-E3FF064CD8E0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E48B61-D34C-4D04-A269-8DC1DBF5A0E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2FDC5B-15C6-4CF6-A15E-E3FF064CD8E0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E48B61-D34C-4D04-A269-8DC1DBF5A0E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2FDC5B-15C6-4CF6-A15E-E3FF064CD8E0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E48B61-D34C-4D04-A269-8DC1DBF5A0E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2FDC5B-15C6-4CF6-A15E-E3FF064CD8E0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E48B61-D34C-4D04-A269-8DC1DBF5A0E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2FDC5B-15C6-4CF6-A15E-E3FF064CD8E0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E48B61-D34C-4D04-A269-8DC1DBF5A0E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2FDC5B-15C6-4CF6-A15E-E3FF064CD8E0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E48B61-D34C-4D04-A269-8DC1DBF5A0E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92FDC5B-15C6-4CF6-A15E-E3FF064CD8E0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E48B61-D34C-4D04-A269-8DC1DBF5A0E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92FDC5B-15C6-4CF6-A15E-E3FF064CD8E0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6E48B61-D34C-4D04-A269-8DC1DBF5A0E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2FDC5B-15C6-4CF6-A15E-E3FF064CD8E0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E48B61-D34C-4D04-A269-8DC1DBF5A0E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2FDC5B-15C6-4CF6-A15E-E3FF064CD8E0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E48B61-D34C-4D04-A269-8DC1DBF5A0E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92FDC5B-15C6-4CF6-A15E-E3FF064CD8E0}" type="datetimeFigureOut">
              <a:rPr lang="fa-IR" smtClean="0"/>
              <a:pPr/>
              <a:t>11/02/1445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6E48B61-D34C-4D04-A269-8DC1DBF5A0E6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wheel spokes="1"/>
  </p:transition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7772400" cy="264320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fa-IR" sz="10700" dirty="0" smtClean="0">
                <a:solidFill>
                  <a:srgbClr val="FF0000"/>
                </a:solidFill>
                <a:cs typeface="B Nazanin" pitchFamily="2" charset="-78"/>
              </a:rPr>
              <a:t>غنی سازی اورانیم </a:t>
            </a:r>
            <a:r>
              <a:rPr lang="en-US" sz="6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Uranium Enrichment</a:t>
            </a:r>
            <a:endParaRPr lang="fa-IR" sz="6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00034" y="1481328"/>
            <a:ext cx="8229600" cy="4525963"/>
          </a:xfrm>
        </p:spPr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1</a:t>
            </a:r>
            <a:r>
              <a:rPr lang="fa-IR" b="1" dirty="0" smtClean="0">
                <a:cs typeface="B Nazanin" pitchFamily="2" charset="-78"/>
              </a:rPr>
              <a:t>-کشف معادن اورانیم واستخراج آن</a:t>
            </a:r>
          </a:p>
          <a:p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2</a:t>
            </a:r>
            <a:r>
              <a:rPr lang="fa-IR" b="1" dirty="0" smtClean="0">
                <a:cs typeface="B Nazanin" pitchFamily="2" charset="-78"/>
              </a:rPr>
              <a:t>-اورانیوم و تبدیل آن به </a:t>
            </a:r>
            <a:r>
              <a:rPr lang="en-US" b="1" dirty="0" smtClean="0">
                <a:cs typeface="B Nazanin" pitchFamily="2" charset="-78"/>
              </a:rPr>
              <a:t>UF6</a:t>
            </a:r>
            <a:endParaRPr lang="fa-IR" b="1" dirty="0" smtClean="0">
              <a:cs typeface="B Nazanin" pitchFamily="2" charset="-78"/>
            </a:endParaRPr>
          </a:p>
          <a:p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3</a:t>
            </a:r>
            <a:r>
              <a:rPr lang="fa-IR" b="1" dirty="0" smtClean="0">
                <a:cs typeface="B Nazanin" pitchFamily="2" charset="-78"/>
              </a:rPr>
              <a:t>-غنی سازی اورانیم</a:t>
            </a:r>
          </a:p>
          <a:p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4</a:t>
            </a:r>
            <a:r>
              <a:rPr lang="fa-IR" b="1" dirty="0" smtClean="0">
                <a:cs typeface="B Nazanin" pitchFamily="2" charset="-78"/>
              </a:rPr>
              <a:t>-تولید سوخت هسته ای</a:t>
            </a:r>
          </a:p>
          <a:p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5</a:t>
            </a:r>
            <a:r>
              <a:rPr lang="fa-IR" b="1" dirty="0" smtClean="0">
                <a:cs typeface="B Nazanin" pitchFamily="2" charset="-78"/>
              </a:rPr>
              <a:t>-عملیات رآکتور</a:t>
            </a:r>
          </a:p>
          <a:p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6</a:t>
            </a:r>
            <a:r>
              <a:rPr lang="fa-IR" b="1" dirty="0" smtClean="0">
                <a:cs typeface="B Nazanin" pitchFamily="2" charset="-78"/>
              </a:rPr>
              <a:t>-ذخیره سازی و سرد کردن سوخت های مصرف شده</a:t>
            </a:r>
          </a:p>
          <a:p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7</a:t>
            </a:r>
            <a:r>
              <a:rPr lang="fa-IR" b="1" dirty="0" smtClean="0">
                <a:cs typeface="B Nazanin" pitchFamily="2" charset="-78"/>
              </a:rPr>
              <a:t>-عملیات باز یابی سوخت مصرف شده</a:t>
            </a:r>
          </a:p>
          <a:p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8</a:t>
            </a:r>
            <a:r>
              <a:rPr lang="fa-IR" b="1" dirty="0" smtClean="0">
                <a:cs typeface="B Nazanin" pitchFamily="2" charset="-78"/>
              </a:rPr>
              <a:t>-عملیات پسمانداری (نگهداری زباله های هسته ای)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4800" dirty="0" smtClean="0">
                <a:solidFill>
                  <a:srgbClr val="FF0000"/>
                </a:solidFill>
                <a:cs typeface="B Nazanin" pitchFamily="2" charset="-78"/>
              </a:rPr>
              <a:t>چرخه سوخت</a:t>
            </a:r>
            <a:endParaRPr lang="fa-IR" sz="4800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fa-IR" b="1" dirty="0" smtClean="0">
                <a:cs typeface="B Nazanin" pitchFamily="2" charset="-78"/>
              </a:rPr>
              <a:t>عمل افزایش درصد اورانیوم 235 در اورانیوم طبیعی </a:t>
            </a:r>
          </a:p>
          <a:p>
            <a:r>
              <a:rPr lang="fa-IR" b="1" dirty="0" smtClean="0">
                <a:cs typeface="B Nazanin" pitchFamily="2" charset="-78"/>
              </a:rPr>
              <a:t>عمل افزایش غلظت اورانیوم نیمه سنگین از </a:t>
            </a: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0/7</a:t>
            </a:r>
            <a:r>
              <a:rPr lang="fa-IR" b="1" dirty="0" smtClean="0">
                <a:cs typeface="B Nazanin" pitchFamily="2" charset="-78"/>
              </a:rPr>
              <a:t> درصد به </a:t>
            </a:r>
            <a:r>
              <a:rPr lang="fa-IR" b="1" dirty="0" smtClean="0">
                <a:solidFill>
                  <a:srgbClr val="FF0000"/>
                </a:solidFill>
                <a:cs typeface="B Nazanin" pitchFamily="2" charset="-78"/>
              </a:rPr>
              <a:t>5</a:t>
            </a:r>
            <a:r>
              <a:rPr lang="fa-IR" b="1" dirty="0" smtClean="0">
                <a:cs typeface="B Nazanin" pitchFamily="2" charset="-78"/>
              </a:rPr>
              <a:t> درصد را غنی سازی اورانیوم گویند.</a:t>
            </a: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اورانیوم طبیعی :</a:t>
            </a:r>
            <a:r>
              <a:rPr lang="en-US" b="1" dirty="0" smtClean="0">
                <a:cs typeface="B Nazanin" pitchFamily="2" charset="-78"/>
              </a:rPr>
              <a:t>    </a:t>
            </a:r>
            <a:r>
              <a:rPr lang="fa-IR" b="1" dirty="0" smtClean="0">
                <a:cs typeface="B Nazanin" pitchFamily="2" charset="-78"/>
              </a:rPr>
              <a:t>سبک  </a:t>
            </a:r>
            <a:r>
              <a:rPr lang="en-US" b="1" dirty="0" smtClean="0">
                <a:cs typeface="B Nazanin" pitchFamily="2" charset="-78"/>
              </a:rPr>
              <a:t>234U     </a:t>
            </a:r>
            <a:r>
              <a:rPr lang="fa-IR" b="1" dirty="0" smtClean="0">
                <a:cs typeface="B Nazanin" pitchFamily="2" charset="-78"/>
              </a:rPr>
              <a:t>    0/01   درصد</a:t>
            </a: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                        نیمه سنگین      </a:t>
            </a:r>
            <a:r>
              <a:rPr lang="en-US" b="1" dirty="0" smtClean="0">
                <a:cs typeface="B Nazanin" pitchFamily="2" charset="-78"/>
              </a:rPr>
              <a:t>235U</a:t>
            </a:r>
            <a:r>
              <a:rPr lang="fa-IR" b="1" dirty="0" smtClean="0">
                <a:cs typeface="B Nazanin" pitchFamily="2" charset="-78"/>
              </a:rPr>
              <a:t>     0/7    درصد</a:t>
            </a: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                        سنگین              </a:t>
            </a:r>
            <a:r>
              <a:rPr lang="en-US" b="1" dirty="0" smtClean="0">
                <a:cs typeface="B Nazanin" pitchFamily="2" charset="-78"/>
              </a:rPr>
              <a:t>238U</a:t>
            </a:r>
            <a:r>
              <a:rPr lang="fa-IR" b="1" dirty="0" smtClean="0">
                <a:cs typeface="B Nazanin" pitchFamily="2" charset="-78"/>
              </a:rPr>
              <a:t>    99/3   درصد</a:t>
            </a: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اورانیوم 235 بوسیله نوترون هایی با هر مقدار انرژی به خوبی شکسته می شود.</a:t>
            </a: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نیمه عمر </a:t>
            </a:r>
            <a:r>
              <a:rPr lang="en-US" b="1" dirty="0" smtClean="0">
                <a:cs typeface="B Nazanin" pitchFamily="2" charset="-78"/>
              </a:rPr>
              <a:t> </a:t>
            </a:r>
            <a:r>
              <a:rPr lang="fa-IR" b="1" dirty="0" smtClean="0">
                <a:cs typeface="B Nazanin" pitchFamily="2" charset="-78"/>
              </a:rPr>
              <a:t>اورانیوم 238:   4/5 میلیارد سال</a:t>
            </a:r>
          </a:p>
          <a:p>
            <a:pPr>
              <a:buNone/>
            </a:pPr>
            <a:r>
              <a:rPr lang="fa-IR" b="1" smtClean="0">
                <a:cs typeface="B Nazanin" pitchFamily="2" charset="-78"/>
              </a:rPr>
              <a:t>نیمه عمر اورانیوم 235 : 700 میلیون سال </a:t>
            </a:r>
            <a:endParaRPr lang="fa-IR" b="1" dirty="0" smtClean="0">
              <a:cs typeface="B Nazanin" pitchFamily="2" charset="-78"/>
            </a:endParaRP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نیمه عمر </a:t>
            </a:r>
            <a:r>
              <a:rPr lang="en-US" b="1" dirty="0" err="1" smtClean="0">
                <a:cs typeface="B Nazanin" pitchFamily="2" charset="-78"/>
              </a:rPr>
              <a:t>Pu</a:t>
            </a:r>
            <a:r>
              <a:rPr lang="fa-IR" b="1" dirty="0" smtClean="0">
                <a:cs typeface="B Nazanin" pitchFamily="2" charset="-78"/>
              </a:rPr>
              <a:t> : 24/4 سال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4800" dirty="0" smtClean="0">
                <a:solidFill>
                  <a:srgbClr val="FF0000"/>
                </a:solidFill>
                <a:cs typeface="B Nazanin" pitchFamily="2" charset="-78"/>
              </a:rPr>
              <a:t>غنی </a:t>
            </a:r>
            <a:r>
              <a:rPr lang="fa-IR" sz="4800" dirty="0" smtClean="0">
                <a:solidFill>
                  <a:srgbClr val="FF0000"/>
                </a:solidFill>
                <a:effectLst/>
                <a:cs typeface="B Nazanin" pitchFamily="2" charset="-78"/>
              </a:rPr>
              <a:t>سازی</a:t>
            </a:r>
            <a:r>
              <a:rPr lang="fa-IR" sz="4800" dirty="0" smtClean="0">
                <a:solidFill>
                  <a:srgbClr val="FF0000"/>
                </a:solidFill>
                <a:cs typeface="B Nazanin" pitchFamily="2" charset="-78"/>
              </a:rPr>
              <a:t> اورانیوم</a:t>
            </a:r>
            <a:endParaRPr lang="fa-IR" sz="4800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 smtClean="0"/>
          </a:p>
          <a:p>
            <a:endParaRPr lang="fa-IR" b="1" dirty="0" smtClean="0">
              <a:cs typeface="B Nazanin" pitchFamily="2" charset="-78"/>
            </a:endParaRPr>
          </a:p>
          <a:p>
            <a:endParaRPr lang="fa-IR" b="1" dirty="0" smtClean="0">
              <a:cs typeface="B Nazanin" pitchFamily="2" charset="-78"/>
            </a:endParaRPr>
          </a:p>
          <a:p>
            <a:endParaRPr lang="fa-IR" b="1" dirty="0" smtClean="0">
              <a:cs typeface="B Nazanin" pitchFamily="2" charset="-78"/>
            </a:endParaRP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محصولات شکست اورانیوم: </a:t>
            </a:r>
          </a:p>
          <a:p>
            <a:pPr>
              <a:buNone/>
            </a:pPr>
            <a:r>
              <a:rPr lang="en-US" b="1" dirty="0" smtClean="0">
                <a:cs typeface="B Nazanin" pitchFamily="2" charset="-78"/>
              </a:rPr>
              <a:t>Y(91)</a:t>
            </a:r>
            <a:r>
              <a:rPr lang="fa-IR" b="1" dirty="0" smtClean="0">
                <a:cs typeface="B Nazanin" pitchFamily="2" charset="-78"/>
              </a:rPr>
              <a:t>،</a:t>
            </a:r>
            <a:r>
              <a:rPr lang="en-US" b="1" dirty="0" err="1" smtClean="0">
                <a:cs typeface="B Nazanin" pitchFamily="2" charset="-78"/>
              </a:rPr>
              <a:t>Sr</a:t>
            </a:r>
            <a:r>
              <a:rPr lang="en-US" b="1" dirty="0" smtClean="0">
                <a:cs typeface="B Nazanin" pitchFamily="2" charset="-78"/>
              </a:rPr>
              <a:t>(91)</a:t>
            </a:r>
            <a:r>
              <a:rPr lang="fa-IR" b="1" dirty="0" smtClean="0">
                <a:cs typeface="B Nazanin" pitchFamily="2" charset="-78"/>
              </a:rPr>
              <a:t> ،</a:t>
            </a:r>
            <a:r>
              <a:rPr lang="en-US" b="1" dirty="0" smtClean="0">
                <a:cs typeface="B Nazanin" pitchFamily="2" charset="-78"/>
              </a:rPr>
              <a:t>Kr(91) </a:t>
            </a:r>
            <a:r>
              <a:rPr lang="fa-IR" b="1" dirty="0" smtClean="0">
                <a:cs typeface="B Nazanin" pitchFamily="2" charset="-78"/>
              </a:rPr>
              <a:t> ، </a:t>
            </a:r>
            <a:r>
              <a:rPr lang="en-US" b="1" dirty="0" err="1" smtClean="0">
                <a:cs typeface="B Nazanin" pitchFamily="2" charset="-78"/>
              </a:rPr>
              <a:t>Zr</a:t>
            </a:r>
            <a:r>
              <a:rPr lang="en-US" b="1" dirty="0" smtClean="0">
                <a:cs typeface="B Nazanin" pitchFamily="2" charset="-78"/>
              </a:rPr>
              <a:t>(95)</a:t>
            </a:r>
            <a:r>
              <a:rPr lang="fa-IR" b="1" dirty="0" smtClean="0">
                <a:cs typeface="B Nazanin" pitchFamily="2" charset="-78"/>
              </a:rPr>
              <a:t> ، </a:t>
            </a:r>
            <a:r>
              <a:rPr lang="en-US" b="1" dirty="0" smtClean="0">
                <a:cs typeface="B Nazanin" pitchFamily="2" charset="-78"/>
              </a:rPr>
              <a:t>I(126)</a:t>
            </a:r>
            <a:r>
              <a:rPr lang="fa-IR" b="1" dirty="0" smtClean="0">
                <a:cs typeface="B Nazanin" pitchFamily="2" charset="-78"/>
              </a:rPr>
              <a:t> ، </a:t>
            </a:r>
            <a:r>
              <a:rPr lang="en-US" b="1" dirty="0" smtClean="0">
                <a:cs typeface="B Nazanin" pitchFamily="2" charset="-78"/>
              </a:rPr>
              <a:t>Cs(137)</a:t>
            </a:r>
            <a:r>
              <a:rPr lang="fa-IR" b="1" dirty="0" smtClean="0">
                <a:cs typeface="B Nazanin" pitchFamily="2" charset="-78"/>
              </a:rPr>
              <a:t> ، </a:t>
            </a:r>
            <a:r>
              <a:rPr lang="en-US" b="1" dirty="0" err="1" smtClean="0">
                <a:cs typeface="B Nazanin" pitchFamily="2" charset="-78"/>
              </a:rPr>
              <a:t>Ba</a:t>
            </a:r>
            <a:r>
              <a:rPr lang="en-US" b="1" dirty="0" smtClean="0">
                <a:cs typeface="B Nazanin" pitchFamily="2" charset="-78"/>
              </a:rPr>
              <a:t>(142)</a:t>
            </a:r>
            <a:r>
              <a:rPr lang="fa-IR" b="1" dirty="0" smtClean="0">
                <a:cs typeface="B Nazanin" pitchFamily="2" charset="-78"/>
              </a:rPr>
              <a:t> ،</a:t>
            </a:r>
            <a:r>
              <a:rPr lang="en-US" b="1" dirty="0" smtClean="0">
                <a:cs typeface="B Nazanin" pitchFamily="2" charset="-78"/>
              </a:rPr>
              <a:t> </a:t>
            </a:r>
            <a:r>
              <a:rPr lang="en-US" b="1" dirty="0" err="1" smtClean="0">
                <a:cs typeface="B Nazanin" pitchFamily="2" charset="-78"/>
              </a:rPr>
              <a:t>Ce</a:t>
            </a:r>
            <a:r>
              <a:rPr lang="en-US" b="1" dirty="0" smtClean="0">
                <a:cs typeface="B Nazanin" pitchFamily="2" charset="-78"/>
              </a:rPr>
              <a:t>(144) </a:t>
            </a: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شناسایی شکافت هسته ای برای اولین بار در سال 1939 توسط هان و استراس مان صورت گرفت.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شکست اورانیوم-235</a:t>
            </a:r>
            <a:endParaRPr lang="fa-IR" sz="4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a-IR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742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a-IR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2285992"/>
            <a:ext cx="4352925" cy="352425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809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استخراج سنگ اورانیوم در </a:t>
            </a:r>
            <a:r>
              <a:rPr lang="fa-IR" b="1" dirty="0" smtClean="0">
                <a:solidFill>
                  <a:srgbClr val="00B0F0"/>
                </a:solidFill>
                <a:cs typeface="B Nazanin" pitchFamily="2" charset="-78"/>
              </a:rPr>
              <a:t>ساغند</a:t>
            </a:r>
          </a:p>
          <a:p>
            <a:r>
              <a:rPr lang="fa-IR" b="1" dirty="0" smtClean="0">
                <a:cs typeface="B Nazanin" pitchFamily="2" charset="-78"/>
              </a:rPr>
              <a:t>تبدیل سنگ اورانیوم به کیک زرد در </a:t>
            </a:r>
            <a:r>
              <a:rPr lang="fa-IR" b="1" dirty="0" smtClean="0">
                <a:solidFill>
                  <a:srgbClr val="00B0F0"/>
                </a:solidFill>
                <a:cs typeface="B Nazanin" pitchFamily="2" charset="-78"/>
              </a:rPr>
              <a:t>اردکان</a:t>
            </a:r>
          </a:p>
          <a:p>
            <a:r>
              <a:rPr lang="fa-IR" b="1" dirty="0" smtClean="0">
                <a:cs typeface="B Nazanin" pitchFamily="2" charset="-78"/>
              </a:rPr>
              <a:t>تبدیل کیک زرد به </a:t>
            </a:r>
            <a:r>
              <a:rPr lang="en-US" b="1" dirty="0" smtClean="0">
                <a:cs typeface="B Nazanin" pitchFamily="2" charset="-78"/>
              </a:rPr>
              <a:t>UF6</a:t>
            </a:r>
            <a:r>
              <a:rPr lang="fa-IR" b="1" dirty="0" smtClean="0">
                <a:cs typeface="B Nazanin" pitchFamily="2" charset="-78"/>
              </a:rPr>
              <a:t> در </a:t>
            </a:r>
            <a:r>
              <a:rPr lang="fa-IR" b="1" dirty="0" smtClean="0">
                <a:solidFill>
                  <a:srgbClr val="00B0F0"/>
                </a:solidFill>
                <a:cs typeface="B Nazanin" pitchFamily="2" charset="-78"/>
              </a:rPr>
              <a:t>اصفهان</a:t>
            </a:r>
          </a:p>
          <a:p>
            <a:r>
              <a:rPr lang="fa-IR" b="1" dirty="0" smtClean="0">
                <a:cs typeface="B Nazanin" pitchFamily="2" charset="-78"/>
              </a:rPr>
              <a:t>غنی سازی </a:t>
            </a:r>
            <a:r>
              <a:rPr lang="en-US" b="1" dirty="0" smtClean="0">
                <a:cs typeface="B Nazanin" pitchFamily="2" charset="-78"/>
              </a:rPr>
              <a:t>UF6</a:t>
            </a:r>
            <a:r>
              <a:rPr lang="fa-IR" b="1" dirty="0" smtClean="0">
                <a:cs typeface="B Nazanin" pitchFamily="2" charset="-78"/>
              </a:rPr>
              <a:t> در </a:t>
            </a:r>
            <a:r>
              <a:rPr lang="fa-IR" b="1" dirty="0" smtClean="0">
                <a:solidFill>
                  <a:srgbClr val="00B0F0"/>
                </a:solidFill>
                <a:cs typeface="B Nazanin" pitchFamily="2" charset="-78"/>
              </a:rPr>
              <a:t>نطنز</a:t>
            </a:r>
          </a:p>
          <a:p>
            <a:r>
              <a:rPr lang="fa-IR" b="1" dirty="0" smtClean="0">
                <a:cs typeface="B Nazanin" pitchFamily="2" charset="-78"/>
              </a:rPr>
              <a:t>تبدیل </a:t>
            </a:r>
            <a:r>
              <a:rPr lang="en-US" b="1" dirty="0" smtClean="0">
                <a:cs typeface="B Nazanin" pitchFamily="2" charset="-78"/>
              </a:rPr>
              <a:t>UF6</a:t>
            </a:r>
            <a:r>
              <a:rPr lang="fa-IR" b="1" dirty="0" smtClean="0">
                <a:cs typeface="B Nazanin" pitchFamily="2" charset="-78"/>
              </a:rPr>
              <a:t> غنی شده به میله سوخت در جابربن حیان </a:t>
            </a:r>
            <a:r>
              <a:rPr lang="fa-IR" b="1" dirty="0" smtClean="0">
                <a:solidFill>
                  <a:srgbClr val="00B0F0"/>
                </a:solidFill>
                <a:cs typeface="B Nazanin" pitchFamily="2" charset="-78"/>
              </a:rPr>
              <a:t>تهران</a:t>
            </a:r>
          </a:p>
          <a:p>
            <a:pPr>
              <a:buNone/>
            </a:pPr>
            <a:endParaRPr lang="fa-IR" b="1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2984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مراحل استخراج اورانیوم تا غنی سازی</a:t>
            </a:r>
            <a:endParaRPr lang="fa-I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b="1" dirty="0" smtClean="0">
                <a:cs typeface="B Nazanin" pitchFamily="2" charset="-78"/>
              </a:rPr>
              <a:t>معدن ساغند: 200 کیلومتری یزد</a:t>
            </a: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        </a:t>
            </a:r>
            <a:r>
              <a:rPr lang="fa-IR" b="1" dirty="0" smtClean="0">
                <a:solidFill>
                  <a:srgbClr val="00B0F0"/>
                </a:solidFill>
                <a:cs typeface="B Nazanin" pitchFamily="2" charset="-78"/>
              </a:rPr>
              <a:t>ساغند 1</a:t>
            </a:r>
            <a:r>
              <a:rPr lang="fa-IR" b="1" dirty="0" smtClean="0">
                <a:cs typeface="B Nazanin" pitchFamily="2" charset="-78"/>
              </a:rPr>
              <a:t> عمق 16 متری : 750 تن سنگ اورانیوم</a:t>
            </a: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        </a:t>
            </a:r>
            <a:r>
              <a:rPr lang="fa-IR" b="1" dirty="0" smtClean="0">
                <a:solidFill>
                  <a:srgbClr val="00B0F0"/>
                </a:solidFill>
                <a:cs typeface="B Nazanin" pitchFamily="2" charset="-78"/>
              </a:rPr>
              <a:t>ساغند 2</a:t>
            </a:r>
            <a:r>
              <a:rPr lang="fa-IR" b="1" dirty="0" smtClean="0">
                <a:cs typeface="B Nazanin" pitchFamily="2" charset="-78"/>
              </a:rPr>
              <a:t> عمق 75 متری : 4250 تن سنگ اورانیوم</a:t>
            </a: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    مساحت: 150 کیلومتر مربع</a:t>
            </a: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    ظرفیت: 5000 تن</a:t>
            </a: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سنگ اورانیوم: اکسید اورانیوم مخلوط با سایر مواد شیمیایی </a:t>
            </a:r>
            <a:r>
              <a:rPr lang="en-US" b="1" dirty="0" smtClean="0">
                <a:cs typeface="B Nazanin" pitchFamily="2" charset="-78"/>
              </a:rPr>
              <a:t>UO2</a:t>
            </a:r>
            <a:endParaRPr lang="fa-IR" b="1" dirty="0" smtClean="0">
              <a:cs typeface="B Nazanin" pitchFamily="2" charset="-78"/>
            </a:endParaRP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رنگ سنگ اورانیوم : سیاه مایل به قهوه ای – جلای فلزی ندارد –مات و کدر است.</a:t>
            </a:r>
          </a:p>
          <a:p>
            <a:pPr>
              <a:buNone/>
            </a:pPr>
            <a:r>
              <a:rPr lang="fa-IR" b="1" dirty="0" smtClean="0">
                <a:cs typeface="B Nazanin" pitchFamily="2" charset="-78"/>
              </a:rPr>
              <a:t>ایران برای راه اندازی معدن ساغند از کارشناسان  کشورهای آرژانتین آلمان، چک، مجارستان، و روسیه استفاده کرده است.</a:t>
            </a:r>
          </a:p>
          <a:p>
            <a:pPr>
              <a:buNone/>
            </a:pPr>
            <a:endParaRPr lang="fa-IR" b="1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4800" dirty="0" smtClean="0">
                <a:solidFill>
                  <a:srgbClr val="FF0000"/>
                </a:solidFill>
                <a:cs typeface="B Nazanin" pitchFamily="2" charset="-78"/>
              </a:rPr>
              <a:t>معادن اورانیوم در ایران</a:t>
            </a:r>
            <a:endParaRPr lang="fa-IR" sz="4800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کارخانه تولید </a:t>
            </a:r>
            <a:r>
              <a:rPr lang="fa-IR" b="1" dirty="0" smtClean="0">
                <a:solidFill>
                  <a:srgbClr val="FFC000"/>
                </a:solidFill>
                <a:cs typeface="B Nazanin" pitchFamily="2" charset="-78"/>
              </a:rPr>
              <a:t>کیک زرد </a:t>
            </a:r>
            <a:r>
              <a:rPr lang="fa-IR" b="1" dirty="0" smtClean="0">
                <a:cs typeface="B Nazanin" pitchFamily="2" charset="-78"/>
              </a:rPr>
              <a:t>در اردکان </a:t>
            </a:r>
          </a:p>
          <a:p>
            <a:r>
              <a:rPr lang="fa-IR" b="1" dirty="0" smtClean="0">
                <a:cs typeface="B Nazanin" pitchFamily="2" charset="-78"/>
              </a:rPr>
              <a:t>سنگ اورانیوم آسیاب شده - پودر- به پودر </a:t>
            </a:r>
            <a:r>
              <a:rPr lang="en-US" b="1" dirty="0" smtClean="0">
                <a:cs typeface="B Nazanin" pitchFamily="2" charset="-78"/>
              </a:rPr>
              <a:t>H2SO4</a:t>
            </a:r>
            <a:r>
              <a:rPr lang="fa-IR" b="1" dirty="0" smtClean="0">
                <a:cs typeface="B Nazanin" pitchFamily="2" charset="-78"/>
              </a:rPr>
              <a:t> اضافه می کنند –</a:t>
            </a:r>
            <a:r>
              <a:rPr lang="en-US" b="1" dirty="0" smtClean="0">
                <a:cs typeface="B Nazanin" pitchFamily="2" charset="-78"/>
              </a:rPr>
              <a:t>UO2</a:t>
            </a:r>
            <a:r>
              <a:rPr lang="fa-IR" b="1" dirty="0" smtClean="0">
                <a:cs typeface="B Nazanin" pitchFamily="2" charset="-78"/>
              </a:rPr>
              <a:t> به سولفات اورانیوم تبدیل می شود به سولفات اورانیوم حلال های مخصوصی اضافه می کنند تا به کیک زرد </a:t>
            </a:r>
            <a:r>
              <a:rPr lang="en-US" b="1" dirty="0" smtClean="0">
                <a:cs typeface="B Nazanin" pitchFamily="2" charset="-78"/>
              </a:rPr>
              <a:t>U3O8</a:t>
            </a:r>
            <a:r>
              <a:rPr lang="fa-IR" b="1" dirty="0" smtClean="0">
                <a:cs typeface="B Nazanin" pitchFamily="2" charset="-78"/>
              </a:rPr>
              <a:t> تبدیل شود.</a:t>
            </a:r>
          </a:p>
          <a:p>
            <a:r>
              <a:rPr lang="fa-IR" b="1" dirty="0" smtClean="0">
                <a:cs typeface="B Nazanin" pitchFamily="2" charset="-78"/>
              </a:rPr>
              <a:t>اردکان یک معدن سنگ اورانیوم در 35 کیلومتری از شهر نیز دارد.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تبدیل سنگ خام اورانیوم به کیک زرد در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اردکان</a:t>
            </a:r>
            <a:endParaRPr lang="fa-IR" dirty="0">
              <a:solidFill>
                <a:srgbClr val="00B0F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کیک زرد </a:t>
            </a:r>
            <a:r>
              <a:rPr lang="en-US" b="1" dirty="0" smtClean="0">
                <a:cs typeface="B Nazanin" pitchFamily="2" charset="-78"/>
              </a:rPr>
              <a:t>U3O8</a:t>
            </a:r>
            <a:r>
              <a:rPr lang="fa-IR" b="1" dirty="0" smtClean="0">
                <a:cs typeface="B Nazanin" pitchFamily="2" charset="-78"/>
              </a:rPr>
              <a:t> را در </a:t>
            </a:r>
            <a:r>
              <a:rPr lang="en-US" b="1" dirty="0" smtClean="0">
                <a:cs typeface="B Nazanin" pitchFamily="2" charset="-78"/>
              </a:rPr>
              <a:t>HNO3</a:t>
            </a:r>
            <a:r>
              <a:rPr lang="fa-IR" b="1" dirty="0" smtClean="0">
                <a:cs typeface="B Nazanin" pitchFamily="2" charset="-78"/>
              </a:rPr>
              <a:t> حل می کنند نیترات اورانیوم </a:t>
            </a:r>
            <a:r>
              <a:rPr lang="en-US" b="1" dirty="0" smtClean="0">
                <a:cs typeface="B Nazanin" pitchFamily="2" charset="-78"/>
              </a:rPr>
              <a:t>UO2(NO3)2</a:t>
            </a:r>
            <a:r>
              <a:rPr lang="fa-IR" b="1" dirty="0" smtClean="0">
                <a:cs typeface="B Nazanin" pitchFamily="2" charset="-78"/>
              </a:rPr>
              <a:t> تولید می شود پس از جداسازی نیترات، </a:t>
            </a:r>
            <a:r>
              <a:rPr lang="en-US" b="1" dirty="0" smtClean="0">
                <a:cs typeface="B Nazanin" pitchFamily="2" charset="-78"/>
              </a:rPr>
              <a:t>UO2</a:t>
            </a:r>
            <a:r>
              <a:rPr lang="fa-IR" b="1" dirty="0" smtClean="0">
                <a:cs typeface="B Nazanin" pitchFamily="2" charset="-78"/>
              </a:rPr>
              <a:t> خالص بدست می آید</a:t>
            </a:r>
          </a:p>
          <a:p>
            <a:r>
              <a:rPr lang="fa-IR" b="1" dirty="0" smtClean="0">
                <a:cs typeface="B Nazanin" pitchFamily="2" charset="-78"/>
              </a:rPr>
              <a:t>به </a:t>
            </a:r>
            <a:r>
              <a:rPr lang="en-US" b="1" dirty="0" smtClean="0">
                <a:cs typeface="B Nazanin" pitchFamily="2" charset="-78"/>
              </a:rPr>
              <a:t>UO2</a:t>
            </a:r>
            <a:r>
              <a:rPr lang="fa-IR" b="1" dirty="0" smtClean="0">
                <a:cs typeface="B Nazanin" pitchFamily="2" charset="-78"/>
              </a:rPr>
              <a:t> خالص</a:t>
            </a:r>
            <a:r>
              <a:rPr lang="en-US" b="1" dirty="0" smtClean="0">
                <a:cs typeface="B Nazanin" pitchFamily="2" charset="-78"/>
              </a:rPr>
              <a:t>HF </a:t>
            </a:r>
            <a:r>
              <a:rPr lang="fa-IR" b="1" dirty="0" smtClean="0">
                <a:cs typeface="B Nazanin" pitchFamily="2" charset="-78"/>
              </a:rPr>
              <a:t> می افزایند گاز </a:t>
            </a:r>
            <a:r>
              <a:rPr lang="en-US" b="1" dirty="0" smtClean="0">
                <a:cs typeface="B Nazanin" pitchFamily="2" charset="-78"/>
              </a:rPr>
              <a:t>UF4</a:t>
            </a:r>
            <a:r>
              <a:rPr lang="fa-IR" b="1" dirty="0" smtClean="0">
                <a:cs typeface="B Nazanin" pitchFamily="2" charset="-78"/>
              </a:rPr>
              <a:t> تولید می شود به گاز </a:t>
            </a:r>
            <a:r>
              <a:rPr lang="en-US" b="1" dirty="0" smtClean="0">
                <a:cs typeface="B Nazanin" pitchFamily="2" charset="-78"/>
              </a:rPr>
              <a:t>UF4</a:t>
            </a:r>
            <a:r>
              <a:rPr lang="fa-IR" b="1" dirty="0" smtClean="0">
                <a:cs typeface="B Nazanin" pitchFamily="2" charset="-78"/>
              </a:rPr>
              <a:t> گاز </a:t>
            </a:r>
            <a:r>
              <a:rPr lang="en-US" b="1" dirty="0" smtClean="0">
                <a:cs typeface="B Nazanin" pitchFamily="2" charset="-78"/>
              </a:rPr>
              <a:t>F2</a:t>
            </a:r>
            <a:r>
              <a:rPr lang="fa-IR" b="1" dirty="0" smtClean="0">
                <a:cs typeface="B Nazanin" pitchFamily="2" charset="-78"/>
              </a:rPr>
              <a:t> می افزایند که گاز </a:t>
            </a:r>
            <a:r>
              <a:rPr lang="en-US" b="1" dirty="0" smtClean="0">
                <a:cs typeface="B Nazanin" pitchFamily="2" charset="-78"/>
              </a:rPr>
              <a:t>UF6</a:t>
            </a:r>
            <a:r>
              <a:rPr lang="fa-IR" b="1" dirty="0" smtClean="0">
                <a:cs typeface="B Nazanin" pitchFamily="2" charset="-78"/>
              </a:rPr>
              <a:t> تولید میشود</a:t>
            </a:r>
            <a:r>
              <a:rPr lang="fa-IR" dirty="0" smtClean="0"/>
              <a:t>.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مرحله تبدیل کیک زرد به </a:t>
            </a:r>
            <a:r>
              <a:rPr lang="en-US" dirty="0" smtClean="0">
                <a:solidFill>
                  <a:srgbClr val="FF0000"/>
                </a:solidFill>
                <a:cs typeface="B Nazanin" pitchFamily="2" charset="-78"/>
              </a:rPr>
              <a:t>UF6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 در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اصفهان</a:t>
            </a:r>
            <a:endParaRPr lang="fa-IR" dirty="0">
              <a:solidFill>
                <a:srgbClr val="00B0F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گاز </a:t>
            </a:r>
            <a:r>
              <a:rPr lang="en-US" b="1" dirty="0" smtClean="0">
                <a:cs typeface="B Nazanin" pitchFamily="2" charset="-78"/>
              </a:rPr>
              <a:t>UF6</a:t>
            </a:r>
            <a:r>
              <a:rPr lang="fa-IR" b="1" dirty="0" smtClean="0">
                <a:cs typeface="B Nazanin" pitchFamily="2" charset="-78"/>
              </a:rPr>
              <a:t> که حدود 0/7 درصد </a:t>
            </a:r>
            <a:r>
              <a:rPr lang="en-US" b="1" dirty="0" smtClean="0">
                <a:cs typeface="B Nazanin" pitchFamily="2" charset="-78"/>
              </a:rPr>
              <a:t>UF6</a:t>
            </a:r>
            <a:r>
              <a:rPr lang="fa-IR" b="1" dirty="0" smtClean="0">
                <a:cs typeface="B Nazanin" pitchFamily="2" charset="-78"/>
              </a:rPr>
              <a:t>- 235 دارد در سانتریفیوژهای سری، غنی شده و به حدود 5-4 درصد میرسد که برای سوخت هسته ای مفید است.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4800" dirty="0" smtClean="0">
                <a:solidFill>
                  <a:srgbClr val="FF0000"/>
                </a:solidFill>
                <a:cs typeface="B Nazanin" pitchFamily="2" charset="-78"/>
              </a:rPr>
              <a:t>غنی سازی </a:t>
            </a:r>
            <a:r>
              <a:rPr lang="en-US" sz="4800" dirty="0" smtClean="0">
                <a:solidFill>
                  <a:srgbClr val="FF0000"/>
                </a:solidFill>
                <a:cs typeface="B Nazanin" pitchFamily="2" charset="-78"/>
              </a:rPr>
              <a:t>UF6</a:t>
            </a:r>
            <a:r>
              <a:rPr lang="fa-IR" sz="4800" dirty="0" smtClean="0">
                <a:solidFill>
                  <a:srgbClr val="FF0000"/>
                </a:solidFill>
                <a:cs typeface="B Nazanin" pitchFamily="2" charset="-78"/>
              </a:rPr>
              <a:t> در </a:t>
            </a:r>
            <a:r>
              <a:rPr lang="fa-IR" sz="4800" dirty="0" smtClean="0">
                <a:solidFill>
                  <a:srgbClr val="00B0F0"/>
                </a:solidFill>
                <a:cs typeface="B Nazanin" pitchFamily="2" charset="-78"/>
              </a:rPr>
              <a:t>نطنز</a:t>
            </a:r>
            <a:endParaRPr lang="fa-IR" sz="4800" dirty="0">
              <a:solidFill>
                <a:srgbClr val="00B0F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گاز </a:t>
            </a:r>
            <a:r>
              <a:rPr lang="en-US" b="1" dirty="0" smtClean="0">
                <a:cs typeface="B Nazanin" pitchFamily="2" charset="-78"/>
              </a:rPr>
              <a:t>UF6 </a:t>
            </a:r>
            <a:r>
              <a:rPr lang="fa-IR" b="1" dirty="0" smtClean="0">
                <a:cs typeface="B Nazanin" pitchFamily="2" charset="-78"/>
              </a:rPr>
              <a:t> غنی شده 5 درصد در جابر بن حیان تهران با کلسیم مخلوط شده که فلز اورانیوم جدا شده و به صورت میله اورانیوم درمی آورند .</a:t>
            </a:r>
          </a:p>
          <a:p>
            <a:r>
              <a:rPr lang="fa-IR" b="1" dirty="0" smtClean="0">
                <a:cs typeface="B Nazanin" pitchFamily="2" charset="-78"/>
              </a:rPr>
              <a:t>برای تولید بمب هسته ای باید غلظت (</a:t>
            </a:r>
            <a:r>
              <a:rPr lang="en-US" b="1" dirty="0" smtClean="0">
                <a:cs typeface="B Nazanin" pitchFamily="2" charset="-78"/>
              </a:rPr>
              <a:t>U(235</a:t>
            </a:r>
            <a:r>
              <a:rPr lang="fa-IR" b="1" dirty="0" smtClean="0">
                <a:cs typeface="B Nazanin" pitchFamily="2" charset="-78"/>
              </a:rPr>
              <a:t> در میله جامد 90 درصد باشد</a:t>
            </a:r>
            <a:r>
              <a:rPr lang="fa-IR" dirty="0" smtClean="0"/>
              <a:t>.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تولید اورانیوم جامد در جابربن حیان </a:t>
            </a:r>
            <a:r>
              <a:rPr lang="fa-IR" dirty="0" smtClean="0">
                <a:solidFill>
                  <a:srgbClr val="00B0F0"/>
                </a:solidFill>
                <a:cs typeface="B Nazanin" pitchFamily="2" charset="-78"/>
              </a:rPr>
              <a:t>تهران</a:t>
            </a:r>
            <a:endParaRPr lang="fa-IR" dirty="0">
              <a:solidFill>
                <a:srgbClr val="00B0F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تولید پلوتونیوم در نیروگاه بوشهر که با آب معمولی کار می کند.</a:t>
            </a:r>
          </a:p>
          <a:p>
            <a:r>
              <a:rPr lang="fa-IR" b="1" dirty="0" smtClean="0">
                <a:cs typeface="B Nazanin" pitchFamily="2" charset="-78"/>
              </a:rPr>
              <a:t>تولید پلوتونیوم بدون غنی سازی اورانیوم در نیروگاهی با آب سنگین</a:t>
            </a:r>
          </a:p>
          <a:p>
            <a:r>
              <a:rPr lang="fa-IR" b="1" dirty="0" smtClean="0">
                <a:cs typeface="B Nazanin" pitchFamily="2" charset="-78"/>
              </a:rPr>
              <a:t>در نیروگاهی که با آب سبک کار میکند با شکافت </a:t>
            </a:r>
            <a:r>
              <a:rPr lang="en-US" b="1" dirty="0" smtClean="0">
                <a:cs typeface="B Nazanin" pitchFamily="2" charset="-78"/>
              </a:rPr>
              <a:t>U(235)</a:t>
            </a:r>
            <a:r>
              <a:rPr lang="fa-IR" b="1" dirty="0" smtClean="0">
                <a:cs typeface="B Nazanin" pitchFamily="2" charset="-78"/>
              </a:rPr>
              <a:t> نوترون آزاد شده که جذب </a:t>
            </a:r>
            <a:r>
              <a:rPr lang="en-US" b="1" dirty="0" smtClean="0">
                <a:cs typeface="B Nazanin" pitchFamily="2" charset="-78"/>
              </a:rPr>
              <a:t>U(238)</a:t>
            </a:r>
            <a:r>
              <a:rPr lang="fa-IR" b="1" dirty="0" smtClean="0">
                <a:cs typeface="B Nazanin" pitchFamily="2" charset="-78"/>
              </a:rPr>
              <a:t> شده و </a:t>
            </a:r>
            <a:r>
              <a:rPr lang="en-US" b="1" dirty="0" err="1" smtClean="0">
                <a:cs typeface="B Nazanin" pitchFamily="2" charset="-78"/>
              </a:rPr>
              <a:t>Pu</a:t>
            </a:r>
            <a:r>
              <a:rPr lang="en-US" b="1" dirty="0" smtClean="0">
                <a:cs typeface="B Nazanin" pitchFamily="2" charset="-78"/>
              </a:rPr>
              <a:t>(239)</a:t>
            </a:r>
            <a:r>
              <a:rPr lang="fa-IR" b="1" dirty="0" smtClean="0">
                <a:cs typeface="B Nazanin" pitchFamily="2" charset="-78"/>
              </a:rPr>
              <a:t> تولید میشوددر خاکستر کوره اتمی </a:t>
            </a:r>
            <a:r>
              <a:rPr lang="en-US" b="1" dirty="0" err="1" smtClean="0">
                <a:cs typeface="B Nazanin" pitchFamily="2" charset="-78"/>
              </a:rPr>
              <a:t>Pu</a:t>
            </a:r>
            <a:r>
              <a:rPr lang="en-US" b="1" dirty="0" smtClean="0">
                <a:cs typeface="B Nazanin" pitchFamily="2" charset="-78"/>
              </a:rPr>
              <a:t>(239)</a:t>
            </a:r>
            <a:r>
              <a:rPr lang="fa-IR" b="1" dirty="0" smtClean="0">
                <a:cs typeface="B Nazanin" pitchFamily="2" charset="-78"/>
              </a:rPr>
              <a:t> مشاهده می شود</a:t>
            </a:r>
          </a:p>
          <a:p>
            <a:r>
              <a:rPr lang="fa-IR" b="1" dirty="0" smtClean="0">
                <a:cs typeface="B Nazanin" pitchFamily="2" charset="-78"/>
              </a:rPr>
              <a:t>در هر 4000 کیلوگرم خاکستر اورانیوم سنگین حدود 1 کیلو گرم پلوتونیوم 239 وجود دارد.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 smtClean="0">
                <a:solidFill>
                  <a:srgbClr val="FF0000"/>
                </a:solidFill>
                <a:cs typeface="B Nazanin" pitchFamily="2" charset="-78"/>
              </a:rPr>
              <a:t>تولید پلوتونیوم</a:t>
            </a:r>
            <a:endParaRPr lang="fa-IR" sz="4800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نیروگاه اراک با </a:t>
            </a:r>
            <a:r>
              <a:rPr lang="en-US" b="1" dirty="0" smtClean="0">
                <a:cs typeface="B Nazanin" pitchFamily="2" charset="-78"/>
              </a:rPr>
              <a:t>D2O</a:t>
            </a:r>
            <a:r>
              <a:rPr lang="fa-IR" b="1" dirty="0" smtClean="0">
                <a:cs typeface="B Nazanin" pitchFamily="2" charset="-78"/>
              </a:rPr>
              <a:t> کار میکند و میتواند از اورانیوم معمولی و غنی نشده استفاده کند.</a:t>
            </a:r>
          </a:p>
          <a:p>
            <a:r>
              <a:rPr lang="fa-IR" b="1" dirty="0" smtClean="0">
                <a:cs typeface="B Nazanin" pitchFamily="2" charset="-78"/>
              </a:rPr>
              <a:t>نیروگاه اراک می تواند سالی 8 تا 10 کیلوگرم پلوتونیوم تولید کند که برای ساختن 1 یا 2 بمب اتمی کافی است</a:t>
            </a:r>
          </a:p>
          <a:p>
            <a:r>
              <a:rPr lang="fa-IR" b="1" dirty="0" smtClean="0">
                <a:cs typeface="B Nazanin" pitchFamily="2" charset="-78"/>
              </a:rPr>
              <a:t>باید خاکستر کوره اتمی به آزمایشگاه جابربن حیان تهران فرستاده شود تا </a:t>
            </a:r>
            <a:r>
              <a:rPr lang="en-US" b="1" dirty="0" err="1" smtClean="0">
                <a:cs typeface="B Nazanin" pitchFamily="2" charset="-78"/>
              </a:rPr>
              <a:t>Pu</a:t>
            </a:r>
            <a:r>
              <a:rPr lang="fa-IR" b="1" dirty="0" smtClean="0">
                <a:cs typeface="B Nazanin" pitchFamily="2" charset="-78"/>
              </a:rPr>
              <a:t> از خاکستر اورانیوم جدا شود.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تولید </a:t>
            </a:r>
            <a:r>
              <a:rPr lang="en-US" dirty="0" smtClean="0">
                <a:solidFill>
                  <a:srgbClr val="FF0000"/>
                </a:solidFill>
                <a:cs typeface="B Nazanin" pitchFamily="2" charset="-78"/>
              </a:rPr>
              <a:t>Pu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 در نیروگاه اراک (بهره برداری 2009)</a:t>
            </a:r>
            <a:r>
              <a:rPr lang="fa-IR" dirty="0" smtClean="0">
                <a:cs typeface="B Nazanin" pitchFamily="2" charset="-78"/>
              </a:rPr>
              <a:t> 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در حال ساخت با ظرفیت 100 تن آب سنگین در سال</a:t>
            </a:r>
          </a:p>
          <a:p>
            <a:r>
              <a:rPr lang="en-US" b="1" dirty="0" smtClean="0">
                <a:cs typeface="B Nazanin" pitchFamily="2" charset="-78"/>
              </a:rPr>
              <a:t>D2O</a:t>
            </a:r>
            <a:r>
              <a:rPr lang="fa-IR" b="1" dirty="0" smtClean="0">
                <a:cs typeface="B Nazanin" pitchFamily="2" charset="-78"/>
              </a:rPr>
              <a:t> به روش تبخیر و تقطیر از </a:t>
            </a:r>
            <a:r>
              <a:rPr lang="en-US" b="1" dirty="0" smtClean="0">
                <a:cs typeface="B Nazanin" pitchFamily="2" charset="-78"/>
              </a:rPr>
              <a:t>H2O</a:t>
            </a:r>
            <a:r>
              <a:rPr lang="fa-IR" b="1" dirty="0" smtClean="0">
                <a:cs typeface="B Nazanin" pitchFamily="2" charset="-78"/>
              </a:rPr>
              <a:t> جدا می شود.</a:t>
            </a:r>
          </a:p>
          <a:p>
            <a:r>
              <a:rPr lang="en-US" b="1" dirty="0" smtClean="0">
                <a:cs typeface="B Nazanin" pitchFamily="2" charset="-78"/>
              </a:rPr>
              <a:t>D</a:t>
            </a:r>
            <a:r>
              <a:rPr lang="fa-IR" b="1" dirty="0" smtClean="0">
                <a:cs typeface="B Nazanin" pitchFamily="2" charset="-78"/>
              </a:rPr>
              <a:t> نسبت به </a:t>
            </a:r>
            <a:r>
              <a:rPr lang="en-US" b="1" dirty="0" smtClean="0">
                <a:cs typeface="B Nazanin" pitchFamily="2" charset="-78"/>
              </a:rPr>
              <a:t>H</a:t>
            </a:r>
            <a:r>
              <a:rPr lang="fa-IR" b="1" dirty="0" smtClean="0">
                <a:cs typeface="B Nazanin" pitchFamily="2" charset="-78"/>
              </a:rPr>
              <a:t> یک نوترون اضافه دارد ---</a:t>
            </a:r>
            <a:r>
              <a:rPr lang="en-US" b="1" dirty="0" smtClean="0">
                <a:cs typeface="B Nazanin" pitchFamily="2" charset="-78"/>
              </a:rPr>
              <a:t>&lt;</a:t>
            </a:r>
            <a:r>
              <a:rPr lang="fa-IR" b="1" dirty="0" smtClean="0">
                <a:cs typeface="B Nazanin" pitchFamily="2" charset="-78"/>
              </a:rPr>
              <a:t> </a:t>
            </a:r>
            <a:r>
              <a:rPr lang="en-US" b="1" dirty="0" smtClean="0">
                <a:cs typeface="B Nazanin" pitchFamily="2" charset="-78"/>
              </a:rPr>
              <a:t>D</a:t>
            </a:r>
            <a:r>
              <a:rPr lang="fa-IR" b="1" dirty="0" smtClean="0">
                <a:cs typeface="B Nazanin" pitchFamily="2" charset="-78"/>
              </a:rPr>
              <a:t> حدود 10 درصد سنگین تر </a:t>
            </a:r>
            <a:r>
              <a:rPr lang="en-US" b="1" dirty="0" smtClean="0">
                <a:cs typeface="B Nazanin" pitchFamily="2" charset="-78"/>
              </a:rPr>
              <a:t>H</a:t>
            </a:r>
            <a:r>
              <a:rPr lang="fa-IR" b="1" dirty="0" smtClean="0">
                <a:cs typeface="B Nazanin" pitchFamily="2" charset="-78"/>
              </a:rPr>
              <a:t> است.</a:t>
            </a:r>
          </a:p>
          <a:p>
            <a:r>
              <a:rPr lang="en-US" b="1" dirty="0" smtClean="0">
                <a:cs typeface="B Nazanin" pitchFamily="2" charset="-78"/>
              </a:rPr>
              <a:t>D2O</a:t>
            </a:r>
            <a:r>
              <a:rPr lang="fa-IR" b="1" dirty="0" smtClean="0">
                <a:cs typeface="B Nazanin" pitchFamily="2" charset="-78"/>
              </a:rPr>
              <a:t> 10 درصد از </a:t>
            </a:r>
            <a:r>
              <a:rPr lang="en-US" b="1" dirty="0" smtClean="0">
                <a:cs typeface="B Nazanin" pitchFamily="2" charset="-78"/>
              </a:rPr>
              <a:t>H2O</a:t>
            </a:r>
            <a:r>
              <a:rPr lang="fa-IR" b="1" dirty="0" smtClean="0">
                <a:cs typeface="B Nazanin" pitchFamily="2" charset="-78"/>
              </a:rPr>
              <a:t> سنگین تر است.</a:t>
            </a:r>
          </a:p>
          <a:p>
            <a:pPr algn="l"/>
            <a:r>
              <a:rPr lang="en-US" b="1" dirty="0" smtClean="0">
                <a:cs typeface="B Nazanin" pitchFamily="2" charset="-78"/>
              </a:rPr>
              <a:t>d(D2O)=1.1 </a:t>
            </a:r>
            <a:r>
              <a:rPr lang="en-US" b="1" dirty="0" err="1" smtClean="0">
                <a:cs typeface="B Nazanin" pitchFamily="2" charset="-78"/>
              </a:rPr>
              <a:t>gr</a:t>
            </a:r>
            <a:r>
              <a:rPr lang="en-US" b="1" dirty="0" smtClean="0">
                <a:cs typeface="B Nazanin" pitchFamily="2" charset="-78"/>
              </a:rPr>
              <a:t>/cm3</a:t>
            </a:r>
            <a:endParaRPr lang="fa-IR" b="1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5400" dirty="0" smtClean="0">
                <a:solidFill>
                  <a:srgbClr val="FF0000"/>
                </a:solidFill>
                <a:cs typeface="B Nazanin" pitchFamily="2" charset="-78"/>
              </a:rPr>
              <a:t>کارخانه تولید آب سنگین در اراک</a:t>
            </a:r>
            <a:endParaRPr lang="fa-IR" sz="5400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fa-IR" b="1" dirty="0" smtClean="0">
              <a:cs typeface="B Nazanin" pitchFamily="2" charset="-78"/>
            </a:endParaRPr>
          </a:p>
          <a:p>
            <a:pPr algn="ctr"/>
            <a:endParaRPr lang="fa-IR" b="1" dirty="0" smtClean="0">
              <a:cs typeface="B Nazanin" pitchFamily="2" charset="-78"/>
            </a:endParaRPr>
          </a:p>
          <a:p>
            <a:pPr algn="ctr"/>
            <a:endParaRPr lang="fa-IR" b="1" dirty="0" smtClean="0">
              <a:cs typeface="B Nazanin" pitchFamily="2" charset="-78"/>
            </a:endParaRPr>
          </a:p>
          <a:p>
            <a:pPr algn="ctr"/>
            <a:endParaRPr lang="fa-IR" b="1" dirty="0" smtClean="0">
              <a:cs typeface="B Nazanin" pitchFamily="2" charset="-78"/>
            </a:endParaRPr>
          </a:p>
          <a:p>
            <a:pPr algn="ctr"/>
            <a:r>
              <a:rPr lang="fa-IR" b="1" dirty="0" smtClean="0">
                <a:solidFill>
                  <a:srgbClr val="00B0F0"/>
                </a:solidFill>
                <a:cs typeface="B Nazanin" pitchFamily="2" charset="-78"/>
              </a:rPr>
              <a:t>پاییز </a:t>
            </a:r>
            <a:r>
              <a:rPr lang="fa-IR" b="1" dirty="0" smtClean="0">
                <a:solidFill>
                  <a:srgbClr val="00B0F0"/>
                </a:solidFill>
                <a:cs typeface="B Nazanin" pitchFamily="2" charset="-78"/>
              </a:rPr>
              <a:t>1386</a:t>
            </a:r>
            <a:endParaRPr lang="fa-IR" b="1" dirty="0">
              <a:solidFill>
                <a:srgbClr val="00B0F0"/>
              </a:solidFill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5400" dirty="0" smtClean="0">
                <a:solidFill>
                  <a:srgbClr val="FF0000"/>
                </a:solidFill>
                <a:cs typeface="B Nazanin" pitchFamily="2" charset="-78"/>
              </a:rPr>
              <a:t>پایان</a:t>
            </a:r>
            <a:endParaRPr lang="fa-IR" sz="5400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173</TotalTime>
  <Words>734</Words>
  <Application>Microsoft Office PowerPoint</Application>
  <PresentationFormat>On-screen Show (4:3)</PresentationFormat>
  <Paragraphs>76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B Nazanin</vt:lpstr>
      <vt:lpstr>Lucida Sans Unicode</vt:lpstr>
      <vt:lpstr>Times New Roman</vt:lpstr>
      <vt:lpstr>Verdana</vt:lpstr>
      <vt:lpstr>Wingdings 2</vt:lpstr>
      <vt:lpstr>Wingdings 3</vt:lpstr>
      <vt:lpstr>Concourse</vt:lpstr>
      <vt:lpstr>غنی سازی اورانیم Uranium Enrichment</vt:lpstr>
      <vt:lpstr>چرخه سوخت</vt:lpstr>
      <vt:lpstr>غنی سازی اورانیوم</vt:lpstr>
      <vt:lpstr>شکست اورانیوم-235</vt:lpstr>
      <vt:lpstr>مراحل استخراج اورانیوم تا غنی سازی</vt:lpstr>
      <vt:lpstr>معادن اورانیوم در ایران</vt:lpstr>
      <vt:lpstr>تبدیل سنگ خام اورانیوم به کیک زرد در اردکان</vt:lpstr>
      <vt:lpstr>مرحله تبدیل کیک زرد به UF6 در اصفهان</vt:lpstr>
      <vt:lpstr>غنی سازی UF6 در نطنز</vt:lpstr>
      <vt:lpstr>تولید اورانیوم جامد در جابربن حیان تهران</vt:lpstr>
      <vt:lpstr>تولید پلوتونیوم</vt:lpstr>
      <vt:lpstr>تولید Pu در نیروگاه اراک (بهره برداری 2009) </vt:lpstr>
      <vt:lpstr>کارخانه تولید آب سنگین در اراک</vt:lpstr>
      <vt:lpstr>پایان</vt:lpstr>
    </vt:vector>
  </TitlesOfParts>
  <Company>azad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غنی سازی اورانیم</dc:title>
  <dc:creator>mehdi</dc:creator>
  <cp:lastModifiedBy>DadeFam-43262657</cp:lastModifiedBy>
  <cp:revision>45</cp:revision>
  <dcterms:created xsi:type="dcterms:W3CDTF">2008-11-12T10:17:49Z</dcterms:created>
  <dcterms:modified xsi:type="dcterms:W3CDTF">2023-08-27T12:07:01Z</dcterms:modified>
</cp:coreProperties>
</file>