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18"/>
  </p:notesMasterIdLst>
  <p:handoutMasterIdLst>
    <p:handoutMasterId r:id="rId19"/>
  </p:handoutMasterIdLst>
  <p:sldIdLst>
    <p:sldId id="285" r:id="rId2"/>
    <p:sldId id="272" r:id="rId3"/>
    <p:sldId id="273" r:id="rId4"/>
    <p:sldId id="258" r:id="rId5"/>
    <p:sldId id="274" r:id="rId6"/>
    <p:sldId id="275" r:id="rId7"/>
    <p:sldId id="259" r:id="rId8"/>
    <p:sldId id="276" r:id="rId9"/>
    <p:sldId id="277" r:id="rId10"/>
    <p:sldId id="278" r:id="rId11"/>
    <p:sldId id="279" r:id="rId12"/>
    <p:sldId id="280" r:id="rId13"/>
    <p:sldId id="283" r:id="rId14"/>
    <p:sldId id="284" r:id="rId15"/>
    <p:sldId id="267" r:id="rId16"/>
    <p:sldId id="266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42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0099FF"/>
    <a:srgbClr val="CCFF33"/>
    <a:srgbClr val="FF3300"/>
    <a:srgbClr val="FFFF00"/>
    <a:srgbClr val="1BB122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6449" autoAdjust="0"/>
  </p:normalViewPr>
  <p:slideViewPr>
    <p:cSldViewPr>
      <p:cViewPr varScale="1">
        <p:scale>
          <a:sx n="63" d="100"/>
          <a:sy n="63" d="100"/>
        </p:scale>
        <p:origin x="-159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200">
                <a:latin typeface="Times New Roman" pitchFamily="26" charset="0"/>
              </a:defRPr>
            </a:lvl1pPr>
          </a:lstStyle>
          <a:p>
            <a:r>
              <a:rPr lang="ar-SA"/>
              <a:t>دكتر</a:t>
            </a: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1">
              <a:defRPr sz="1200">
                <a:latin typeface="Times New Roman" pitchFamily="26" charset="0"/>
              </a:defRPr>
            </a:lvl1pPr>
          </a:lstStyle>
          <a:p>
            <a:r>
              <a:rPr lang="ar-SA"/>
              <a:t>دانشكه پزشكي ساري</a:t>
            </a:r>
            <a:r>
              <a:rPr lang="en-US"/>
              <a:t> </a:t>
            </a: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fld id="{C232EC43-BCB3-47CA-96F2-13892AE6A99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517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r>
              <a:rPr lang="fa-IR"/>
              <a:t>دكتر</a:t>
            </a: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r>
              <a:rPr lang="fa-IR"/>
              <a:t>دانشكه پزشكي ساري </a:t>
            </a: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1">
              <a:defRPr sz="1200" smtClean="0">
                <a:latin typeface="Times New Roman" pitchFamily="26" charset="0"/>
              </a:defRPr>
            </a:lvl1pPr>
          </a:lstStyle>
          <a:p>
            <a:pPr>
              <a:defRPr/>
            </a:pPr>
            <a:fld id="{E18AAC58-0F0E-4218-84E0-E878714BD0B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18193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fa-IR"/>
              <a:t>دانشكه پزشكي ساري </a:t>
            </a:r>
            <a:endParaRPr lang="en-US"/>
          </a:p>
        </p:txBody>
      </p:sp>
      <p:sp>
        <p:nvSpPr>
          <p:cNvPr id="2969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D25816-F3D8-4C9A-890D-0962AA8D42C7}" type="slidenum">
              <a:rPr lang="ar-SA"/>
              <a:pPr/>
              <a:t>2</a:t>
            </a:fld>
            <a:endParaRPr lang="en-US"/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6A3D3DB-648F-4420-AA00-63F89F2F52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8F2FA-2488-490F-A1F6-B53F3FAE36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4C72C96-5465-4F07-8F65-131DDBBF22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A397B5-7886-49B8-AFE7-ADFB90F466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6A8EF1-155F-457A-AB5C-61294598C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5C3375-38CE-4F9A-83DE-DDE2CE0E4B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88280-7819-4D89-AD61-20EC0D5500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3EE63A-70BB-4AF6-9286-6C13DACD7F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9249894-7059-4554-990D-2EB998E1E2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79144-A846-4DEA-9753-2B0A4F9F29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C2945-1292-4F44-AC55-B48BFC50B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654860E-F816-4FFA-B716-38918B4BB2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18" r:id="rId2"/>
    <p:sldLayoutId id="2147483723" r:id="rId3"/>
    <p:sldLayoutId id="2147483724" r:id="rId4"/>
    <p:sldLayoutId id="2147483725" r:id="rId5"/>
    <p:sldLayoutId id="2147483726" r:id="rId6"/>
    <p:sldLayoutId id="2147483719" r:id="rId7"/>
    <p:sldLayoutId id="2147483727" r:id="rId8"/>
    <p:sldLayoutId id="2147483728" r:id="rId9"/>
    <p:sldLayoutId id="2147483720" r:id="rId10"/>
    <p:sldLayoutId id="214748372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5C3375-38CE-4F9A-83DE-DDE2CE0E4B29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48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68360E6B-BBA5-4A46-A75E-86F9EB1A7B50}" type="slidenum">
              <a:rPr lang="en-US"/>
              <a:pPr/>
              <a:t>2</a:t>
            </a:fld>
            <a:endParaRPr lang="en-US"/>
          </a:p>
        </p:txBody>
      </p:sp>
      <p:sp>
        <p:nvSpPr>
          <p:cNvPr id="9219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6000" kern="10">
              <a:ln w="952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220" name="WordArt 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en-US" sz="3600" kern="10">
              <a:ln w="12700">
                <a:solidFill>
                  <a:srgbClr val="B2B2B2"/>
                </a:solidFill>
                <a:round/>
                <a:headEnd type="none" w="sm" len="sm"/>
                <a:tailEnd type="none" w="sm" len="sm"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/>
                </a:outerShdw>
              </a:effectLst>
              <a:latin typeface="Arial"/>
              <a:cs typeface="Arial"/>
            </a:endParaRPr>
          </a:p>
        </p:txBody>
      </p:sp>
      <p:sp>
        <p:nvSpPr>
          <p:cNvPr id="9221" name="WordArt 4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kern="10">
              <a:ln w="952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684213" y="1511300"/>
            <a:ext cx="7816877" cy="22733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fa-IR" sz="4800" dirty="0">
                <a:solidFill>
                  <a:srgbClr val="FF006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Titr" pitchFamily="2" charset="-78"/>
              </a:rPr>
              <a:t>غر بالگري</a:t>
            </a:r>
            <a:r>
              <a:rPr lang="en-US" sz="6000" b="1" i="1" dirty="0">
                <a:solidFill>
                  <a:srgbClr val="C70054"/>
                </a:solidFill>
                <a:latin typeface="Times New Roman Backslanted" pitchFamily="18" charset="0"/>
                <a:ea typeface="Batang" pitchFamily="18" charset="-127"/>
                <a:cs typeface="+mj-cs"/>
              </a:rPr>
              <a:t>)</a:t>
            </a:r>
            <a:r>
              <a:rPr lang="fa-IR" sz="6000" b="1" i="1" dirty="0">
                <a:solidFill>
                  <a:srgbClr val="C70054"/>
                </a:solidFill>
                <a:latin typeface="Times New Roman Backslanted" pitchFamily="18" charset="0"/>
                <a:ea typeface="Batang" pitchFamily="18" charset="-127"/>
                <a:cs typeface="+mj-cs"/>
              </a:rPr>
              <a:t> </a:t>
            </a:r>
            <a:r>
              <a:rPr lang="en-US" sz="6000" b="1" i="1" dirty="0">
                <a:solidFill>
                  <a:srgbClr val="C70054"/>
                </a:solidFill>
                <a:latin typeface="Times New Roman Backslanted" pitchFamily="18" charset="0"/>
                <a:ea typeface="Batang" pitchFamily="18" charset="-127"/>
                <a:cs typeface="+mj-cs"/>
              </a:rPr>
              <a:t>Screening</a:t>
            </a:r>
            <a:r>
              <a:rPr lang="fa-IR" sz="6000" b="1" i="1" dirty="0">
                <a:solidFill>
                  <a:srgbClr val="C70054"/>
                </a:solidFill>
                <a:latin typeface="Times New Roman Backslanted" pitchFamily="18" charset="0"/>
                <a:ea typeface="Batang" pitchFamily="18" charset="-127"/>
                <a:cs typeface="+mj-cs"/>
              </a:rPr>
              <a:t> </a:t>
            </a:r>
            <a:r>
              <a:rPr lang="en-US" sz="6000" b="1" i="1" dirty="0">
                <a:solidFill>
                  <a:srgbClr val="C70054"/>
                </a:solidFill>
                <a:latin typeface="Times New Roman Backslanted" pitchFamily="18" charset="0"/>
                <a:ea typeface="Batang" pitchFamily="18" charset="-127"/>
                <a:cs typeface="+mj-cs"/>
              </a:rPr>
              <a:t>(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>
          <a:xfrm>
            <a:off x="357188" y="1125538"/>
            <a:ext cx="8024812" cy="5472112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2800" smtClean="0">
                <a:cs typeface="B Nazanin" pitchFamily="2" charset="-78"/>
              </a:rPr>
              <a:t>اپيدميولوژيست ها و ديگر كساني كه بيماري ها را مطا لعه مي كنند درمي يابند كه الگوي بيماري در بيمارستانها با آنچه در جامعه  است متفاوت مي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باشد</a:t>
            </a:r>
            <a:r>
              <a:rPr lang="fa-IR" sz="2800" smtClean="0">
                <a:cs typeface="B Nazanin" pitchFamily="2" charset="-78"/>
              </a:rPr>
              <a:t>.</a:t>
            </a:r>
            <a:r>
              <a:rPr lang="ar-SA" sz="2800" smtClean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ar-SA" sz="2800" b="1" smtClean="0">
                <a:cs typeface="B Nazanin" pitchFamily="2" charset="-78"/>
              </a:rPr>
              <a:t>يعني:</a:t>
            </a:r>
            <a:r>
              <a:rPr lang="fa-IR" sz="2800" b="1" smtClean="0">
                <a:cs typeface="B Nazanin" pitchFamily="2" charset="-78"/>
              </a:rPr>
              <a:t> </a:t>
            </a:r>
            <a:r>
              <a:rPr lang="ar-SA" sz="2800" b="1" smtClean="0">
                <a:cs typeface="B Nazanin" pitchFamily="2" charset="-78"/>
              </a:rPr>
              <a:t>بخش بزر گي از هر بيماري (ديابت و فشار خون و...) بيش از آنچه به نظر پزشكان و كار كنان بهداشتي مي آيد  در جامعه مخفي مي باشد</a:t>
            </a:r>
            <a:r>
              <a:rPr lang="fa-IR" sz="2800" b="1" smtClean="0">
                <a:cs typeface="B Nazanin" pitchFamily="2" charset="-78"/>
              </a:rPr>
              <a:t>.</a:t>
            </a:r>
            <a:r>
              <a:rPr lang="ar-SA" sz="2800" b="1" smtClean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ar-SA" sz="2400" smtClean="0">
                <a:cs typeface="B Nazanin" pitchFamily="2" charset="-78"/>
              </a:rPr>
              <a:t>مفهوم كوه يخ نشانگر سير  بيماري است تا طيف آن</a:t>
            </a:r>
            <a:r>
              <a:rPr lang="fa-IR" sz="2400" smtClean="0">
                <a:cs typeface="B Nazanin" pitchFamily="2" charset="-78"/>
              </a:rPr>
              <a:t>.</a:t>
            </a:r>
            <a:endParaRPr lang="ar-SA" sz="2400" smtClean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ar-SA" b="1" smtClean="0">
                <a:cs typeface="B Nazanin" pitchFamily="2" charset="-78"/>
              </a:rPr>
              <a:t>بخش زير آب آن نشان دهنده توده پنهان بيماري است (موارد بدون نشانه آن،اشخاص حامل و موارد تشخيص داده نشده)</a:t>
            </a:r>
          </a:p>
          <a:p>
            <a:pPr algn="r" rtl="1">
              <a:lnSpc>
                <a:spcPct val="90000"/>
              </a:lnSpc>
            </a:pPr>
            <a:r>
              <a:rPr lang="ar-SA" smtClean="0">
                <a:cs typeface="B Nazanin" pitchFamily="2" charset="-78"/>
              </a:rPr>
              <a:t>بخش روي آب آن نشانه بخشي از بيماري است كه در عمل پزشكان آن را مشاهده مي كنند</a:t>
            </a:r>
            <a:r>
              <a:rPr lang="en-US" smtClean="0">
                <a:cs typeface="B Nazanin" pitchFamily="2" charset="-78"/>
              </a:rPr>
              <a:t>.</a:t>
            </a:r>
            <a:r>
              <a:rPr lang="ar-SA" sz="2000" smtClean="0">
                <a:cs typeface="B Nazanin" pitchFamily="2" charset="-78"/>
              </a:rPr>
              <a:t> </a:t>
            </a:r>
            <a:endParaRPr lang="en-US" sz="2000" smtClean="0">
              <a:cs typeface="B Nazanin" pitchFamily="2" charset="-78"/>
            </a:endParaRPr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C693B6B7-791D-4FE6-B792-590C95625B83}" type="slidenum">
              <a:rPr lang="en-US"/>
              <a:pPr/>
              <a:t>3</a:t>
            </a:fld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5400" dirty="0" smtClean="0">
                <a:solidFill>
                  <a:srgbClr val="FF0066"/>
                </a:solidFill>
              </a:rPr>
              <a:t>پديده كوه يخ</a:t>
            </a:r>
            <a:r>
              <a:rPr lang="en-US" sz="5400" dirty="0" smtClean="0">
                <a:solidFill>
                  <a:srgbClr val="FF0066"/>
                </a:solidFill>
              </a:rPr>
              <a:t/>
            </a:r>
            <a:br>
              <a:rPr lang="en-US" sz="5400" dirty="0" smtClean="0">
                <a:solidFill>
                  <a:srgbClr val="FF0066"/>
                </a:solidFill>
              </a:rPr>
            </a:br>
            <a:r>
              <a:rPr lang="ar-SA" dirty="0" smtClean="0"/>
              <a:t>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74613" y="928688"/>
            <a:ext cx="8963025" cy="4643437"/>
          </a:xfrm>
        </p:spPr>
        <p:txBody>
          <a:bodyPr/>
          <a:lstStyle/>
          <a:p>
            <a:pPr algn="just" rtl="1">
              <a:buFontTx/>
              <a:buNone/>
            </a:pP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  تشخيص مقدماتي يك بيماري يا عارضه نامشهود با استفاده از آزمونها، معاينات و ساير روشهايي كه به سر عت قابل اجراء بوده و بتواند افراد به ظاهر سالم را كه احتمالا مبتلا هستند از افرادي كه احتمالا مبتلا نيستند جدا كند </a:t>
            </a:r>
            <a:r>
              <a:rPr lang="en-US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.</a:t>
            </a:r>
            <a:endParaRPr lang="fa-IR" sz="2800" smtClean="0">
              <a:solidFill>
                <a:srgbClr val="0000FF"/>
              </a:solidFill>
              <a:latin typeface="Cornet" pitchFamily="2" charset="0"/>
              <a:cs typeface="B Nazanin" pitchFamily="2" charset="-78"/>
            </a:endParaRPr>
          </a:p>
          <a:p>
            <a:pPr algn="just" rtl="1">
              <a:buFontTx/>
              <a:buNone/>
            </a:pP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  پس يك آزمون غربالگري جنبه تشخيصي ندارد </a:t>
            </a:r>
            <a:r>
              <a:rPr lang="ar-SA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و تنها يك آزمايش</a:t>
            </a: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</a:t>
            </a:r>
            <a:r>
              <a:rPr lang="ar-SA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ابتدايي است</a:t>
            </a: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.</a:t>
            </a:r>
            <a:endParaRPr lang="ar-SA" sz="2800" smtClean="0">
              <a:solidFill>
                <a:srgbClr val="0000FF"/>
              </a:solidFill>
              <a:latin typeface="Cornet" pitchFamily="2" charset="0"/>
              <a:cs typeface="B Nazanin" pitchFamily="2" charset="-78"/>
            </a:endParaRPr>
          </a:p>
          <a:p>
            <a:pPr algn="just" rtl="1">
              <a:buFontTx/>
              <a:buNone/>
            </a:pP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  </a:t>
            </a:r>
            <a:r>
              <a:rPr lang="ar-SA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البته بعضي از آزمونها هم براي غر بالگري وهم براي تشخيص به كار مي روند</a:t>
            </a: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.</a:t>
            </a:r>
            <a:r>
              <a:rPr lang="ar-SA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</a:t>
            </a:r>
            <a:endParaRPr lang="fa-IR" sz="2800" smtClean="0">
              <a:solidFill>
                <a:srgbClr val="0000FF"/>
              </a:solidFill>
              <a:latin typeface="Cornet" pitchFamily="2" charset="0"/>
              <a:cs typeface="B Nazanin" pitchFamily="2" charset="-78"/>
            </a:endParaRPr>
          </a:p>
          <a:p>
            <a:pPr algn="just" rtl="1">
              <a:buFontTx/>
              <a:buNone/>
            </a:pPr>
            <a:r>
              <a:rPr lang="fa-IR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   بنا براين افرادی که داراي تست مثبت يا مشكوك مي باشند بايد براي تشخيص و درمان لازم نزد پزشك اعزام شوند </a:t>
            </a:r>
            <a:r>
              <a:rPr lang="en-US" sz="2800" smtClean="0">
                <a:solidFill>
                  <a:srgbClr val="0000FF"/>
                </a:solidFill>
                <a:latin typeface="Cornet" pitchFamily="2" charset="0"/>
                <a:cs typeface="B Nazanin" pitchFamily="2" charset="-78"/>
              </a:rPr>
              <a:t>.</a:t>
            </a:r>
          </a:p>
        </p:txBody>
      </p:sp>
      <p:sp>
        <p:nvSpPr>
          <p:cNvPr id="1126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D28B6A6B-D23E-4367-A3A8-4EC5915373AD}" type="slidenum">
              <a:rPr lang="en-US"/>
              <a:pPr/>
              <a:t>4</a:t>
            </a:fld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5984" y="285728"/>
            <a:ext cx="5072098" cy="5302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a-IR" sz="4000" dirty="0" smtClean="0">
                <a:solidFill>
                  <a:srgbClr val="FF0066"/>
                </a:solidFill>
                <a:effectLst/>
                <a:cs typeface="Titr" pitchFamily="10" charset="-78"/>
              </a:rPr>
              <a:t>تعريف</a:t>
            </a:r>
            <a:endParaRPr lang="en-US" sz="4000" dirty="0">
              <a:solidFill>
                <a:srgbClr val="FF0066"/>
              </a:solidFill>
              <a:effectLst/>
              <a:cs typeface="Titr" pitchFamily="10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89E7A69-4255-4A11-A1EE-7CBC3E321605}" type="slidenum">
              <a:rPr lang="en-US"/>
              <a:pPr/>
              <a:t>5</a:t>
            </a:fld>
            <a:endParaRPr lang="en-US"/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333375"/>
            <a:ext cx="6870700" cy="8286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ar-SA" sz="3600" u="sng">
                <a:solidFill>
                  <a:srgbClr val="0000FF"/>
                </a:solidFill>
                <a:cs typeface="Titr" pitchFamily="10" charset="-78"/>
              </a:rPr>
              <a:t>تفاوتهاي آزمون تشخيصي و غر بالگري</a:t>
            </a:r>
            <a:endParaRPr lang="en-US" sz="3600" u="sng">
              <a:solidFill>
                <a:srgbClr val="0000FF"/>
              </a:solidFill>
              <a:cs typeface="Titr" pitchFamily="10" charset="-78"/>
            </a:endParaRPr>
          </a:p>
        </p:txBody>
      </p:sp>
      <p:graphicFrame>
        <p:nvGraphicFramePr>
          <p:cNvPr id="62510" name="Group 46"/>
          <p:cNvGraphicFramePr>
            <a:graphicFrameLocks noGrp="1"/>
          </p:cNvGraphicFramePr>
          <p:nvPr/>
        </p:nvGraphicFramePr>
        <p:xfrm>
          <a:off x="250825" y="1268413"/>
          <a:ext cx="8785225" cy="5589588"/>
        </p:xfrm>
        <a:graphic>
          <a:graphicData uri="http://schemas.openxmlformats.org/drawingml/2006/table">
            <a:tbl>
              <a:tblPr rtl="1"/>
              <a:tblGrid>
                <a:gridCol w="4464050"/>
                <a:gridCol w="4321175"/>
              </a:tblGrid>
              <a:tr h="4476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آزمون غر بالگري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آزمون تشخيصي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19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1:براي اشخاص به ظا هر سالم به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كار مي رود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2:كار بردگروهي دارند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3:تشخيصي </a:t>
                      </a: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قطعي نيست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4::بر اساس يك معيار و يا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يك نقطه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مشخص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تعيين مي شود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5:كمتر دقيق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6:ارزان تر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7:پايه اي براي درمان نيست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8:آغاز آن از پزو هشگر يا موسسه ارائه كننده خد مات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1:در اشخا ص بيمار و يا بر حسب تشخيص به كار مي رود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2:كار برد انفرادي دارد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3:تشخيص قطعي است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4:بر اساس يافته هاي آزمايشگاهي و 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ا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رزشيابي تعدادي نشانه هاي عضوي و عملي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5:دقت بيشتري دارد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6:گرانتر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7:به عنوان پايه ي درمان به كار مي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رود</a:t>
                      </a:r>
                      <a:r>
                        <a:rPr kumimoji="0" lang="fa-I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endParaRPr kumimoji="0" lang="ar-S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8:آغاز ان از بيمار مبتلا به يك ناراحتي است</a:t>
                      </a: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42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42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68413"/>
            <a:ext cx="8286750" cy="4946650"/>
          </a:xfrm>
        </p:spPr>
        <p:txBody>
          <a:bodyPr/>
          <a:lstStyle/>
          <a:p>
            <a:pPr algn="just" rtl="1"/>
            <a:r>
              <a:rPr lang="ar-SA" sz="4000" smtClean="0">
                <a:solidFill>
                  <a:srgbClr val="FF0066"/>
                </a:solidFill>
                <a:cs typeface="Titr" pitchFamily="10" charset="-78"/>
              </a:rPr>
              <a:t>بيمار يابي</a:t>
            </a:r>
          </a:p>
          <a:p>
            <a:pPr algn="just" rtl="1"/>
            <a:r>
              <a:rPr lang="ar-SA" sz="2800" smtClean="0">
                <a:cs typeface="Titr" pitchFamily="10" charset="-78"/>
              </a:rPr>
              <a:t>در بيمار يابي آزمون هاي باليني و يا آ زمايشگاهي براي تشخيص بيماري در كساني كه به دليل ديگري به  دنبال مراقبت هاي بهداشتي مي آيند انجام مي گيرند</a:t>
            </a:r>
            <a:r>
              <a:rPr lang="fa-IR" sz="2800" smtClean="0">
                <a:cs typeface="Titr" pitchFamily="10" charset="-78"/>
              </a:rPr>
              <a:t>.</a:t>
            </a:r>
            <a:r>
              <a:rPr lang="ar-SA" sz="2800" smtClean="0">
                <a:cs typeface="Titr" pitchFamily="10" charset="-78"/>
              </a:rPr>
              <a:t> (</a:t>
            </a:r>
            <a:r>
              <a:rPr lang="en-US" sz="2800" smtClean="0">
                <a:cs typeface="Titr" pitchFamily="10" charset="-78"/>
              </a:rPr>
              <a:t>VDRL</a:t>
            </a:r>
            <a:r>
              <a:rPr lang="ar-SA" sz="2800" smtClean="0">
                <a:cs typeface="Titr" pitchFamily="10" charset="-78"/>
              </a:rPr>
              <a:t> براي تعيين سيفليس در زنان بار دار)</a:t>
            </a:r>
          </a:p>
          <a:p>
            <a:pPr algn="just" rtl="1"/>
            <a:r>
              <a:rPr lang="ar-SA" sz="3600" smtClean="0">
                <a:solidFill>
                  <a:srgbClr val="FF0066"/>
                </a:solidFill>
                <a:cs typeface="B Titr" pitchFamily="2" charset="-78"/>
              </a:rPr>
              <a:t>آ زمون تشخيصي</a:t>
            </a:r>
          </a:p>
          <a:p>
            <a:pPr algn="just" rtl="1"/>
            <a:r>
              <a:rPr lang="ar-SA" smtClean="0">
                <a:cs typeface="Titr" pitchFamily="10" charset="-78"/>
              </a:rPr>
              <a:t>استفاده از روش هاي باليني و يا آ زمايشگاهي به منظور تأ ييد يا رد بيماري يا ناهنجاري   حقيقي در بيما راني كه داراي نشا نه هاي عضوي يا عملي احتما لاً نا شي از بيما ري  هستند </a:t>
            </a:r>
            <a:r>
              <a:rPr lang="fa-IR" smtClean="0">
                <a:cs typeface="Titr" pitchFamily="10" charset="-78"/>
              </a:rPr>
              <a:t>.</a:t>
            </a:r>
            <a:endParaRPr lang="en-US" smtClean="0">
              <a:cs typeface="Titr" pitchFamily="10" charset="-78"/>
            </a:endParaRPr>
          </a:p>
        </p:txBody>
      </p:sp>
      <p:sp>
        <p:nvSpPr>
          <p:cNvPr id="1331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C7F14C5-2F00-42F5-BDC0-ED035ABA21B3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3AAE5E6-C02E-4A31-AAD0-198681A89D23}" type="slidenum">
              <a:rPr lang="en-US"/>
              <a:pPr/>
              <a:t>7</a:t>
            </a:fld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a-IR" dirty="0">
                <a:effectLst/>
                <a:latin typeface="Cornet" pitchFamily="2" charset="0"/>
                <a:cs typeface="B Nazanin" pitchFamily="2" charset="-78"/>
              </a:rPr>
              <a:t>طرح جريان يك آزمون غر بالگري همگاني</a:t>
            </a:r>
            <a:r>
              <a:rPr lang="fa-IR" sz="4800" dirty="0">
                <a:effectLst/>
                <a:cs typeface="B Nazanin" pitchFamily="2" charset="-78"/>
              </a:rPr>
              <a:t> </a:t>
            </a:r>
            <a:endParaRPr lang="en-US" sz="4800" dirty="0">
              <a:effectLst/>
              <a:cs typeface="B Nazanin" pitchFamily="2" charset="-78"/>
            </a:endParaRPr>
          </a:p>
        </p:txBody>
      </p:sp>
      <p:sp>
        <p:nvSpPr>
          <p:cNvPr id="14340" name="Rectangle 16"/>
          <p:cNvSpPr>
            <a:spLocks noChangeArrowheads="1"/>
          </p:cNvSpPr>
          <p:nvPr/>
        </p:nvSpPr>
        <p:spPr bwMode="auto">
          <a:xfrm>
            <a:off x="2484438" y="1268413"/>
            <a:ext cx="2447925" cy="8636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lang="fa-IR" sz="2400">
                <a:latin typeface="Times New Roman" pitchFamily="26" charset="0"/>
                <a:cs typeface="B Nazanin" pitchFamily="2" charset="-78"/>
              </a:rPr>
              <a:t>جمعيت ظاهراً سالم</a:t>
            </a:r>
            <a:endParaRPr lang="en-US" sz="24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41" name="Rectangle 17"/>
          <p:cNvSpPr>
            <a:spLocks noChangeArrowheads="1"/>
          </p:cNvSpPr>
          <p:nvPr/>
        </p:nvSpPr>
        <p:spPr bwMode="auto">
          <a:xfrm>
            <a:off x="611188" y="2852738"/>
            <a:ext cx="1944687" cy="935037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400">
                <a:latin typeface="Times New Roman" pitchFamily="26" charset="0"/>
                <a:cs typeface="B Nazanin" pitchFamily="2" charset="-78"/>
              </a:rPr>
              <a:t>منفي ها</a:t>
            </a:r>
            <a:endParaRPr kumimoji="1" lang="en-US" sz="24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42" name="Rectangle 18"/>
          <p:cNvSpPr>
            <a:spLocks noChangeArrowheads="1"/>
          </p:cNvSpPr>
          <p:nvPr/>
        </p:nvSpPr>
        <p:spPr bwMode="auto">
          <a:xfrm>
            <a:off x="4787900" y="2924175"/>
            <a:ext cx="1873250" cy="720725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400">
                <a:latin typeface="Times New Roman" pitchFamily="26" charset="0"/>
                <a:cs typeface="B Nazanin" pitchFamily="2" charset="-78"/>
              </a:rPr>
              <a:t>مثبتها </a:t>
            </a:r>
            <a:endParaRPr kumimoji="1" lang="en-US" sz="24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43" name="Rectangle 19"/>
          <p:cNvSpPr>
            <a:spLocks noChangeArrowheads="1"/>
          </p:cNvSpPr>
          <p:nvPr/>
        </p:nvSpPr>
        <p:spPr bwMode="auto">
          <a:xfrm>
            <a:off x="3419475" y="4437063"/>
            <a:ext cx="2232025" cy="8636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400">
                <a:latin typeface="Times New Roman" pitchFamily="26" charset="0"/>
                <a:cs typeface="B Nazanin" pitchFamily="2" charset="-78"/>
              </a:rPr>
              <a:t>بيمار</a:t>
            </a:r>
            <a:endParaRPr kumimoji="1" lang="en-US" sz="24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44" name="Rectangle 20"/>
          <p:cNvSpPr>
            <a:spLocks noChangeArrowheads="1"/>
          </p:cNvSpPr>
          <p:nvPr/>
        </p:nvSpPr>
        <p:spPr bwMode="auto">
          <a:xfrm>
            <a:off x="6443663" y="4437063"/>
            <a:ext cx="1657350" cy="790575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400">
                <a:latin typeface="Times New Roman" pitchFamily="26" charset="0"/>
                <a:cs typeface="B Nazanin" pitchFamily="2" charset="-78"/>
              </a:rPr>
              <a:t>سالم</a:t>
            </a:r>
            <a:endParaRPr kumimoji="1" lang="en-US" sz="2400">
              <a:latin typeface="Times New Roman" pitchFamily="26" charset="0"/>
              <a:cs typeface="B Nazanin" pitchFamily="2" charset="-78"/>
            </a:endParaRPr>
          </a:p>
        </p:txBody>
      </p:sp>
      <p:cxnSp>
        <p:nvCxnSpPr>
          <p:cNvPr id="14345" name="AutoShape 42"/>
          <p:cNvCxnSpPr>
            <a:cxnSpLocks noChangeShapeType="1"/>
            <a:stCxn id="14340" idx="2"/>
            <a:endCxn id="14342" idx="0"/>
          </p:cNvCxnSpPr>
          <p:nvPr/>
        </p:nvCxnSpPr>
        <p:spPr bwMode="auto">
          <a:xfrm rot="16200000" flipH="1">
            <a:off x="4320382" y="1520031"/>
            <a:ext cx="792162" cy="2016125"/>
          </a:xfrm>
          <a:prstGeom prst="bentConnector3">
            <a:avLst>
              <a:gd name="adj1" fmla="val 53685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cxnSp>
        <p:nvCxnSpPr>
          <p:cNvPr id="14346" name="AutoShape 44"/>
          <p:cNvCxnSpPr>
            <a:cxnSpLocks noChangeShapeType="1"/>
          </p:cNvCxnSpPr>
          <p:nvPr/>
        </p:nvCxnSpPr>
        <p:spPr bwMode="auto">
          <a:xfrm rot="5400000">
            <a:off x="2249488" y="1431925"/>
            <a:ext cx="720725" cy="2124075"/>
          </a:xfrm>
          <a:prstGeom prst="bentConnector3">
            <a:avLst>
              <a:gd name="adj1" fmla="val 56241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sp>
        <p:nvSpPr>
          <p:cNvPr id="14347" name="Rectangle 56"/>
          <p:cNvSpPr>
            <a:spLocks noChangeArrowheads="1"/>
          </p:cNvSpPr>
          <p:nvPr/>
        </p:nvSpPr>
        <p:spPr bwMode="auto">
          <a:xfrm>
            <a:off x="2555875" y="5876925"/>
            <a:ext cx="2376488" cy="6477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400">
                <a:latin typeface="Times New Roman" pitchFamily="26" charset="0"/>
                <a:cs typeface="B Nazanin" pitchFamily="2" charset="-78"/>
              </a:rPr>
              <a:t>درمان</a:t>
            </a:r>
            <a:endParaRPr kumimoji="1" lang="en-US" sz="24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48" name="Line 57"/>
          <p:cNvSpPr>
            <a:spLocks noChangeShapeType="1"/>
          </p:cNvSpPr>
          <p:nvPr/>
        </p:nvSpPr>
        <p:spPr bwMode="auto">
          <a:xfrm>
            <a:off x="4284663" y="5373688"/>
            <a:ext cx="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4349" name="AutoShape 58"/>
          <p:cNvCxnSpPr>
            <a:cxnSpLocks noChangeShapeType="1"/>
            <a:stCxn id="14343" idx="2"/>
            <a:endCxn id="14347" idx="1"/>
          </p:cNvCxnSpPr>
          <p:nvPr/>
        </p:nvCxnSpPr>
        <p:spPr bwMode="auto">
          <a:xfrm rot="5400000">
            <a:off x="3095626" y="4760912"/>
            <a:ext cx="900112" cy="1979613"/>
          </a:xfrm>
          <a:prstGeom prst="bentConnector4">
            <a:avLst>
              <a:gd name="adj1" fmla="val 31921"/>
              <a:gd name="adj2" fmla="val 111546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cxnSp>
        <p:nvCxnSpPr>
          <p:cNvPr id="14350" name="AutoShape 77"/>
          <p:cNvCxnSpPr>
            <a:cxnSpLocks noChangeShapeType="1"/>
            <a:stCxn id="14344" idx="3"/>
            <a:endCxn id="14340" idx="3"/>
          </p:cNvCxnSpPr>
          <p:nvPr/>
        </p:nvCxnSpPr>
        <p:spPr bwMode="auto">
          <a:xfrm flipH="1" flipV="1">
            <a:off x="4932363" y="1700213"/>
            <a:ext cx="3168650" cy="3132137"/>
          </a:xfrm>
          <a:prstGeom prst="bentConnector3">
            <a:avLst>
              <a:gd name="adj1" fmla="val -7213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cxnSp>
        <p:nvCxnSpPr>
          <p:cNvPr id="14351" name="AutoShape 78"/>
          <p:cNvCxnSpPr>
            <a:cxnSpLocks noChangeShapeType="1"/>
            <a:stCxn id="14341" idx="1"/>
            <a:endCxn id="14340" idx="1"/>
          </p:cNvCxnSpPr>
          <p:nvPr/>
        </p:nvCxnSpPr>
        <p:spPr bwMode="auto">
          <a:xfrm rot="10800000" flipH="1">
            <a:off x="611188" y="1700213"/>
            <a:ext cx="1873250" cy="1620837"/>
          </a:xfrm>
          <a:prstGeom prst="bentConnector3">
            <a:avLst>
              <a:gd name="adj1" fmla="val -12204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sp>
        <p:nvSpPr>
          <p:cNvPr id="14352" name="Rectangle 79"/>
          <p:cNvSpPr>
            <a:spLocks noChangeArrowheads="1"/>
          </p:cNvSpPr>
          <p:nvPr/>
        </p:nvSpPr>
        <p:spPr bwMode="auto">
          <a:xfrm>
            <a:off x="2857500" y="2205038"/>
            <a:ext cx="1785938" cy="366712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>
                <a:latin typeface="Times New Roman" pitchFamily="26" charset="0"/>
                <a:cs typeface="B Nazanin" pitchFamily="2" charset="-78"/>
              </a:rPr>
              <a:t>آزمايش غر بالگري</a:t>
            </a:r>
            <a:endParaRPr kumimoji="1" lang="en-US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53" name="Rectangle 80"/>
          <p:cNvSpPr>
            <a:spLocks noChangeArrowheads="1"/>
          </p:cNvSpPr>
          <p:nvPr/>
        </p:nvSpPr>
        <p:spPr bwMode="auto">
          <a:xfrm>
            <a:off x="5072063" y="3860800"/>
            <a:ext cx="1714500" cy="354013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>
                <a:latin typeface="Times New Roman" pitchFamily="26" charset="0"/>
                <a:cs typeface="B Nazanin" pitchFamily="2" charset="-78"/>
              </a:rPr>
              <a:t>روشهاي تشخيصي</a:t>
            </a:r>
            <a:endParaRPr kumimoji="1" lang="en-US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54" name="Line 81"/>
          <p:cNvSpPr>
            <a:spLocks noChangeShapeType="1"/>
          </p:cNvSpPr>
          <p:nvPr/>
        </p:nvSpPr>
        <p:spPr bwMode="auto">
          <a:xfrm flipH="1">
            <a:off x="4716463" y="3644900"/>
            <a:ext cx="1008062" cy="792163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55" name="Line 82"/>
          <p:cNvSpPr>
            <a:spLocks noChangeShapeType="1"/>
          </p:cNvSpPr>
          <p:nvPr/>
        </p:nvSpPr>
        <p:spPr bwMode="auto">
          <a:xfrm>
            <a:off x="5795963" y="3644900"/>
            <a:ext cx="1204912" cy="7842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56" name="Rectangle 83"/>
          <p:cNvSpPr>
            <a:spLocks noChangeArrowheads="1"/>
          </p:cNvSpPr>
          <p:nvPr/>
        </p:nvSpPr>
        <p:spPr bwMode="auto">
          <a:xfrm>
            <a:off x="0" y="1989138"/>
            <a:ext cx="1500188" cy="431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1600">
                <a:latin typeface="Times New Roman" pitchFamily="26" charset="0"/>
                <a:cs typeface="B Nazanin" pitchFamily="2" charset="-78"/>
              </a:rPr>
              <a:t>غر بالگري مجدد</a:t>
            </a:r>
          </a:p>
          <a:p>
            <a:pPr algn="ctr" rtl="1"/>
            <a:r>
              <a:rPr kumimoji="1" lang="fa-IR" sz="1600">
                <a:latin typeface="Times New Roman" pitchFamily="26" charset="0"/>
                <a:cs typeface="B Nazanin" pitchFamily="2" charset="-78"/>
              </a:rPr>
              <a:t>در فواصل تجويز شده</a:t>
            </a:r>
            <a:endParaRPr kumimoji="1" lang="en-US" sz="1600">
              <a:latin typeface="Times New Roman" pitchFamily="26" charset="0"/>
              <a:cs typeface="B Nazanin" pitchFamily="2" charset="-78"/>
            </a:endParaRPr>
          </a:p>
        </p:txBody>
      </p:sp>
      <p:sp>
        <p:nvSpPr>
          <p:cNvPr id="14357" name="Rectangle 84"/>
          <p:cNvSpPr>
            <a:spLocks noChangeArrowheads="1"/>
          </p:cNvSpPr>
          <p:nvPr/>
        </p:nvSpPr>
        <p:spPr bwMode="auto">
          <a:xfrm>
            <a:off x="7358063" y="2565400"/>
            <a:ext cx="1785937" cy="576263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>
                <a:latin typeface="TitlingCaps" pitchFamily="2" charset="0"/>
                <a:cs typeface="B Nazanin" pitchFamily="2" charset="-78"/>
              </a:rPr>
              <a:t>غر بالگري مجدد</a:t>
            </a:r>
          </a:p>
          <a:p>
            <a:pPr algn="ctr" rtl="1"/>
            <a:r>
              <a:rPr kumimoji="1" lang="fa-IR">
                <a:latin typeface="TitlingCaps" pitchFamily="2" charset="0"/>
                <a:cs typeface="B Nazanin" pitchFamily="2" charset="-78"/>
              </a:rPr>
              <a:t>در فواصل تجويز شده</a:t>
            </a:r>
            <a:endParaRPr kumimoji="1" lang="en-US">
              <a:latin typeface="TitlingCaps" pitchFamily="2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196975"/>
            <a:ext cx="8353425" cy="5400675"/>
          </a:xfrm>
        </p:spPr>
        <p:txBody>
          <a:bodyPr/>
          <a:lstStyle/>
          <a:p>
            <a:pPr algn="r" rtl="1"/>
            <a:r>
              <a:rPr lang="ar-SA" sz="2400" smtClean="0">
                <a:solidFill>
                  <a:srgbClr val="0000FF"/>
                </a:solidFill>
                <a:cs typeface="B Nazanin" pitchFamily="2" charset="-78"/>
              </a:rPr>
              <a:t>1:تشخيص زودرس بيماري( غر بالگري تجويزي)</a:t>
            </a:r>
          </a:p>
          <a:p>
            <a:pPr lvl="1" algn="r" rtl="1"/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شناسايي احتمالي بيماري تشخيص داده نشده كه به درخواست بيمار انجام نشود مثل غر بالگري نوزادان </a:t>
            </a:r>
          </a:p>
          <a:p>
            <a:pPr lvl="1" algn="r" rtl="1"/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چون برنامه تشخيص بيماري توسط كاركنان پزشكي و بهداشتي بنيان نهاده مي شود مقررات خاصي بايد وجود داشته باشد تا امكان درمان مناسب و زودرس براي موارد تشخيص داده شده تضمين شود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.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</a:p>
          <a:p>
            <a:pPr algn="r" rtl="1"/>
            <a:r>
              <a:rPr lang="ar-SA" sz="2400" smtClean="0">
                <a:solidFill>
                  <a:srgbClr val="0000FF"/>
                </a:solidFill>
                <a:cs typeface="B Nazanin" pitchFamily="2" charset="-78"/>
              </a:rPr>
              <a:t>2: مبارزه با بيماريها (غربالگري آينده نگر )</a:t>
            </a:r>
          </a:p>
          <a:p>
            <a:pPr lvl="1" algn="r" rtl="1"/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در اين نوع غربالگري،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افراد  به دليل بهره اي كه به ديگران خواهد رسيد،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غربالگري مي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شو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ن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د 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.</a:t>
            </a:r>
            <a:endParaRPr lang="ar-SA" sz="2000" smtClean="0">
              <a:solidFill>
                <a:srgbClr val="0000FF"/>
              </a:solidFill>
              <a:cs typeface="B Nazanin" pitchFamily="2" charset="-78"/>
            </a:endParaRPr>
          </a:p>
          <a:p>
            <a:pPr lvl="1" algn="r" rtl="1"/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غربالگري مهاجرين از نظر سل،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مالاريا...</a:t>
            </a:r>
          </a:p>
          <a:p>
            <a:pPr lvl="1" algn="r" rtl="1"/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چون برنامه هاي غربالگري منجر به تشخيص زودرس بيماري مي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 </a:t>
            </a:r>
            <a:r>
              <a:rPr lang="ar-SA" sz="2000" smtClean="0">
                <a:solidFill>
                  <a:srgbClr val="0000FF"/>
                </a:solidFill>
                <a:cs typeface="B Nazanin" pitchFamily="2" charset="-78"/>
              </a:rPr>
              <a:t>شود امكان درمان زودرس و مؤثر را فراهم آورده و انتشار بيماري عفوني و يا ميرايي را كاهش مي دهند </a:t>
            </a:r>
            <a:r>
              <a:rPr lang="fa-IR" sz="2000" smtClean="0">
                <a:solidFill>
                  <a:srgbClr val="0000FF"/>
                </a:solidFill>
                <a:cs typeface="B Nazanin" pitchFamily="2" charset="-78"/>
              </a:rPr>
              <a:t>.</a:t>
            </a:r>
            <a:endParaRPr lang="ar-SA" sz="2000" smtClean="0">
              <a:solidFill>
                <a:srgbClr val="0000FF"/>
              </a:solidFill>
              <a:cs typeface="B Nazanin" pitchFamily="2" charset="-78"/>
            </a:endParaRPr>
          </a:p>
          <a:p>
            <a:pPr algn="r" rtl="1"/>
            <a:endParaRPr lang="en-US" sz="2400" smtClean="0">
              <a:solidFill>
                <a:srgbClr val="0000FF"/>
              </a:solidFill>
              <a:cs typeface="B Nazanin" pitchFamily="2" charset="-78"/>
            </a:endParaRPr>
          </a:p>
        </p:txBody>
      </p:sp>
      <p:sp>
        <p:nvSpPr>
          <p:cNvPr id="1536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2D3620F-7673-4464-8AB1-EB376D73EBA7}" type="slidenum">
              <a:rPr lang="en-US"/>
              <a:pPr/>
              <a:t>8</a:t>
            </a:fld>
            <a:endParaRPr lang="en-US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175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 smtClean="0">
                <a:cs typeface="B Nazanin" pitchFamily="2" charset="-78"/>
              </a:rPr>
              <a:t>موارد </a:t>
            </a:r>
            <a:r>
              <a:rPr lang="ar-SA" dirty="0">
                <a:cs typeface="B Nazanin" pitchFamily="2" charset="-78"/>
              </a:rPr>
              <a:t>استفاده </a:t>
            </a:r>
            <a:r>
              <a:rPr lang="ar-SA" dirty="0" smtClean="0">
                <a:cs typeface="B Nazanin" pitchFamily="2" charset="-78"/>
              </a:rPr>
              <a:t>غربالگري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214313" y="1052513"/>
            <a:ext cx="8461375" cy="5400675"/>
          </a:xfrm>
        </p:spPr>
        <p:txBody>
          <a:bodyPr/>
          <a:lstStyle/>
          <a:p>
            <a:pPr algn="r" rtl="1"/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3: مقاصد پژوهشي </a:t>
            </a:r>
          </a:p>
          <a:p>
            <a:pPr lvl="1" algn="r" rtl="1"/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در اين نوع غربالگري سير طبيعي بيماري ها مشخص مي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شود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.</a:t>
            </a:r>
            <a:endParaRPr lang="ar-SA" smtClean="0">
              <a:solidFill>
                <a:srgbClr val="7030A0"/>
              </a:solidFill>
              <a:cs typeface="B Nazanin" pitchFamily="2" charset="-78"/>
            </a:endParaRPr>
          </a:p>
          <a:p>
            <a:pPr lvl="1" algn="r" rtl="1"/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غربالگري نخستين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،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 بر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آ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ورد ميزان وفور و غربالگري بعدي ميزان بروز را به دست مي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دهد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.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 </a:t>
            </a:r>
          </a:p>
          <a:p>
            <a:pPr algn="r" rtl="1"/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4: فرصتهاي آموزشي </a:t>
            </a:r>
          </a:p>
          <a:p>
            <a:pPr algn="r" rtl="1"/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برنامه هاي غربالگري جدا از فوايد احتمالي براي افراد و كسب اطلاعات پيرامون مطالب بهداشتي،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فرصت هاي مناسبي جهت آموزش مردم و كاركنان بهداشتي است </a:t>
            </a:r>
            <a:r>
              <a:rPr lang="fa-IR" smtClean="0">
                <a:solidFill>
                  <a:srgbClr val="7030A0"/>
                </a:solidFill>
                <a:cs typeface="B Nazanin" pitchFamily="2" charset="-78"/>
              </a:rPr>
              <a:t>.</a:t>
            </a:r>
            <a:r>
              <a:rPr lang="ar-SA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endParaRPr lang="en-US" smtClean="0">
              <a:solidFill>
                <a:srgbClr val="7030A0"/>
              </a:solidFill>
              <a:cs typeface="B Nazanin" pitchFamily="2" charset="-78"/>
            </a:endParaRPr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203A7E3-27FE-4FA1-BB95-BF9F12988046}" type="slidenum">
              <a:rPr lang="en-US"/>
              <a:pPr/>
              <a:t>9</a:t>
            </a:fld>
            <a:endParaRPr lang="en-US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794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 smtClean="0">
                <a:cs typeface="B Nazanin" pitchFamily="2" charset="-78"/>
              </a:rPr>
              <a:t>موارد </a:t>
            </a:r>
            <a:r>
              <a:rPr lang="ar-SA" dirty="0">
                <a:cs typeface="B Nazanin" pitchFamily="2" charset="-78"/>
              </a:rPr>
              <a:t>استفاده غر بالگري</a:t>
            </a:r>
            <a:r>
              <a:rPr lang="fa-IR" dirty="0">
                <a:cs typeface="B Nazanin" pitchFamily="2" charset="-78"/>
              </a:rPr>
              <a:t>(ادامه)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828800"/>
            <a:ext cx="8497887" cy="4337050"/>
          </a:xfrm>
        </p:spPr>
        <p:txBody>
          <a:bodyPr/>
          <a:lstStyle/>
          <a:p>
            <a:pPr algn="r" rtl="1"/>
            <a:r>
              <a:rPr lang="ar-SA" sz="3600" smtClean="0">
                <a:solidFill>
                  <a:srgbClr val="7030A0"/>
                </a:solidFill>
                <a:cs typeface="B Nazanin" pitchFamily="2" charset="-78"/>
              </a:rPr>
              <a:t>الف : غربالگري  همگاني </a:t>
            </a:r>
            <a:r>
              <a:rPr lang="en-US" sz="3600" smtClean="0">
                <a:solidFill>
                  <a:srgbClr val="7030A0"/>
                </a:solidFill>
                <a:latin typeface="Rockwell" pitchFamily="26" charset="0"/>
                <a:cs typeface="B Nazanin" pitchFamily="2" charset="-78"/>
              </a:rPr>
              <a:t>(</a:t>
            </a:r>
            <a:r>
              <a:rPr lang="en-US" sz="3600" b="1" i="1" smtClean="0">
                <a:solidFill>
                  <a:srgbClr val="7030A0"/>
                </a:solidFill>
                <a:latin typeface="Rockwell" pitchFamily="26" charset="0"/>
                <a:cs typeface="B Nazanin" pitchFamily="2" charset="-78"/>
              </a:rPr>
              <a:t>mass screening</a:t>
            </a:r>
            <a:r>
              <a:rPr lang="en-US" sz="3600" smtClean="0">
                <a:solidFill>
                  <a:srgbClr val="7030A0"/>
                </a:solidFill>
                <a:cs typeface="B Nazanin" pitchFamily="2" charset="-78"/>
              </a:rPr>
              <a:t> )</a:t>
            </a:r>
            <a:endParaRPr lang="ar-SA" sz="360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/>
            <a:r>
              <a:rPr lang="ar-SA" sz="3600" smtClean="0">
                <a:solidFill>
                  <a:srgbClr val="7030A0"/>
                </a:solidFill>
                <a:cs typeface="B Nazanin" pitchFamily="2" charset="-78"/>
              </a:rPr>
              <a:t>ب: غربالگري انتخابي </a:t>
            </a:r>
            <a:r>
              <a:rPr lang="en-US" sz="3600" smtClean="0">
                <a:solidFill>
                  <a:srgbClr val="7030A0"/>
                </a:solidFill>
                <a:cs typeface="B Nazanin" pitchFamily="2" charset="-78"/>
              </a:rPr>
              <a:t>(</a:t>
            </a:r>
            <a:r>
              <a:rPr lang="en-US" sz="3600" b="1" i="1" smtClean="0">
                <a:solidFill>
                  <a:srgbClr val="7030A0"/>
                </a:solidFill>
                <a:latin typeface="Rockwell" pitchFamily="26" charset="0"/>
                <a:cs typeface="B Nazanin" pitchFamily="2" charset="-78"/>
              </a:rPr>
              <a:t>selective screening</a:t>
            </a:r>
            <a:r>
              <a:rPr lang="en-US" sz="3600" smtClean="0">
                <a:solidFill>
                  <a:srgbClr val="7030A0"/>
                </a:solidFill>
                <a:cs typeface="B Nazanin" pitchFamily="2" charset="-78"/>
              </a:rPr>
              <a:t> )</a:t>
            </a:r>
            <a:endParaRPr lang="ar-SA" sz="360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>
              <a:buClr>
                <a:schemeClr val="tx2"/>
              </a:buClr>
            </a:pPr>
            <a:r>
              <a:rPr lang="ar-SA" sz="3600" smtClean="0">
                <a:solidFill>
                  <a:srgbClr val="7030A0"/>
                </a:solidFill>
                <a:cs typeface="B Nazanin" pitchFamily="2" charset="-78"/>
              </a:rPr>
              <a:t>ج: غربالكري چند مرحله اي</a:t>
            </a:r>
            <a:endParaRPr lang="fa-IR" sz="3600" smtClean="0">
              <a:solidFill>
                <a:srgbClr val="7030A0"/>
              </a:solidFill>
              <a:cs typeface="B Nazanin" pitchFamily="2" charset="-78"/>
            </a:endParaRPr>
          </a:p>
          <a:p>
            <a:pPr lvl="1" algn="r" rtl="1">
              <a:buClr>
                <a:schemeClr val="tx2"/>
              </a:buClr>
              <a:buFont typeface="Verdana" pitchFamily="34" charset="0"/>
              <a:buNone/>
            </a:pPr>
            <a:r>
              <a:rPr lang="ar-SA" sz="3200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en-US" sz="3200" b="1" i="1" smtClean="0">
                <a:solidFill>
                  <a:srgbClr val="7030A0"/>
                </a:solidFill>
                <a:latin typeface="Rockwell" pitchFamily="26" charset="0"/>
                <a:cs typeface="B Nazanin" pitchFamily="2" charset="-78"/>
              </a:rPr>
              <a:t>screening</a:t>
            </a:r>
            <a:r>
              <a:rPr lang="en-US" sz="3200" b="1" i="1" smtClean="0">
                <a:solidFill>
                  <a:srgbClr val="7030A0"/>
                </a:solidFill>
                <a:cs typeface="B Nazanin" pitchFamily="2" charset="-78"/>
              </a:rPr>
              <a:t>)</a:t>
            </a:r>
            <a:r>
              <a:rPr lang="ar-SA" sz="3200" b="1" i="1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en-US" sz="3200" b="1" i="1" smtClean="0">
                <a:solidFill>
                  <a:srgbClr val="7030A0"/>
                </a:solidFill>
                <a:cs typeface="B Nazanin" pitchFamily="2" charset="-78"/>
              </a:rPr>
              <a:t>(</a:t>
            </a:r>
            <a:r>
              <a:rPr lang="en-US" sz="3200" b="1" i="1" smtClean="0">
                <a:solidFill>
                  <a:srgbClr val="7030A0"/>
                </a:solidFill>
                <a:latin typeface="Rockwell" pitchFamily="26" charset="0"/>
                <a:cs typeface="B Nazanin" pitchFamily="2" charset="-78"/>
              </a:rPr>
              <a:t>multi stage</a:t>
            </a:r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C3227943-1A27-4BF1-AC68-8A94A5C6BACF}" type="slidenum">
              <a:rPr lang="en-US"/>
              <a:pPr/>
              <a:t>10</a:t>
            </a:fld>
            <a:endParaRPr lang="en-US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175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>
                <a:cs typeface="B Nazanin" pitchFamily="2" charset="-78"/>
              </a:rPr>
              <a:t>انواع غربالگري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333375"/>
            <a:ext cx="8642350" cy="6119813"/>
          </a:xfrm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ar-SA" sz="2800" b="1" smtClean="0">
                <a:cs typeface="B Nazanin" pitchFamily="2" charset="-78"/>
              </a:rPr>
              <a:t>غربالگري همگاني</a:t>
            </a:r>
          </a:p>
          <a:p>
            <a:pPr lvl="1" algn="just" rtl="1">
              <a:lnSpc>
                <a:spcPct val="80000"/>
              </a:lnSpc>
            </a:pPr>
            <a:r>
              <a:rPr lang="ar-SA" sz="2400" smtClean="0">
                <a:cs typeface="B Nazanin" pitchFamily="2" charset="-78"/>
              </a:rPr>
              <a:t>اين نوع براي همه مردم يا يك زير گروه از مردم انجام مي شود</a:t>
            </a:r>
            <a:r>
              <a:rPr lang="fa-IR" sz="2400" smtClean="0">
                <a:cs typeface="B Nazanin" pitchFamily="2" charset="-78"/>
              </a:rPr>
              <a:t>.</a:t>
            </a:r>
            <a:r>
              <a:rPr lang="ar-SA" sz="2400" smtClean="0">
                <a:cs typeface="B Nazanin" pitchFamily="2" charset="-78"/>
              </a:rPr>
              <a:t> </a:t>
            </a:r>
          </a:p>
          <a:p>
            <a:pPr lvl="1" algn="just" rtl="1">
              <a:lnSpc>
                <a:spcPct val="80000"/>
              </a:lnSpc>
            </a:pPr>
            <a:r>
              <a:rPr lang="ar-SA" sz="2400" smtClean="0">
                <a:cs typeface="B Nazanin" pitchFamily="2" charset="-78"/>
              </a:rPr>
              <a:t>در گذشته زياد انجام مي</a:t>
            </a:r>
            <a:r>
              <a:rPr lang="fa-IR" sz="2400" smtClean="0">
                <a:cs typeface="B Nazanin" pitchFamily="2" charset="-78"/>
              </a:rPr>
              <a:t> </a:t>
            </a:r>
            <a:r>
              <a:rPr lang="ar-SA" sz="2400" smtClean="0">
                <a:cs typeface="B Nazanin" pitchFamily="2" charset="-78"/>
              </a:rPr>
              <a:t>شده ولي در سالهاي</a:t>
            </a:r>
            <a:r>
              <a:rPr lang="fa-IR" sz="2400" smtClean="0">
                <a:cs typeface="B Nazanin" pitchFamily="2" charset="-78"/>
              </a:rPr>
              <a:t> </a:t>
            </a:r>
            <a:r>
              <a:rPr lang="ar-SA" sz="2400" smtClean="0">
                <a:cs typeface="B Nazanin" pitchFamily="2" charset="-78"/>
              </a:rPr>
              <a:t>اخير كمتر مورد استفاده قرار مي</a:t>
            </a:r>
            <a:r>
              <a:rPr lang="fa-IR" sz="2400" smtClean="0">
                <a:cs typeface="B Nazanin" pitchFamily="2" charset="-78"/>
              </a:rPr>
              <a:t> </a:t>
            </a:r>
            <a:r>
              <a:rPr lang="ar-SA" sz="2400" smtClean="0">
                <a:cs typeface="B Nazanin" pitchFamily="2" charset="-78"/>
              </a:rPr>
              <a:t>گيرد بنابراين غربالگري همگاني فكر نشده،</a:t>
            </a:r>
            <a:r>
              <a:rPr lang="fa-IR" sz="2400" smtClean="0">
                <a:cs typeface="B Nazanin" pitchFamily="2" charset="-78"/>
              </a:rPr>
              <a:t> </a:t>
            </a:r>
            <a:r>
              <a:rPr lang="ar-SA" sz="2400" smtClean="0">
                <a:cs typeface="B Nazanin" pitchFamily="2" charset="-78"/>
              </a:rPr>
              <a:t>اقدام پيشگيري موثري نيست مگر اينكه با</a:t>
            </a:r>
            <a:r>
              <a:rPr lang="fa-IR" sz="2400" smtClean="0">
                <a:cs typeface="B Nazanin" pitchFamily="2" charset="-78"/>
              </a:rPr>
              <a:t> </a:t>
            </a:r>
            <a:r>
              <a:rPr lang="ar-SA" sz="2400" smtClean="0">
                <a:cs typeface="B Nazanin" pitchFamily="2" charset="-78"/>
              </a:rPr>
              <a:t>درمان مناسبي همراه باشد كه بتواند دوره بيماري را كوتاه كند و يا در پيامد نهايي آن دخا لت داشته باشد</a:t>
            </a:r>
            <a:r>
              <a:rPr lang="fa-IR" sz="2400" smtClean="0">
                <a:cs typeface="B Nazanin" pitchFamily="2" charset="-78"/>
              </a:rPr>
              <a:t>.</a:t>
            </a:r>
          </a:p>
          <a:p>
            <a:pPr lvl="1" algn="just" rtl="1">
              <a:lnSpc>
                <a:spcPct val="80000"/>
              </a:lnSpc>
              <a:buFontTx/>
              <a:buNone/>
            </a:pPr>
            <a:r>
              <a:rPr lang="ar-SA" sz="2400" smtClean="0">
                <a:cs typeface="B Nazanin" pitchFamily="2" charset="-78"/>
              </a:rPr>
              <a:t> </a:t>
            </a:r>
          </a:p>
          <a:p>
            <a:pPr algn="just" rtl="1">
              <a:lnSpc>
                <a:spcPct val="80000"/>
              </a:lnSpc>
            </a:pPr>
            <a:r>
              <a:rPr lang="ar-SA" sz="2800" b="1" smtClean="0">
                <a:cs typeface="B Nazanin" pitchFamily="2" charset="-78"/>
              </a:rPr>
              <a:t>غربالگري انتخابي در گروههاي پر مخاطره </a:t>
            </a:r>
          </a:p>
          <a:p>
            <a:pPr algn="just" rtl="1">
              <a:lnSpc>
                <a:spcPct val="80000"/>
              </a:lnSpc>
            </a:pPr>
            <a:r>
              <a:rPr lang="ar-SA" sz="2800" smtClean="0">
                <a:cs typeface="B Nazanin" pitchFamily="2" charset="-78"/>
              </a:rPr>
              <a:t>انجام اين نوع در مورد گروههاي انتخابي و پر مخاطره انجام مي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شود مثل غربالگري كانسر سرويكس در زنان طبقات اجتماعي پايين </a:t>
            </a:r>
          </a:p>
          <a:p>
            <a:pPr algn="just" rtl="1">
              <a:lnSpc>
                <a:spcPct val="80000"/>
              </a:lnSpc>
            </a:pPr>
            <a:r>
              <a:rPr lang="ar-SA" sz="2800" smtClean="0">
                <a:cs typeface="B Nazanin" pitchFamily="2" charset="-78"/>
              </a:rPr>
              <a:t>به اين نوع، غربالگري عوامل خطر نيز مي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گويند</a:t>
            </a:r>
            <a:r>
              <a:rPr lang="fa-IR" sz="2800" smtClean="0">
                <a:cs typeface="B Nazanin" pitchFamily="2" charset="-78"/>
              </a:rPr>
              <a:t>.</a:t>
            </a:r>
            <a:r>
              <a:rPr lang="ar-SA" sz="2800" smtClean="0">
                <a:cs typeface="B Nazanin" pitchFamily="2" charset="-78"/>
              </a:rPr>
              <a:t> </a:t>
            </a:r>
          </a:p>
          <a:p>
            <a:pPr algn="just" rtl="1">
              <a:lnSpc>
                <a:spcPct val="80000"/>
              </a:lnSpc>
            </a:pPr>
            <a:r>
              <a:rPr lang="ar-SA" sz="2800" smtClean="0">
                <a:cs typeface="B Nazanin" pitchFamily="2" charset="-78"/>
              </a:rPr>
              <a:t>اگر غربالگري به طور انتخابي براي افراد در معرض خطر شديد به كار رود از نظر اقتصادي هم صرفه جويي خواهد شد </a:t>
            </a:r>
            <a:r>
              <a:rPr lang="fa-IR" sz="2800" smtClean="0">
                <a:cs typeface="B Nazanin" pitchFamily="2" charset="-78"/>
              </a:rPr>
              <a:t>.</a:t>
            </a:r>
            <a:endParaRPr lang="ar-SA" sz="2800" smtClean="0">
              <a:cs typeface="B Nazanin" pitchFamily="2" charset="-78"/>
            </a:endParaRPr>
          </a:p>
          <a:p>
            <a:pPr algn="just" rtl="1">
              <a:lnSpc>
                <a:spcPct val="80000"/>
              </a:lnSpc>
            </a:pPr>
            <a:endParaRPr lang="en-US" sz="2800" smtClean="0">
              <a:cs typeface="B Nazanin" pitchFamily="2" charset="-78"/>
            </a:endParaRPr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EE106B4F-39EB-4194-89FC-04F272C07DB6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692150"/>
            <a:ext cx="8318500" cy="5400675"/>
          </a:xfrm>
          <a:ln>
            <a:solidFill>
              <a:srgbClr val="FF3300"/>
            </a:solidFill>
          </a:ln>
        </p:spPr>
        <p:txBody>
          <a:bodyPr/>
          <a:lstStyle/>
          <a:p>
            <a:pPr algn="just" rtl="1"/>
            <a:r>
              <a:rPr lang="ar-SA" sz="4000" smtClean="0">
                <a:solidFill>
                  <a:srgbClr val="0000FF"/>
                </a:solidFill>
                <a:cs typeface="B Nazanin" pitchFamily="2" charset="-78"/>
              </a:rPr>
              <a:t>غربالگري چند مرحله اي</a:t>
            </a:r>
          </a:p>
          <a:p>
            <a:pPr algn="just" rtl="1"/>
            <a:r>
              <a:rPr lang="ar-SA" smtClean="0">
                <a:cs typeface="B Nazanin" pitchFamily="2" charset="-78"/>
              </a:rPr>
              <a:t>در اين نوع دو يا چند آزمون غربالگري به صورت تركيبي به كار مي</a:t>
            </a:r>
            <a:r>
              <a:rPr lang="fa-IR" smtClean="0">
                <a:cs typeface="B Nazanin" pitchFamily="2" charset="-78"/>
              </a:rPr>
              <a:t> </a:t>
            </a:r>
            <a:r>
              <a:rPr lang="ar-SA" smtClean="0">
                <a:cs typeface="B Nazanin" pitchFamily="2" charset="-78"/>
              </a:rPr>
              <a:t>رود</a:t>
            </a:r>
            <a:r>
              <a:rPr lang="fa-IR" smtClean="0">
                <a:cs typeface="B Nazanin" pitchFamily="2" charset="-78"/>
              </a:rPr>
              <a:t>.</a:t>
            </a:r>
            <a:r>
              <a:rPr lang="ar-SA" smtClean="0">
                <a:cs typeface="B Nazanin" pitchFamily="2" charset="-78"/>
              </a:rPr>
              <a:t>  در اين روش ممكن است از يك پرسش نامه بهداشتي،</a:t>
            </a:r>
            <a:r>
              <a:rPr lang="fa-IR" smtClean="0">
                <a:cs typeface="B Nazanin" pitchFamily="2" charset="-78"/>
              </a:rPr>
              <a:t> </a:t>
            </a:r>
            <a:r>
              <a:rPr lang="ar-SA" smtClean="0">
                <a:cs typeface="B Nazanin" pitchFamily="2" charset="-78"/>
              </a:rPr>
              <a:t>معاينه باليني و طيف وسيعي از اقدامات پژوهشي (آزمايشات هماتولوژيك ،آزمايش ادرار و ...) انجام شود</a:t>
            </a:r>
            <a:r>
              <a:rPr lang="fa-IR" smtClean="0">
                <a:cs typeface="B Nazanin" pitchFamily="2" charset="-78"/>
              </a:rPr>
              <a:t>.</a:t>
            </a:r>
            <a:r>
              <a:rPr lang="ar-SA" smtClean="0">
                <a:cs typeface="B Nazanin" pitchFamily="2" charset="-78"/>
              </a:rPr>
              <a:t> </a:t>
            </a:r>
          </a:p>
          <a:p>
            <a:pPr algn="just" rtl="1"/>
            <a:r>
              <a:rPr lang="ar-SA" sz="2800" smtClean="0">
                <a:cs typeface="B Nazanin" pitchFamily="2" charset="-78"/>
              </a:rPr>
              <a:t>غربالگري چند مر حله اي در سالهاي سابق از محبوبيت قابل ملاحظه اي برخوردار بود</a:t>
            </a:r>
            <a:r>
              <a:rPr lang="fa-IR" sz="2800" smtClean="0">
                <a:cs typeface="B Nazanin" pitchFamily="2" charset="-78"/>
              </a:rPr>
              <a:t>.</a:t>
            </a:r>
            <a:r>
              <a:rPr lang="ar-SA" sz="2800" smtClean="0">
                <a:cs typeface="B Nazanin" pitchFamily="2" charset="-78"/>
              </a:rPr>
              <a:t> </a:t>
            </a:r>
          </a:p>
          <a:p>
            <a:pPr algn="just" rtl="1"/>
            <a:r>
              <a:rPr lang="ar-SA" sz="2800" smtClean="0">
                <a:cs typeface="B Nazanin" pitchFamily="2" charset="-78"/>
              </a:rPr>
              <a:t>مطالعات شاهددار تصادفي  در سالهاي اخير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نشان داده كه اين نوع          غربالگري تأثيري  در كاهش مرگ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ومير و ابتلاء جامعه ندارد</a:t>
            </a:r>
            <a:r>
              <a:rPr lang="fa-IR" sz="2800" smtClean="0">
                <a:cs typeface="B Nazanin" pitchFamily="2" charset="-78"/>
              </a:rPr>
              <a:t>.</a:t>
            </a:r>
            <a:r>
              <a:rPr lang="ar-SA" sz="2800" smtClean="0">
                <a:cs typeface="B Nazanin" pitchFamily="2" charset="-78"/>
              </a:rPr>
              <a:t> </a:t>
            </a:r>
            <a:endParaRPr lang="en-US" sz="2800" smtClean="0">
              <a:cs typeface="B Nazanin" pitchFamily="2" charset="-78"/>
            </a:endParaRP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B58EACDC-322E-4EFD-B88E-C18FAA5BAB4D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ar-SA" smtClean="0">
                <a:cs typeface="B Nazanin" pitchFamily="2" charset="-78"/>
              </a:rPr>
              <a:t>اين معيارها بر دو پايه در نظر گرفته مي</a:t>
            </a:r>
            <a:r>
              <a:rPr lang="fa-IR" smtClean="0">
                <a:cs typeface="B Nazanin" pitchFamily="2" charset="-78"/>
              </a:rPr>
              <a:t> </a:t>
            </a:r>
            <a:r>
              <a:rPr lang="ar-SA" smtClean="0">
                <a:cs typeface="B Nazanin" pitchFamily="2" charset="-78"/>
              </a:rPr>
              <a:t>شود</a:t>
            </a:r>
            <a:r>
              <a:rPr lang="fa-IR" smtClean="0">
                <a:cs typeface="B Nazanin" pitchFamily="2" charset="-78"/>
              </a:rPr>
              <a:t>.</a:t>
            </a:r>
            <a:r>
              <a:rPr lang="ar-SA" smtClean="0">
                <a:cs typeface="B Nazanin" pitchFamily="2" charset="-78"/>
              </a:rPr>
              <a:t> </a:t>
            </a:r>
            <a:endParaRPr lang="fa-IR" smtClean="0">
              <a:cs typeface="B Nazanin" pitchFamily="2" charset="-78"/>
            </a:endParaRPr>
          </a:p>
          <a:p>
            <a:pPr algn="just" rtl="1">
              <a:buFont typeface="Wingdings 3" pitchFamily="18" charset="2"/>
              <a:buNone/>
            </a:pPr>
            <a:endParaRPr lang="ar-SA" smtClean="0">
              <a:cs typeface="B Nazanin" pitchFamily="2" charset="-78"/>
            </a:endParaRPr>
          </a:p>
          <a:p>
            <a:pPr lvl="1" algn="just" rtl="1"/>
            <a:r>
              <a:rPr lang="ar-SA" smtClean="0">
                <a:cs typeface="B Nazanin" pitchFamily="2" charset="-78"/>
              </a:rPr>
              <a:t>بيماري كه قرار است غربال شود</a:t>
            </a:r>
            <a:r>
              <a:rPr lang="fa-IR" smtClean="0">
                <a:cs typeface="B Nazanin" pitchFamily="2" charset="-78"/>
              </a:rPr>
              <a:t>.</a:t>
            </a:r>
            <a:r>
              <a:rPr lang="ar-SA" smtClean="0">
                <a:cs typeface="B Nazanin" pitchFamily="2" charset="-78"/>
              </a:rPr>
              <a:t> </a:t>
            </a:r>
            <a:endParaRPr lang="fa-IR" smtClean="0">
              <a:cs typeface="B Nazanin" pitchFamily="2" charset="-78"/>
            </a:endParaRPr>
          </a:p>
          <a:p>
            <a:pPr lvl="1" algn="just" rtl="1">
              <a:buFont typeface="Verdana" pitchFamily="34" charset="0"/>
              <a:buNone/>
            </a:pPr>
            <a:endParaRPr lang="ar-SA" smtClean="0">
              <a:cs typeface="B Nazanin" pitchFamily="2" charset="-78"/>
            </a:endParaRPr>
          </a:p>
          <a:p>
            <a:pPr lvl="1" algn="just" rtl="1"/>
            <a:r>
              <a:rPr lang="ar-SA" smtClean="0">
                <a:cs typeface="B Nazanin" pitchFamily="2" charset="-78"/>
              </a:rPr>
              <a:t>آزموني كه قرار است انجام شود</a:t>
            </a:r>
            <a:r>
              <a:rPr lang="fa-IR" smtClean="0">
                <a:cs typeface="B Nazanin" pitchFamily="2" charset="-78"/>
              </a:rPr>
              <a:t>.</a:t>
            </a:r>
            <a:endParaRPr lang="ar-SA" smtClean="0">
              <a:cs typeface="B Nazanin" pitchFamily="2" charset="-78"/>
            </a:endParaRPr>
          </a:p>
          <a:p>
            <a:pPr algn="just" rtl="1">
              <a:buFont typeface="Wingdings 3" pitchFamily="18" charset="2"/>
              <a:buNone/>
            </a:pPr>
            <a:endParaRPr lang="ar-SA" smtClean="0">
              <a:cs typeface="B Nazanin" pitchFamily="2" charset="-78"/>
            </a:endParaRPr>
          </a:p>
          <a:p>
            <a:pPr algn="just" rtl="1">
              <a:buFont typeface="Wingdings 3" pitchFamily="18" charset="2"/>
              <a:buNone/>
            </a:pPr>
            <a:endParaRPr lang="ar-SA" smtClean="0">
              <a:cs typeface="B Nazanin" pitchFamily="2" charset="-78"/>
            </a:endParaRPr>
          </a:p>
          <a:p>
            <a:pPr algn="just" rtl="1"/>
            <a:endParaRPr lang="ar-SA" smtClean="0">
              <a:cs typeface="B Nazanin" pitchFamily="2" charset="-78"/>
            </a:endParaRPr>
          </a:p>
          <a:p>
            <a:pPr algn="just" rtl="1"/>
            <a:endParaRPr lang="ar-SA" smtClean="0">
              <a:cs typeface="B Nazanin" pitchFamily="2" charset="-78"/>
            </a:endParaRP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C201C04-0849-4A08-9C32-81763711FD0C}" type="slidenum">
              <a:rPr lang="en-US"/>
              <a:pPr/>
              <a:t>13</a:t>
            </a:fld>
            <a:endParaRPr lang="en-US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>
                <a:cs typeface="B Nazanin" pitchFamily="2" charset="-78"/>
              </a:rPr>
              <a:t>معيار هاي غر بالگري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280400" cy="5616575"/>
          </a:xfrm>
        </p:spPr>
        <p:txBody>
          <a:bodyPr/>
          <a:lstStyle/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ar-SA" sz="2400" b="1" smtClean="0">
                <a:cs typeface="B Nazanin" pitchFamily="2" charset="-78"/>
              </a:rPr>
              <a:t> </a:t>
            </a:r>
            <a:r>
              <a:rPr lang="ar-SA" sz="2800" b="1" smtClean="0">
                <a:cs typeface="B Nazanin" pitchFamily="2" charset="-78"/>
              </a:rPr>
              <a:t>1:</a:t>
            </a:r>
            <a:r>
              <a:rPr lang="fa-IR" sz="2800" b="1" smtClean="0">
                <a:solidFill>
                  <a:schemeClr val="accent2"/>
                </a:solidFill>
                <a:cs typeface="B Nazanin" pitchFamily="2" charset="-78"/>
              </a:rPr>
              <a:t>آنچه در پي آن هستيم يك مسئله بهداشتي مهم با شد.</a:t>
            </a:r>
          </a:p>
          <a:p>
            <a:pPr marL="865188" lvl="1" indent="-609600" algn="just" rtl="1">
              <a:lnSpc>
                <a:spcPct val="90000"/>
              </a:lnSpc>
              <a:buFontTx/>
              <a:buNone/>
            </a:pPr>
            <a:r>
              <a:rPr lang="ar-SA" smtClean="0">
                <a:cs typeface="B Nazanin" pitchFamily="2" charset="-78"/>
              </a:rPr>
              <a:t>   </a:t>
            </a:r>
            <a:r>
              <a:rPr lang="fa-IR" smtClean="0">
                <a:cs typeface="B Nazanin" pitchFamily="2" charset="-78"/>
              </a:rPr>
              <a:t> </a:t>
            </a:r>
            <a:r>
              <a:rPr lang="fa-IR" sz="20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علت وجود  اين شرط در اين است كه غربالگري به هزينه مالي و نيروي انساني نياز دارد. </a:t>
            </a:r>
          </a:p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2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: بايد روش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درما ني قبول شده اي براي مبتلا يان وجود داشته با 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</a:p>
          <a:p>
            <a:pPr marL="609600" indent="-609600" algn="just" rtl="1">
              <a:lnSpc>
                <a:spcPct val="90000"/>
              </a:lnSpc>
              <a:buFont typeface="Zibaa" pitchFamily="2" charset="2"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3: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تسهيلات لازم براي تشخيص و درمان  در اختيار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</a:p>
          <a:p>
            <a:pPr marL="609600" indent="-609600" algn="just" rtl="1">
              <a:lnSpc>
                <a:spcPct val="90000"/>
              </a:lnSpc>
              <a:buFont typeface="Zibaa" pitchFamily="2" charset="2"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4: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بايد بيماري در مراحل مخفي يا اوليه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قا بل تشخيص با 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</a:p>
          <a:p>
            <a:pPr marL="609600" indent="-609600" algn="just" rtl="1">
              <a:lnSpc>
                <a:spcPct val="90000"/>
              </a:lnSpc>
              <a:buFont typeface="Zibaa" pitchFamily="2" charset="2"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5: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بايد آزمون يا معاينه  مناسب موجود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endParaRPr lang="ar-SA" sz="2400" b="1" smtClean="0">
              <a:latin typeface="Zibaa" pitchFamily="2" charset="2"/>
              <a:ea typeface="Arial Unicode MS" pitchFamily="34" charset="-128"/>
              <a:cs typeface="B Nazanin" pitchFamily="2" charset="-78"/>
            </a:endParaRPr>
          </a:p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6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آزمون مورد قبول مردم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</a:p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7: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سير طبيعي  به اندازه كافي شناخته شده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</a:p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8: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در مورد افرادي كه به عنوان بيمار تحت درمان قرار خواهند گرفت روش توافق شده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اي موجود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endParaRPr lang="ar-SA" sz="2400" b="1" smtClean="0">
              <a:latin typeface="Zibaa" pitchFamily="2" charset="2"/>
              <a:ea typeface="Arial Unicode MS" pitchFamily="34" charset="-128"/>
              <a:cs typeface="B Nazanin" pitchFamily="2" charset="-78"/>
            </a:endParaRPr>
          </a:p>
          <a:p>
            <a:pPr marL="609600" indent="-609600" algn="just" rtl="1">
              <a:lnSpc>
                <a:spcPct val="90000"/>
              </a:lnSpc>
              <a:buFontTx/>
              <a:buNone/>
            </a:pP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9: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هزينه انجام آن در مقايسه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 با </a:t>
            </a:r>
            <a:r>
              <a:rPr lang="ar-SA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كل مخارج احتمالي مراقبت بيماران متعادل باشد</a:t>
            </a:r>
            <a:r>
              <a:rPr lang="fa-IR" sz="2400" b="1" smtClean="0">
                <a:latin typeface="Zibaa" pitchFamily="2" charset="2"/>
                <a:ea typeface="Arial Unicode MS" pitchFamily="34" charset="-128"/>
                <a:cs typeface="B Nazanin" pitchFamily="2" charset="-78"/>
              </a:rPr>
              <a:t>.</a:t>
            </a:r>
            <a:endParaRPr lang="en-US" sz="2400" b="1" smtClean="0">
              <a:latin typeface="Zibaa" pitchFamily="2" charset="2"/>
              <a:ea typeface="Arial Unicode MS" pitchFamily="34" charset="-128"/>
              <a:cs typeface="B Nazanin" pitchFamily="2" charset="-78"/>
            </a:endParaRP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6DA7C1D0-5D8C-461B-B7B7-83D7D3D34B5B}" type="slidenum">
              <a:rPr lang="en-US"/>
              <a:pPr/>
              <a:t>14</a:t>
            </a:fld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54050"/>
          </a:xfrm>
        </p:spPr>
        <p:txBody>
          <a:bodyPr lIns="92075" tIns="46038" rIns="92075" bIns="46038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4000" dirty="0">
                <a:cs typeface="B Nazanin" pitchFamily="2" charset="-78"/>
              </a:rPr>
              <a:t>معيارهاي غربالگري يك بيماري  </a:t>
            </a:r>
            <a:endParaRPr lang="en-US" sz="4000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mtClean="0">
                <a:cs typeface="B Nazanin" pitchFamily="2" charset="-78"/>
              </a:rPr>
              <a:t>1- سادگي 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2- بي خطر بودن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3-آسان بودن اجراي آن 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4- ارزان بودن 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5- تكرار پذيري 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6- معتبر بودن </a:t>
            </a:r>
          </a:p>
          <a:p>
            <a:pPr algn="r" rtl="1"/>
            <a:r>
              <a:rPr lang="ar-SA" smtClean="0">
                <a:cs typeface="B Nazanin" pitchFamily="2" charset="-78"/>
              </a:rPr>
              <a:t>7- مقبوليت  </a:t>
            </a:r>
            <a:endParaRPr lang="en-US" smtClean="0">
              <a:cs typeface="B Nazanin" pitchFamily="2" charset="-78"/>
            </a:endParaRP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484A60B-693E-471D-B49E-5C08FF3F8B45}" type="slidenum">
              <a:rPr lang="en-US"/>
              <a:pPr/>
              <a:t>15</a:t>
            </a:fld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>
                <a:cs typeface="B Nazanin" pitchFamily="2" charset="-78"/>
              </a:rPr>
              <a:t>معيارهاي آزمون غربالگري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214313" y="714375"/>
            <a:ext cx="8643937" cy="529272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2800" smtClean="0">
                <a:cs typeface="B Nazanin" pitchFamily="2" charset="-78"/>
              </a:rPr>
              <a:t>مقبوليت آزمون از اين جهت اهميت دارد كه همكاري گروه هدف را در پي خواهد داشت</a:t>
            </a:r>
            <a:r>
              <a:rPr lang="fa-IR" sz="2800" smtClean="0">
                <a:cs typeface="B Nazanin" pitchFamily="2" charset="-78"/>
              </a:rPr>
              <a:t>.</a:t>
            </a:r>
            <a:endParaRPr lang="ar-SA" sz="2800" smtClean="0"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800" smtClean="0">
                <a:cs typeface="B Nazanin" pitchFamily="2" charset="-78"/>
              </a:rPr>
              <a:t>آزمونهاي دردناك،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ناراحت كننده يا شرم آور (كولونوسك</a:t>
            </a:r>
            <a:r>
              <a:rPr lang="fa-IR" sz="2800" smtClean="0">
                <a:cs typeface="B Nazanin" pitchFamily="2" charset="-78"/>
              </a:rPr>
              <a:t>و</a:t>
            </a:r>
            <a:r>
              <a:rPr lang="ar-SA" sz="2800" smtClean="0">
                <a:cs typeface="B Nazanin" pitchFamily="2" charset="-78"/>
              </a:rPr>
              <a:t>پي، توشه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ركتال و...)</a:t>
            </a:r>
            <a:r>
              <a:rPr lang="fa-IR" sz="2800" smtClean="0">
                <a:cs typeface="B Nazanin" pitchFamily="2" charset="-78"/>
              </a:rPr>
              <a:t> </a:t>
            </a:r>
            <a:r>
              <a:rPr lang="ar-SA" sz="2800" smtClean="0">
                <a:cs typeface="B Nazanin" pitchFamily="2" charset="-78"/>
              </a:rPr>
              <a:t>خيلي مورد قبول مردمي كه قرار است مورد غربالگري قرار بگيرند </a:t>
            </a:r>
            <a:r>
              <a:rPr lang="fa-IR" sz="2800" smtClean="0">
                <a:cs typeface="B Nazanin" pitchFamily="2" charset="-78"/>
              </a:rPr>
              <a:t>    </a:t>
            </a:r>
            <a:r>
              <a:rPr lang="ar-SA" sz="2800" smtClean="0">
                <a:cs typeface="B Nazanin" pitchFamily="2" charset="-78"/>
              </a:rPr>
              <a:t>نمي باشند</a:t>
            </a:r>
            <a:r>
              <a:rPr lang="fa-IR" sz="2800" smtClean="0">
                <a:cs typeface="B Nazanin" pitchFamily="2" charset="-78"/>
              </a:rPr>
              <a:t>.</a:t>
            </a:r>
            <a:r>
              <a:rPr lang="ar-SA" sz="2800" smtClean="0">
                <a:cs typeface="B Nazanin" pitchFamily="2" charset="-78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ar-SA" sz="2800" smtClean="0">
                <a:cs typeface="B Nazanin" pitchFamily="2" charset="-78"/>
              </a:rPr>
              <a:t>تكرار پذيري آزمون نشان دهنده كيفيت مناسب آن است.</a:t>
            </a:r>
          </a:p>
          <a:p>
            <a:pPr algn="r" rtl="1">
              <a:lnSpc>
                <a:spcPct val="90000"/>
              </a:lnSpc>
            </a:pPr>
            <a:r>
              <a:rPr lang="ar-SA" sz="2800" smtClean="0">
                <a:cs typeface="B Nazanin" pitchFamily="2" charset="-78"/>
              </a:rPr>
              <a:t>تكرار پذيري به سه عامل بستگي دارد.</a:t>
            </a:r>
          </a:p>
          <a:p>
            <a:pPr lvl="1" algn="r" rtl="1">
              <a:lnSpc>
                <a:spcPct val="90000"/>
              </a:lnSpc>
            </a:pPr>
            <a:r>
              <a:rPr lang="ar-SA" sz="2400" smtClean="0">
                <a:cs typeface="B Nazanin" pitchFamily="2" charset="-78"/>
              </a:rPr>
              <a:t>1- گوناگوني مشاهده كنندگان</a:t>
            </a:r>
          </a:p>
          <a:p>
            <a:pPr lvl="1" algn="r" rtl="1">
              <a:lnSpc>
                <a:spcPct val="90000"/>
              </a:lnSpc>
            </a:pPr>
            <a:r>
              <a:rPr lang="ar-SA" sz="2400" smtClean="0">
                <a:cs typeface="B Nazanin" pitchFamily="2" charset="-78"/>
              </a:rPr>
              <a:t>2- گوناگوني بيولوژيك </a:t>
            </a:r>
          </a:p>
          <a:p>
            <a:pPr lvl="1" algn="r" rtl="1">
              <a:lnSpc>
                <a:spcPct val="90000"/>
              </a:lnSpc>
            </a:pPr>
            <a:r>
              <a:rPr lang="ar-SA" sz="2400" smtClean="0">
                <a:cs typeface="B Nazanin" pitchFamily="2" charset="-78"/>
              </a:rPr>
              <a:t>3- اشتباه مربوط به روشهاي فني </a:t>
            </a:r>
            <a:endParaRPr lang="en-US" sz="2400" smtClean="0">
              <a:cs typeface="B Nazanin" pitchFamily="2" charset="-78"/>
            </a:endParaRP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432D253-D0D0-4709-833E-A719A43C8907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819</TotalTime>
  <Words>1233</Words>
  <Application>Microsoft Office PowerPoint</Application>
  <PresentationFormat>On-screen Show (4:3)</PresentationFormat>
  <Paragraphs>133</Paragraphs>
  <Slides>16</Slides>
  <Notes>1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Concourse</vt:lpstr>
      <vt:lpstr>بنام خدا</vt:lpstr>
      <vt:lpstr>PowerPoint Presentation</vt:lpstr>
      <vt:lpstr>پديده كوه يخ  </vt:lpstr>
      <vt:lpstr>تعريف</vt:lpstr>
      <vt:lpstr>تفاوتهاي آزمون تشخيصي و غر بالگري</vt:lpstr>
      <vt:lpstr>PowerPoint Presentation</vt:lpstr>
      <vt:lpstr>طرح جريان يك آزمون غر بالگري همگاني </vt:lpstr>
      <vt:lpstr>موارد استفاده غربالگري</vt:lpstr>
      <vt:lpstr>موارد استفاده غر بالگري(ادامه)</vt:lpstr>
      <vt:lpstr>انواع غربالگري </vt:lpstr>
      <vt:lpstr>PowerPoint Presentation</vt:lpstr>
      <vt:lpstr>PowerPoint Presentation</vt:lpstr>
      <vt:lpstr>معيار هاي غر بالگري </vt:lpstr>
      <vt:lpstr>معيارهاي غربالگري يك بيماري  </vt:lpstr>
      <vt:lpstr>معيارهاي آزمون غربالگري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MAHSHID</dc:creator>
  <cp:lastModifiedBy>Windows User</cp:lastModifiedBy>
  <cp:revision>69</cp:revision>
  <dcterms:created xsi:type="dcterms:W3CDTF">1601-01-01T00:00:00Z</dcterms:created>
  <dcterms:modified xsi:type="dcterms:W3CDTF">2020-04-26T01:02:51Z</dcterms:modified>
</cp:coreProperties>
</file>