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</p:sldIdLst>
  <p:sldSz cx="9144000" cy="6858000" type="screen4x3"/>
  <p:notesSz cx="6858000" cy="9144000"/>
  <p:embeddedFontLs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B Titr" pitchFamily="2" charset="-78"/>
      <p:bold r:id="rId18"/>
    </p:embeddedFont>
    <p:embeddedFont>
      <p:font typeface="B Zar" pitchFamily="2" charset="-78"/>
      <p:regular r:id="rId19"/>
      <p:bold r:id="rId20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>
        <p:scale>
          <a:sx n="70" d="100"/>
          <a:sy n="70" d="100"/>
        </p:scale>
        <p:origin x="-137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1132A7E-96F1-449C-A1D4-E0E5441A1E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DF98AD3-236D-458D-B571-DDCAE1143E84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1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6</a:t>
            </a:fld>
            <a:endParaRPr lang="fa-I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8</a:t>
            </a:fld>
            <a:endParaRPr lang="fa-I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9</a:t>
            </a:fld>
            <a:endParaRPr lang="fa-I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10</a:t>
            </a:fld>
            <a:endParaRPr lang="fa-I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F98AD3-236D-458D-B571-DDCAE1143E84}" type="slidenum">
              <a:rPr lang="fa-IR" smtClean="0"/>
              <a:pPr/>
              <a:t>11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03426-4D3B-4C98-9B01-2F9E8963E996}" type="datetimeFigureOut">
              <a:rPr lang="fa-IR" smtClean="0"/>
              <a:pPr/>
              <a:t>12/22/1433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3DB0A-5489-407D-A58D-FB9966587919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71538" y="3000372"/>
            <a:ext cx="600079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114300">
                    <a:prstClr val="black"/>
                  </a:innerShdw>
                </a:effectLst>
                <a:cs typeface="B Titr" pitchFamily="2" charset="-78"/>
              </a:rPr>
              <a:t>غدیر</a:t>
            </a:r>
            <a:endParaRPr lang="fa-IR" sz="9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innerShdw blurRad="114300">
                  <a:prstClr val="black"/>
                </a:innerShdw>
              </a:effectLst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857884" y="428604"/>
            <a:ext cx="18573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داستان غدیر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1785926"/>
            <a:ext cx="6215106" cy="37471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داستان غدير و تاريخ غدير، از عظمت غدير و ضرورت ولايت و ريشه‏اى بودن اين مسأله خبر مى‏دهد.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بايد اين پيام اساسى‏ترين پيام پیامبر اکرم</a:t>
            </a:r>
            <a:r>
              <a:rPr lang="en-US" sz="2000" dirty="0" smtClean="0">
                <a:cs typeface="B Zar" pitchFamily="2" charset="-78"/>
                <a:sym typeface="V_Symbols"/>
              </a:rPr>
              <a:t></a:t>
            </a:r>
            <a:r>
              <a:rPr lang="en-US" sz="2000" dirty="0" smtClean="0">
                <a:cs typeface="B Zar" pitchFamily="2" charset="-78"/>
              </a:rPr>
              <a:t> </a:t>
            </a:r>
            <a:r>
              <a:rPr lang="fa-IR" sz="2000" dirty="0" smtClean="0">
                <a:cs typeface="B Zar" pitchFamily="2" charset="-78"/>
              </a:rPr>
              <a:t> و بزرگترين ستون دين او باشد، چون او براى هيچ يك از پايه‏هاى دين خود، اين گونه دعوت نكرد و اين گونه مردم را گرد نياورد.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Traditional Arabic" pitchFamily="2" charset="-78"/>
              </a:rPr>
              <a:t>بُنِىَ الإسْلامُ على خَمْس: على الصَّلوةِ و الزَّكوةِ و الحَجِّ و الصَّومِ و الولايةِ و لم‏يُنادَ بِشَى‏ءٍ كما نُودِىَ بِالولاية.</a:t>
            </a:r>
            <a:endParaRPr lang="en-US" sz="2000" dirty="0">
              <a:cs typeface="Traditional Arabic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768" y="2000240"/>
            <a:ext cx="17145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000" dirty="0" smtClean="0">
                <a:cs typeface="B Zar" pitchFamily="2" charset="-78"/>
              </a:rPr>
              <a:t> </a:t>
            </a:r>
            <a:r>
              <a:rPr lang="fa-IR" sz="2400" dirty="0" smtClean="0">
                <a:cs typeface="B Zar" pitchFamily="2" charset="-78"/>
              </a:rPr>
              <a:t>اهمیت غدیر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857884" y="428604"/>
            <a:ext cx="18573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ولایت غدیر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143768" y="2000240"/>
            <a:ext cx="171451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اهمیت غدیر</a:t>
            </a:r>
          </a:p>
          <a:p>
            <a:pPr>
              <a:buFont typeface="Wingdings" pitchFamily="2" charset="2"/>
              <a:buChar char="ü"/>
            </a:pPr>
            <a:endParaRPr lang="fa-IR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</a:t>
            </a:r>
            <a:r>
              <a:rPr lang="fa-IR" sz="2000" dirty="0" smtClean="0">
                <a:cs typeface="B Zar" pitchFamily="2" charset="-78"/>
              </a:rPr>
              <a:t>ولایت چیست ؟</a:t>
            </a: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57158" y="1643050"/>
            <a:ext cx="6572296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ولايت، بالاتر از محبت و دوستى و عشق است؛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كه عشق على در دل دشمنان او هم خانه داشت.</a:t>
            </a:r>
          </a:p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ولايت على،</a:t>
            </a:r>
          </a:p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                  نه على را دوست داشتن كه فقط على را دوست داشتن است‏.</a:t>
            </a:r>
          </a:p>
          <a:p>
            <a:pPr algn="just">
              <a:lnSpc>
                <a:spcPct val="150000"/>
              </a:lnSpc>
            </a:pPr>
            <a:r>
              <a:rPr lang="fa-IR" sz="2400" b="1" dirty="0" smtClean="0">
                <a:cs typeface="Traditional Arabic" pitchFamily="2" charset="-78"/>
              </a:rPr>
              <a:t>... لا أَبْتَغى بِكَ بَدَلًا و لا أَتَّخِذُ مِنْ دُونِك وَلياً  </a:t>
            </a:r>
            <a:r>
              <a:rPr lang="fa-IR" sz="2000" dirty="0" smtClean="0">
                <a:cs typeface="B Zar" pitchFamily="2" charset="-78"/>
              </a:rPr>
              <a:t>(زیارت امام زمان</a:t>
            </a:r>
            <a:r>
              <a:rPr lang="en-US" sz="2000" dirty="0" smtClean="0">
                <a:cs typeface="B Zar" pitchFamily="2" charset="-78"/>
                <a:sym typeface="V_Symbols"/>
              </a:rPr>
              <a:t></a:t>
            </a:r>
            <a:r>
              <a:rPr lang="fa-IR" sz="2000" dirty="0" smtClean="0">
                <a:cs typeface="B Zar" pitchFamily="2" charset="-78"/>
              </a:rPr>
              <a:t>)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endParaRPr lang="fa-IR" sz="12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ولايت على، على را سرپرست گرفتن و از هواها و حرف‏ها و جلوه‏ها بريدن است.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و اين ولايت، ادامه‏ى ولايت حق است و دنباله‏ى توحيد است.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400" b="1" dirty="0" smtClean="0">
                <a:cs typeface="Traditional Arabic" pitchFamily="2" charset="-78"/>
              </a:rPr>
              <a:t>كَلِمَةُ لا الهَ الّا اللّه حِصْنى </a:t>
            </a:r>
            <a:r>
              <a:rPr lang="fa-IR" sz="2000" dirty="0" smtClean="0">
                <a:cs typeface="B Zar" pitchFamily="2" charset="-78"/>
              </a:rPr>
              <a:t>و ولايت على بن ابيطالب حصنى، اين هر دو، حصن و پاسدار انسان هستند و جلوگير از ضايع شدن‏ها و از دست رفتن‏ها.</a:t>
            </a:r>
            <a:endParaRPr lang="en-US" sz="20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 decel="100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decel="100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decel="100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decel="100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" decel="100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decel="100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decel="100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decel="100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4643438" y="428604"/>
            <a:ext cx="307183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ولایت علی </a:t>
            </a:r>
            <a:r>
              <a:rPr lang="fa-IR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علیه السلام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143768" y="2000240"/>
            <a:ext cx="1714512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اهمیت غدیر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ولایت چیست</a:t>
            </a:r>
          </a:p>
          <a:p>
            <a:pPr>
              <a:buFont typeface="Wingdings" pitchFamily="2" charset="2"/>
              <a:buChar char="ü"/>
            </a:pPr>
            <a:endParaRPr lang="fa-IR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</a:t>
            </a:r>
            <a:r>
              <a:rPr lang="fa-IR" sz="2400" dirty="0" smtClean="0">
                <a:cs typeface="B Zar" pitchFamily="2" charset="-78"/>
              </a:rPr>
              <a:t>معنای ولایت</a:t>
            </a:r>
            <a:endParaRPr lang="fa-I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85720" y="1671356"/>
            <a:ext cx="6715172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ولايت يعنى تنها على را حاكم گرفتن و تنها او را دوست داشتن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و اين ولايت و سرپرستى است كه معاويه و احمد بن حنبل و جرج جرداق و و و از آن بهره‏اى ندارند،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كه حاكم در درون آنها و محرك در وجود آنها امر على و دستور على نيست؛ كه هواها و حرف‏ها و جلوه‏ها در آنها حكومت دارند.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اين مالك است كه ولايت على را به عهده دارد و اين بار گران را به آسانى مى‏كشد.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857884" y="428604"/>
            <a:ext cx="18573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اساس ولایت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072330" y="2000240"/>
            <a:ext cx="178595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اهمیت غدیر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ولایت چیست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معنای ولایت</a:t>
            </a:r>
            <a:endParaRPr lang="fa-IR" sz="1400" dirty="0" smtClean="0"/>
          </a:p>
          <a:p>
            <a:pPr>
              <a:buFont typeface="Wingdings" pitchFamily="2" charset="2"/>
              <a:buChar char="ü"/>
            </a:pPr>
            <a:endParaRPr lang="fa-IR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</a:t>
            </a:r>
            <a:r>
              <a:rPr lang="fa-IR" sz="2400" dirty="0" smtClean="0">
                <a:cs typeface="B Zar" pitchFamily="2" charset="-78"/>
              </a:rPr>
              <a:t>زیربنای ولایت</a:t>
            </a:r>
            <a:endParaRPr lang="fa-I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57158" y="1500174"/>
            <a:ext cx="6572296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زير بنا و سرّ آن همه فداكارى و جانبازى شيعه در طول تاريخ همين شناخت و همين يافت برهانى و عينى است.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1- او مى‏داند كه ولى بيش از او به او علاقه دارد.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2- و بيش از او به منافع او آگاهى دارد، لذا امر او را هر چه باشد مى‏پذيرد و دستور او را هر چه باشد گردن مى‏نهد و حتى به ميان آتش مى‏نشيند و به استقبال مرگ مى‏رود.</a:t>
            </a:r>
          </a:p>
          <a:p>
            <a:pPr algn="just">
              <a:lnSpc>
                <a:spcPct val="150000"/>
              </a:lnSpc>
            </a:pPr>
            <a:endParaRPr lang="fa-IR" sz="1600" dirty="0" smtClean="0">
              <a:cs typeface="B Zar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cs typeface="B Zar" pitchFamily="2" charset="-78"/>
              </a:rPr>
              <a:t>شناختِ آگاهى و دلسوزى، اطاعت و تسليم را بدنبال مى‏كشد.</a:t>
            </a:r>
            <a:endParaRPr lang="en-US" sz="2000" b="1" dirty="0" smtClean="0">
              <a:cs typeface="B Zar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cs typeface="B Zar" pitchFamily="2" charset="-78"/>
              </a:rPr>
              <a:t>علاقه‏ى على، علاقه‏اى از روى وظيفه است.</a:t>
            </a:r>
          </a:p>
          <a:p>
            <a:pPr algn="ctr">
              <a:lnSpc>
                <a:spcPct val="200000"/>
              </a:lnSpc>
            </a:pPr>
            <a:r>
              <a:rPr lang="fa-IR" b="1" dirty="0" smtClean="0">
                <a:cs typeface="B Zar" pitchFamily="2" charset="-78"/>
              </a:rPr>
              <a:t>تفاوت علاقه‏ها به همان اندازه است كه انگيزه‏ى علاقه‏ها با هم تفاوت دارند.</a:t>
            </a:r>
            <a:endParaRPr lang="en-US" b="1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cs typeface="B Za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43768" y="2000240"/>
            <a:ext cx="17145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85" decel="100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385" decel="100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385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385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85" decel="100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385" decel="100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385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385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85" decel="100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385" decel="100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385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385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85" decel="1000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385" decel="1000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385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385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85" decel="100000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385" decel="100000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9" dur="385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1" dur="385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85" decel="100000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385" decel="100000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0" dur="385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2" dur="385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857884" y="428604"/>
            <a:ext cx="18573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انسان و غدیر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143768" y="2000240"/>
            <a:ext cx="1714512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اهمیت غدیر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ولایت چیست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معنای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زیربنای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sz="2400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400" dirty="0" smtClean="0">
                <a:cs typeface="B Zar" pitchFamily="2" charset="-78"/>
              </a:rPr>
              <a:t> دلیل خداجویی انسان</a:t>
            </a:r>
          </a:p>
          <a:p>
            <a:pPr>
              <a:buFont typeface="Wingdings" pitchFamily="2" charset="2"/>
              <a:buChar char="ü"/>
            </a:pPr>
            <a:endParaRPr lang="fa-IR" sz="2400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400" dirty="0" smtClean="0">
                <a:cs typeface="B Zar" pitchFamily="2" charset="-78"/>
              </a:rPr>
              <a:t> نقطة اتصال با اهل بیت وحی</a:t>
            </a:r>
            <a:endParaRPr lang="fa-IR" sz="2400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6" y="1857364"/>
            <a:ext cx="657229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نتیجه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انسان يعنى در سطح وظيفه زندگى كردن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چون اين حيوان است كه تمام مسائلش با غرائزش حل و فصل مى‏شود، حتى امنيت و رفاه و نظم و عدالت را با غريزه تأمين مى‏كند.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و اين است كه، آنهايى كه بيشتر از رفاه و بالاتر از عدالت و آزادى را مى‏خواهند، بايد به غدير رو بياورند و از اين جام سيراب شوند.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643570" y="428604"/>
            <a:ext cx="207170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ضرورت ولایت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6929454" y="2000240"/>
            <a:ext cx="2000264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اهمیت غدیر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ولایت چیست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معنای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زیربنای ولایت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دلیل خداجویی انسان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نقطة اتصال با</a:t>
            </a:r>
          </a:p>
          <a:p>
            <a:r>
              <a:rPr lang="fa-IR" dirty="0" smtClean="0">
                <a:cs typeface="B Zar" pitchFamily="2" charset="-78"/>
              </a:rPr>
              <a:t>     اهل بیت وحی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sz="2400" dirty="0" smtClean="0">
                <a:cs typeface="B Zar" pitchFamily="2" charset="-78"/>
              </a:rPr>
              <a:t> ضرورت ولایت</a:t>
            </a:r>
            <a:endParaRPr lang="fa-IR" sz="2400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85720" y="1857364"/>
            <a:ext cx="657229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هر جامعه همانند يك اندام، به مغز، به قلب، به خون «</a:t>
            </a:r>
            <a:r>
              <a:rPr lang="fa-IR" sz="2000" b="1" dirty="0" smtClean="0">
                <a:cs typeface="Traditional Arabic" pitchFamily="2" charset="-78"/>
              </a:rPr>
              <a:t>يا ثارَ اللهِ و ابنِ ثاره</a:t>
            </a:r>
            <a:r>
              <a:rPr lang="fa-IR" sz="2000" dirty="0" smtClean="0">
                <a:cs typeface="B Zar" pitchFamily="2" charset="-78"/>
              </a:rPr>
              <a:t>» نيازمند است</a:t>
            </a:r>
            <a:r>
              <a:rPr lang="fa-IR" sz="2000" dirty="0" smtClean="0">
                <a:cs typeface="B Zar" pitchFamily="2" charset="-78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مغزى كه تمام راه را بيابد و قلبى كه از عشق سرشار باشد و خونى كه خون خدا باشد و پاك از هرگونه اعتياد و خالى از هرگونه مرض و آزاد از هرگونه جرثومه‏ى فساد</a:t>
            </a:r>
            <a:r>
              <a:rPr lang="fa-IR" sz="2000" dirty="0" smtClean="0">
                <a:cs typeface="B Zar" pitchFamily="2" charset="-78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200000"/>
              </a:lnSpc>
            </a:pPr>
            <a:r>
              <a:rPr lang="fa-IR" sz="2000" dirty="0" smtClean="0">
                <a:cs typeface="B Zar" pitchFamily="2" charset="-78"/>
              </a:rPr>
              <a:t>و انسان محتاج نمونه و رهبر و حجتى است كه امين باشد</a:t>
            </a:r>
          </a:p>
          <a:p>
            <a:pPr algn="just">
              <a:lnSpc>
                <a:spcPct val="200000"/>
              </a:lnSpc>
            </a:pPr>
            <a:r>
              <a:rPr lang="fa-IR" sz="2000" dirty="0" smtClean="0">
                <a:cs typeface="B Zar" pitchFamily="2" charset="-78"/>
              </a:rPr>
              <a:t>«</a:t>
            </a:r>
            <a:r>
              <a:rPr lang="fa-IR" sz="2000" b="1" dirty="0" smtClean="0">
                <a:cs typeface="Traditional Arabic" pitchFamily="2" charset="-78"/>
              </a:rPr>
              <a:t>السلامُ عَلَيْكَ يا أَمينَ اللّهِ فى أَرْضِه و حُجَّتَهُ عَلى عِبادِه</a:t>
            </a:r>
            <a:r>
              <a:rPr lang="fa-IR" sz="2000" dirty="0" smtClean="0">
                <a:cs typeface="B Zar" pitchFamily="2" charset="-78"/>
              </a:rPr>
              <a:t>» و به او خيانت نكند</a:t>
            </a:r>
          </a:p>
          <a:p>
            <a:pPr algn="just">
              <a:lnSpc>
                <a:spcPct val="200000"/>
              </a:lnSpc>
            </a:pPr>
            <a:r>
              <a:rPr lang="fa-IR" sz="2000" dirty="0" smtClean="0">
                <a:cs typeface="B Zar" pitchFamily="2" charset="-78"/>
              </a:rPr>
              <a:t>و نور باشد و راه او را روشن كند «</a:t>
            </a:r>
            <a:r>
              <a:rPr lang="fa-IR" sz="2000" b="1" dirty="0" smtClean="0">
                <a:cs typeface="Traditional Arabic" pitchFamily="2" charset="-78"/>
              </a:rPr>
              <a:t>السَّلامُ عَلَيْكَ يا نُورَ اللّهِ فى ظُلُماتِ الارض</a:t>
            </a:r>
            <a:r>
              <a:rPr lang="fa-IR" sz="2000" dirty="0" smtClean="0">
                <a:cs typeface="B Zar" pitchFamily="2" charset="-78"/>
              </a:rPr>
              <a:t>»</a:t>
            </a:r>
            <a:endParaRPr lang="en-US" sz="20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857884" y="428604"/>
            <a:ext cx="18573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هدف ولایت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072330" y="2000240"/>
            <a:ext cx="1785950" cy="276998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اهمیت غدیر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ولایت چیست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معنای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زیربنای ولایت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دلیل خداجویی انسان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نقطة اتصال با وحی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ضرورت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sz="2400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400" dirty="0" smtClean="0">
                <a:cs typeface="B Zar" pitchFamily="2" charset="-78"/>
              </a:rPr>
              <a:t> هدف ولایت</a:t>
            </a:r>
            <a:endParaRPr lang="fa-IR" sz="2400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6" y="1643050"/>
            <a:ext cx="6572296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200000"/>
              </a:lnSpc>
            </a:pPr>
            <a:r>
              <a:rPr lang="fa-IR" sz="2000" dirty="0" smtClean="0">
                <a:cs typeface="B Zar" pitchFamily="2" charset="-78"/>
              </a:rPr>
              <a:t>اين رهبرى در زمينه‏ى آزادى و با هدف آموزگارى و شكوفا كردن استعدادهاى انسان و با هدف تشكيل جامعه انسانى براساس قسط همراه است كه امیرالمؤمنین مى‏فرمود:</a:t>
            </a:r>
          </a:p>
          <a:p>
            <a:pPr algn="just">
              <a:lnSpc>
                <a:spcPct val="200000"/>
              </a:lnSpc>
            </a:pPr>
            <a:r>
              <a:rPr lang="fa-IR" sz="2400" b="1" dirty="0" smtClean="0">
                <a:cs typeface="Traditional Arabic" pitchFamily="2" charset="-78"/>
              </a:rPr>
              <a:t>لَيْسَ أَمْرى و أَمْرُكُمْ واحداً انّى أُريدُكُمْ للّه و أَنْتُمْ تُريدُونَنى لأَنْفُسِكُمْ.</a:t>
            </a:r>
            <a:endParaRPr lang="en-US" sz="2000" dirty="0" smtClean="0">
              <a:cs typeface="Traditional Arabic" pitchFamily="2" charset="-78"/>
            </a:endParaRPr>
          </a:p>
          <a:p>
            <a:pPr algn="just">
              <a:lnSpc>
                <a:spcPct val="200000"/>
              </a:lnSpc>
            </a:pPr>
            <a:r>
              <a:rPr lang="fa-IR" sz="2000" dirty="0" smtClean="0">
                <a:cs typeface="B Zar" pitchFamily="2" charset="-78"/>
              </a:rPr>
              <a:t>اين كافى نيست كه انسان‏هاى مرفهى بسازيم، بلكه بايد براى آنها جهتى و راهى را در نظر بگيريم كه آنها پس از رفاه و تكامل استعدادها در آن راه بيفتند و آن جهت را انتخاب كنند.</a:t>
            </a:r>
            <a:endParaRPr lang="en-US" sz="20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357818" y="428604"/>
            <a:ext cx="235745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نشانه های غدیر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9" name="TextBox 8"/>
          <p:cNvSpPr txBox="1"/>
          <p:nvPr/>
        </p:nvSpPr>
        <p:spPr>
          <a:xfrm>
            <a:off x="7072330" y="1928802"/>
            <a:ext cx="1785950" cy="39087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اهمیت غدیر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ولایت چیست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معنای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زیربنای ولایت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دلیل خداجویی انسان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نقطة اتصال با وحی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 ضرورت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r>
              <a:rPr lang="fa-IR" dirty="0" smtClean="0">
                <a:cs typeface="B Zar" pitchFamily="2" charset="-78"/>
              </a:rPr>
              <a:t>هدف ولایت</a:t>
            </a: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Zar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 گام </a:t>
            </a:r>
            <a:r>
              <a:rPr lang="fa-IR" sz="2800" dirty="0" smtClean="0">
                <a:cs typeface="B Zar" pitchFamily="2" charset="-78"/>
              </a:rPr>
              <a:t>های</a:t>
            </a:r>
          </a:p>
          <a:p>
            <a:r>
              <a:rPr lang="fa-IR" sz="2800" dirty="0" smtClean="0">
                <a:cs typeface="B Zar" pitchFamily="2" charset="-78"/>
              </a:rPr>
              <a:t> </a:t>
            </a:r>
            <a:r>
              <a:rPr lang="fa-IR" sz="2800" dirty="0" smtClean="0">
                <a:cs typeface="B Zar" pitchFamily="2" charset="-78"/>
              </a:rPr>
              <a:t>   </a:t>
            </a:r>
            <a:r>
              <a:rPr lang="fa-IR" sz="2800" dirty="0" smtClean="0">
                <a:cs typeface="B Zar" pitchFamily="2" charset="-78"/>
              </a:rPr>
              <a:t>رسول خدا</a:t>
            </a:r>
          </a:p>
          <a:p>
            <a:r>
              <a:rPr lang="fa-IR" sz="2000" dirty="0" smtClean="0">
                <a:cs typeface="B Zar" pitchFamily="2" charset="-78"/>
              </a:rPr>
              <a:t>   صلی </a:t>
            </a:r>
            <a:r>
              <a:rPr lang="fa-IR" sz="2000" dirty="0" smtClean="0">
                <a:cs typeface="B Zar" pitchFamily="2" charset="-78"/>
              </a:rPr>
              <a:t>الله علیه و آله</a:t>
            </a: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6" y="1643050"/>
            <a:ext cx="6572296" cy="328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رسول الله </a:t>
            </a:r>
            <a:r>
              <a:rPr lang="fa-IR" sz="1600" dirty="0" smtClean="0">
                <a:cs typeface="B Zar" pitchFamily="2" charset="-78"/>
              </a:rPr>
              <a:t>صلی الله علیه و آله</a:t>
            </a:r>
            <a:r>
              <a:rPr lang="fa-IR" sz="2000" dirty="0" smtClean="0">
                <a:cs typeface="B Zar" pitchFamily="2" charset="-78"/>
              </a:rPr>
              <a:t> براى اين رهبرى و اين ولايت با آن ضرورت و با اين هدف گام‏هاى بلندى برداشت و تا امروز راه ما را روشن نمود.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الف- نص‏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او از روزهاى اول دعوت تا واپسين لحظه‏هاى حيات، هميشه على را نشان مى‏داد و سفارش مى‏كرد كه بر او جلو نيفتيد كه گمراه مى‏شويد و از او كنار نكشيد كه از دست مى‏رويد. مانند احاديث غدير و ثقلين و منزلت و و و</a:t>
            </a:r>
            <a:endParaRPr lang="en-US" sz="2000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429256" y="428604"/>
            <a:ext cx="22860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نشانه های غدیر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6" y="1507301"/>
            <a:ext cx="657229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ب- زمينه سازى‏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رسول خدا كه سرسختى دنياطلب‏ها و سلطنت خواهان را مى‏ديد براى اينكه مدينه براى على خالى بماند و زمينه براى او فراهم شود، تمامى آنها را تحت سرپرستى جوانى هجده ساله روانه‏ى سرزمين‏هاى دور كرد و بر هر كس كه تخلف كند نفرين فرستاد.</a:t>
            </a:r>
          </a:p>
          <a:p>
            <a:pPr algn="just">
              <a:lnSpc>
                <a:spcPct val="150000"/>
              </a:lnSpc>
            </a:pPr>
            <a:endParaRPr lang="fa-IR" sz="2000" b="1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ج- نوشته و كتاب‏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cs typeface="B Zar" pitchFamily="2" charset="-78"/>
              </a:rPr>
              <a:t>در نتيجه، رسول به خاطر اين كه كار را يكسره كند و ابهامى باقى نگذارد، در آخرين لحظه كه همه جمع شده بودند، قلم و كاغذی را طلب كرد تا آنها گمراه نشوند، اما آنها به قرآن قناعت كردند و با رسول مخالفت نمودند.</a:t>
            </a:r>
            <a:endParaRPr lang="en-US" sz="2000" dirty="0" smtClean="0">
              <a:cs typeface="B Za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3768" y="2000240"/>
            <a:ext cx="1714512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 گام </a:t>
            </a:r>
            <a:r>
              <a:rPr lang="fa-IR" sz="2800" dirty="0" smtClean="0">
                <a:cs typeface="B Zar" pitchFamily="2" charset="-78"/>
              </a:rPr>
              <a:t>های</a:t>
            </a:r>
          </a:p>
          <a:p>
            <a:r>
              <a:rPr lang="fa-IR" sz="2800" dirty="0" smtClean="0">
                <a:cs typeface="B Zar" pitchFamily="2" charset="-78"/>
              </a:rPr>
              <a:t> </a:t>
            </a:r>
            <a:r>
              <a:rPr lang="fa-IR" sz="2800" dirty="0" smtClean="0">
                <a:cs typeface="B Zar" pitchFamily="2" charset="-78"/>
              </a:rPr>
              <a:t>  </a:t>
            </a:r>
            <a:r>
              <a:rPr lang="fa-IR" sz="2800" dirty="0" smtClean="0">
                <a:cs typeface="B Zar" pitchFamily="2" charset="-78"/>
              </a:rPr>
              <a:t>رسول خدا</a:t>
            </a:r>
          </a:p>
          <a:p>
            <a:r>
              <a:rPr lang="fa-IR" sz="2800" dirty="0" smtClean="0">
                <a:cs typeface="B Zar" pitchFamily="2" charset="-78"/>
              </a:rPr>
              <a:t> </a:t>
            </a:r>
            <a:r>
              <a:rPr lang="fa-IR" sz="2800" dirty="0" smtClean="0">
                <a:cs typeface="B Zar" pitchFamily="2" charset="-78"/>
              </a:rPr>
              <a:t> </a:t>
            </a:r>
            <a:r>
              <a:rPr lang="fa-IR" sz="2000" dirty="0" smtClean="0">
                <a:cs typeface="B Zar" pitchFamily="2" charset="-78"/>
              </a:rPr>
              <a:t>صلی </a:t>
            </a:r>
            <a:r>
              <a:rPr lang="fa-IR" sz="2000" dirty="0" smtClean="0">
                <a:cs typeface="B Zar" pitchFamily="2" charset="-78"/>
              </a:rPr>
              <a:t>الله علیه و آله</a:t>
            </a:r>
          </a:p>
          <a:p>
            <a:pPr>
              <a:buFont typeface="Wingdings" pitchFamily="2" charset="2"/>
              <a:buChar char="ü"/>
            </a:pPr>
            <a:endParaRPr lang="fa-IR" sz="2000" dirty="0" smtClean="0">
              <a:cs typeface="B Zar" pitchFamily="2" charset="-78"/>
            </a:endParaRPr>
          </a:p>
          <a:p>
            <a:r>
              <a:rPr lang="fa-IR" sz="2800" dirty="0" smtClean="0">
                <a:cs typeface="B Zar" pitchFamily="2" charset="-78"/>
              </a:rPr>
              <a:t>تصریح</a:t>
            </a:r>
          </a:p>
          <a:p>
            <a:pPr>
              <a:buFont typeface="Wingdings" pitchFamily="2" charset="2"/>
              <a:buChar char="ü"/>
            </a:pPr>
            <a:endParaRPr lang="fa-I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 descr="zamineh-sab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030" y="0"/>
            <a:ext cx="9171030" cy="6837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1928802"/>
            <a:ext cx="76857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7" name="TextBox 6"/>
          <p:cNvSpPr txBox="1"/>
          <p:nvPr/>
        </p:nvSpPr>
        <p:spPr>
          <a:xfrm>
            <a:off x="5429256" y="428604"/>
            <a:ext cx="22860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cs typeface="B Titr" pitchFamily="2" charset="-78"/>
              </a:rPr>
              <a:t>نشانه های غدیر</a:t>
            </a:r>
            <a:endParaRPr lang="fa-I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785926"/>
            <a:ext cx="621510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 smtClean="0">
                <a:cs typeface="B Zar" pitchFamily="2" charset="-78"/>
              </a:rPr>
              <a:t>‏</a:t>
            </a:r>
            <a:endParaRPr lang="en-US" sz="2000" dirty="0" smtClean="0">
              <a:cs typeface="B Zar" pitchFamily="2" charset="-78"/>
            </a:endParaRPr>
          </a:p>
          <a:p>
            <a:endParaRPr lang="fa-I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6" y="1357299"/>
            <a:ext cx="6572296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40000"/>
              </a:lnSpc>
            </a:pPr>
            <a:r>
              <a:rPr lang="fa-IR" sz="2000" b="1" dirty="0" smtClean="0">
                <a:cs typeface="B Zar" pitchFamily="2" charset="-78"/>
              </a:rPr>
              <a:t>د- نشانه‏ها و علامت‏ها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رسول خدا كه تنهايى خويش و تنهايى على و تنهايى و بى پناهى مردم تبليغات زده و اقليت محكوم را مى‏ديد، نمى‏توانست آنها را رها كند و آنها را به خود واگذارد.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و اين است كه رسول آگاه و بيدار، على را در تمام دوره‏ها يارى‏ مى‏دهد و توده‏ى بى پناه را با علامت‏ها به خويش، به على و به حق، مى‏خواند.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اين علامت‏ها، انسان‏هاى گويا:          فاطمه، در دوره‏ى ابوبكر و عمر،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			  ابوذر، در زمان عثمان،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			     عمار، در برابر معاويه،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و همراهى قرآن روشنگر تا امروز است.</a:t>
            </a:r>
            <a:endParaRPr lang="en-US" sz="2000" dirty="0" smtClean="0">
              <a:cs typeface="B Zar" pitchFamily="2" charset="-78"/>
            </a:endParaRP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و رسول گفته بود كه جانشينان من دوازده نفرند</a:t>
            </a:r>
          </a:p>
          <a:p>
            <a:pPr algn="just">
              <a:lnSpc>
                <a:spcPct val="140000"/>
              </a:lnSpc>
            </a:pPr>
            <a:r>
              <a:rPr lang="fa-IR" sz="2000" dirty="0" smtClean="0">
                <a:cs typeface="B Zar" pitchFamily="2" charset="-78"/>
              </a:rPr>
              <a:t>و گفته بود: من دو چيز را در ميان شما مى‏گذارم كه مانع گمراهى و چراغ راه شما هستند. اين دو، از هم جدا نخواهند شد تا اين كه در حوض بر من وارد شوند.                  </a:t>
            </a:r>
            <a:endParaRPr lang="en-US" sz="2000" dirty="0">
              <a:cs typeface="B Za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43768" y="2000240"/>
            <a:ext cx="1714512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Zar" pitchFamily="2" charset="-78"/>
              </a:rPr>
              <a:t> گام </a:t>
            </a:r>
            <a:r>
              <a:rPr lang="fa-IR" sz="2800" dirty="0" smtClean="0">
                <a:cs typeface="B Zar" pitchFamily="2" charset="-78"/>
              </a:rPr>
              <a:t>های</a:t>
            </a:r>
          </a:p>
          <a:p>
            <a:r>
              <a:rPr lang="fa-IR" sz="2800" dirty="0" smtClean="0">
                <a:cs typeface="B Zar" pitchFamily="2" charset="-78"/>
              </a:rPr>
              <a:t> </a:t>
            </a:r>
            <a:r>
              <a:rPr lang="fa-IR" sz="2800" dirty="0" smtClean="0">
                <a:cs typeface="B Zar" pitchFamily="2" charset="-78"/>
              </a:rPr>
              <a:t>  </a:t>
            </a:r>
            <a:r>
              <a:rPr lang="fa-IR" sz="2800" dirty="0" smtClean="0">
                <a:cs typeface="B Zar" pitchFamily="2" charset="-78"/>
              </a:rPr>
              <a:t>رسول خدا</a:t>
            </a:r>
          </a:p>
          <a:p>
            <a:r>
              <a:rPr lang="fa-IR" sz="2800" dirty="0" smtClean="0">
                <a:cs typeface="B Zar" pitchFamily="2" charset="-78"/>
              </a:rPr>
              <a:t>  </a:t>
            </a:r>
            <a:r>
              <a:rPr lang="fa-IR" sz="2000" dirty="0" smtClean="0">
                <a:cs typeface="B Zar" pitchFamily="2" charset="-78"/>
              </a:rPr>
              <a:t>صلی </a:t>
            </a:r>
            <a:r>
              <a:rPr lang="fa-IR" sz="2000" dirty="0" smtClean="0">
                <a:cs typeface="B Zar" pitchFamily="2" charset="-78"/>
              </a:rPr>
              <a:t>الله علیه و آله</a:t>
            </a:r>
          </a:p>
          <a:p>
            <a:endParaRPr lang="fa-IR" sz="2000" dirty="0" smtClean="0">
              <a:cs typeface="B Zar" pitchFamily="2" charset="-78"/>
            </a:endParaRPr>
          </a:p>
          <a:p>
            <a:r>
              <a:rPr lang="fa-IR" sz="2800" dirty="0" smtClean="0">
                <a:cs typeface="B Zar" pitchFamily="2" charset="-78"/>
              </a:rPr>
              <a:t>تصریح</a:t>
            </a:r>
          </a:p>
          <a:p>
            <a:r>
              <a:rPr lang="fa-IR" sz="2800" dirty="0" smtClean="0">
                <a:cs typeface="B Zar" pitchFamily="2" charset="-78"/>
              </a:rPr>
              <a:t>زمینه سازی</a:t>
            </a:r>
          </a:p>
          <a:p>
            <a:r>
              <a:rPr lang="fa-IR" sz="2800" dirty="0" smtClean="0">
                <a:cs typeface="B Zar" pitchFamily="2" charset="-78"/>
              </a:rPr>
              <a:t>نوشته و کتاب</a:t>
            </a:r>
          </a:p>
          <a:p>
            <a:endParaRPr lang="fa-I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11576</TotalTime>
  <Words>1237</Words>
  <Application>Microsoft Office PowerPoint</Application>
  <PresentationFormat>On-screen Show (4:3)</PresentationFormat>
  <Paragraphs>150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Times New Roman</vt:lpstr>
      <vt:lpstr>B Titr</vt:lpstr>
      <vt:lpstr>B Zar</vt:lpstr>
      <vt:lpstr>V_Symbols</vt:lpstr>
      <vt:lpstr>Traditional Arabic</vt:lpstr>
      <vt:lpstr>Wingdings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shahini</dc:creator>
  <cp:lastModifiedBy>shahini</cp:lastModifiedBy>
  <cp:revision>368</cp:revision>
  <dcterms:created xsi:type="dcterms:W3CDTF">2011-10-08T20:55:55Z</dcterms:created>
  <dcterms:modified xsi:type="dcterms:W3CDTF">2012-11-06T07:16:17Z</dcterms:modified>
</cp:coreProperties>
</file>