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76" r:id="rId2"/>
    <p:sldId id="261" r:id="rId3"/>
    <p:sldId id="262" r:id="rId4"/>
    <p:sldId id="264" r:id="rId5"/>
    <p:sldId id="265" r:id="rId6"/>
    <p:sldId id="266" r:id="rId7"/>
    <p:sldId id="272" r:id="rId8"/>
    <p:sldId id="268" r:id="rId9"/>
    <p:sldId id="273" r:id="rId10"/>
    <p:sldId id="269" r:id="rId11"/>
    <p:sldId id="270" r:id="rId12"/>
    <p:sldId id="271" r:id="rId13"/>
    <p:sldId id="267" r:id="rId14"/>
    <p:sldId id="263" r:id="rId15"/>
    <p:sldId id="256" r:id="rId16"/>
    <p:sldId id="257" r:id="rId17"/>
    <p:sldId id="275" r:id="rId18"/>
    <p:sldId id="274" r:id="rId19"/>
    <p:sldId id="258" r:id="rId20"/>
    <p:sldId id="259" r:id="rId21"/>
    <p:sldId id="260"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05BB26BA-7498-40E6-9AC9-591743625A8F}" type="datetimeFigureOut">
              <a:rPr lang="en-US" smtClean="0"/>
              <a:t>5/15/2020</a:t>
            </a:fld>
            <a:endParaRPr lang="en-US"/>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US"/>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50C63418-0EFF-4F93-A364-E56117F1ECAE}"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05BB26BA-7498-40E6-9AC9-591743625A8F}" type="datetimeFigureOut">
              <a:rPr lang="en-US" smtClean="0"/>
              <a:t>5/15/2020</a:t>
            </a:fld>
            <a:endParaRPr lang="en-US"/>
          </a:p>
        </p:txBody>
      </p:sp>
      <p:sp>
        <p:nvSpPr>
          <p:cNvPr id="9" name="Slide Number Placeholder 8"/>
          <p:cNvSpPr>
            <a:spLocks noGrp="1"/>
          </p:cNvSpPr>
          <p:nvPr>
            <p:ph type="sldNum" sz="quarter" idx="15"/>
          </p:nvPr>
        </p:nvSpPr>
        <p:spPr/>
        <p:txBody>
          <a:bodyPr rtlCol="0"/>
          <a:lstStyle/>
          <a:p>
            <a:fld id="{50C63418-0EFF-4F93-A364-E56117F1ECAE}" type="slidenum">
              <a:rPr lang="en-US" smtClean="0"/>
              <a:t>‹#›</a:t>
            </a:fld>
            <a:endParaRPr lang="en-US"/>
          </a:p>
        </p:txBody>
      </p:sp>
      <p:sp>
        <p:nvSpPr>
          <p:cNvPr id="10" name="Footer Placeholder 9"/>
          <p:cNvSpPr>
            <a:spLocks noGrp="1"/>
          </p:cNvSpPr>
          <p:nvPr>
            <p:ph type="ftr" sz="quarter" idx="16"/>
          </p:nvPr>
        </p:nvSpPr>
        <p:spPr/>
        <p:txBody>
          <a:bodyPr rtlCol="0"/>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05BB26BA-7498-40E6-9AC9-591743625A8F}" type="datetimeFigureOut">
              <a:rPr lang="en-US" smtClean="0"/>
              <a:t>5/15/2020</a:t>
            </a:fld>
            <a:endParaRPr lang="en-US"/>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US"/>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50C63418-0EFF-4F93-A364-E56117F1ECAE}"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05BB26BA-7498-40E6-9AC9-591743625A8F}" type="datetimeFigureOut">
              <a:rPr lang="en-US" smtClean="0"/>
              <a:t>5/15/2020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0C63418-0EFF-4F93-A364-E56117F1ECAE}" type="slidenum">
              <a:rPr lang="en-US" smtClean="0"/>
              <a:t>‹#›</a:t>
            </a:fld>
            <a:endParaRPr lang="en-US"/>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05BB26BA-7498-40E6-9AC9-591743625A8F}" type="datetimeFigureOut">
              <a:rPr lang="en-US" smtClean="0"/>
              <a:t>5/15/2020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0C63418-0EFF-4F93-A364-E56117F1ECAE}" type="slidenum">
              <a:rPr lang="en-US" smtClean="0"/>
              <a:t>‹#›</a:t>
            </a:fld>
            <a:endParaRPr lang="en-US"/>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05BB26BA-7498-40E6-9AC9-591743625A8F}" type="datetimeFigureOut">
              <a:rPr lang="en-US" smtClean="0"/>
              <a:t>5/15/2020</a:t>
            </a:fld>
            <a:endParaRPr lang="en-US"/>
          </a:p>
        </p:txBody>
      </p:sp>
      <p:sp>
        <p:nvSpPr>
          <p:cNvPr id="7" name="Slide Number Placeholder 6"/>
          <p:cNvSpPr>
            <a:spLocks noGrp="1"/>
          </p:cNvSpPr>
          <p:nvPr>
            <p:ph type="sldNum" sz="quarter" idx="11"/>
          </p:nvPr>
        </p:nvSpPr>
        <p:spPr/>
        <p:txBody>
          <a:bodyPr rtlCol="0"/>
          <a:lstStyle/>
          <a:p>
            <a:fld id="{50C63418-0EFF-4F93-A364-E56117F1ECAE}" type="slidenum">
              <a:rPr lang="en-US" smtClean="0"/>
              <a:t>‹#›</a:t>
            </a:fld>
            <a:endParaRPr lang="en-US"/>
          </a:p>
        </p:txBody>
      </p:sp>
      <p:sp>
        <p:nvSpPr>
          <p:cNvPr id="8" name="Footer Placeholder 7"/>
          <p:cNvSpPr>
            <a:spLocks noGrp="1"/>
          </p:cNvSpPr>
          <p:nvPr>
            <p:ph type="ftr" sz="quarter" idx="12"/>
          </p:nvPr>
        </p:nvSpPr>
        <p:spPr/>
        <p:txBody>
          <a:bodyPr rtlCol="0"/>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BB26BA-7498-40E6-9AC9-591743625A8F}" type="datetimeFigureOut">
              <a:rPr lang="en-US" smtClean="0"/>
              <a:t>5/15/2020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0C63418-0EFF-4F93-A364-E56117F1ECA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05BB26BA-7498-40E6-9AC9-591743625A8F}" type="datetimeFigureOut">
              <a:rPr lang="en-US" smtClean="0"/>
              <a:t>5/15/2020</a:t>
            </a:fld>
            <a:endParaRPr lang="en-US"/>
          </a:p>
        </p:txBody>
      </p:sp>
      <p:sp>
        <p:nvSpPr>
          <p:cNvPr id="22" name="Slide Number Placeholder 21"/>
          <p:cNvSpPr>
            <a:spLocks noGrp="1"/>
          </p:cNvSpPr>
          <p:nvPr>
            <p:ph type="sldNum" sz="quarter" idx="15"/>
          </p:nvPr>
        </p:nvSpPr>
        <p:spPr/>
        <p:txBody>
          <a:bodyPr rtlCol="0"/>
          <a:lstStyle/>
          <a:p>
            <a:fld id="{50C63418-0EFF-4F93-A364-E56117F1ECAE}" type="slidenum">
              <a:rPr lang="en-US" smtClean="0"/>
              <a:t>‹#›</a:t>
            </a:fld>
            <a:endParaRPr lang="en-US"/>
          </a:p>
        </p:txBody>
      </p:sp>
      <p:sp>
        <p:nvSpPr>
          <p:cNvPr id="23" name="Footer Placeholder 22"/>
          <p:cNvSpPr>
            <a:spLocks noGrp="1"/>
          </p:cNvSpPr>
          <p:nvPr>
            <p:ph type="ftr" sz="quarter" idx="16"/>
          </p:nvPr>
        </p:nvSpPr>
        <p:spPr/>
        <p:txBody>
          <a:bodyPr rtlCol="0"/>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05BB26BA-7498-40E6-9AC9-591743625A8F}" type="datetimeFigureOut">
              <a:rPr lang="en-US" smtClean="0"/>
              <a:t>5/15/2020</a:t>
            </a:fld>
            <a:endParaRPr lang="en-US"/>
          </a:p>
        </p:txBody>
      </p:sp>
      <p:sp>
        <p:nvSpPr>
          <p:cNvPr id="18" name="Slide Number Placeholder 17"/>
          <p:cNvSpPr>
            <a:spLocks noGrp="1"/>
          </p:cNvSpPr>
          <p:nvPr>
            <p:ph type="sldNum" sz="quarter" idx="11"/>
          </p:nvPr>
        </p:nvSpPr>
        <p:spPr/>
        <p:txBody>
          <a:bodyPr rtlCol="0"/>
          <a:lstStyle/>
          <a:p>
            <a:fld id="{50C63418-0EFF-4F93-A364-E56117F1ECAE}" type="slidenum">
              <a:rPr lang="en-US" smtClean="0"/>
              <a:t>‹#›</a:t>
            </a:fld>
            <a:endParaRPr lang="en-US"/>
          </a:p>
        </p:txBody>
      </p:sp>
      <p:sp>
        <p:nvSpPr>
          <p:cNvPr id="21" name="Footer Placeholder 20"/>
          <p:cNvSpPr>
            <a:spLocks noGrp="1"/>
          </p:cNvSpPr>
          <p:nvPr>
            <p:ph type="ftr" sz="quarter" idx="12"/>
          </p:nvPr>
        </p:nvSpPr>
        <p:spPr/>
        <p:txBody>
          <a:bodyPr rtlCol="0"/>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5BB26BA-7498-40E6-9AC9-591743625A8F}" type="datetimeFigureOut">
              <a:rPr lang="en-US" smtClean="0"/>
              <a:t>5/15/2020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0C63418-0EFF-4F93-A364-E56117F1ECA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5BB26BA-7498-40E6-9AC9-591743625A8F}" type="datetimeFigureOut">
              <a:rPr lang="en-US" smtClean="0"/>
              <a:t>5/15/2020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0C63418-0EFF-4F93-A364-E56117F1ECAE}"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05BB26BA-7498-40E6-9AC9-591743625A8F}" type="datetimeFigureOut">
              <a:rPr lang="en-US" smtClean="0"/>
              <a:t>5/15/2020</a:t>
            </a:fld>
            <a:endParaRPr lang="en-US"/>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50C63418-0EFF-4F93-A364-E56117F1ECA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17460502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Content Placeholder 2"/>
          <p:cNvSpPr>
            <a:spLocks noGrp="1"/>
          </p:cNvSpPr>
          <p:nvPr>
            <p:ph sz="quarter" idx="1"/>
          </p:nvPr>
        </p:nvSpPr>
        <p:spPr>
          <a:prstGeom prst="rect">
            <a:avLst/>
          </a:prstGeom>
        </p:spPr>
        <p:txBody>
          <a:bodyPr vert="horz">
            <a:normAutofit/>
          </a:bodyPr>
          <a:lst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a:lstStyle>
          <a:p>
            <a:pPr algn="just" rtl="1">
              <a:lnSpc>
                <a:spcPct val="150000"/>
              </a:lnSpc>
              <a:buFont typeface="Wingdings" pitchFamily="2" charset="2"/>
              <a:buChar char="q"/>
            </a:pPr>
            <a:r>
              <a:rPr lang="fa-IR" dirty="0" smtClean="0">
                <a:cs typeface="B Nazanin" pitchFamily="2" charset="-78"/>
              </a:rPr>
              <a:t>غده تیروئید عضوی است که وظیفه جذب ید و تولید هورمونهای تیروئیدی را بر عهده دارد. مجموعاً به وزن 25-15 گرم دو لوب و هر لوب 40-20 فولیکول دارد.</a:t>
            </a:r>
            <a:endParaRPr lang="en-US" dirty="0">
              <a:cs typeface="B Nazanin" pitchFamily="2" charset="-78"/>
            </a:endParaRPr>
          </a:p>
        </p:txBody>
      </p:sp>
    </p:spTree>
    <p:extLst>
      <p:ext uri="{BB962C8B-B14F-4D97-AF65-F5344CB8AC3E}">
        <p14:creationId xmlns:p14="http://schemas.microsoft.com/office/powerpoint/2010/main" val="36894597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lstStyle/>
          <a:p>
            <a:pPr algn="r" rtl="1">
              <a:lnSpc>
                <a:spcPct val="150000"/>
              </a:lnSpc>
            </a:pPr>
            <a:r>
              <a:rPr lang="ar-IQ" dirty="0" smtClean="0">
                <a:cs typeface="B Nazanin" pitchFamily="2" charset="-78"/>
              </a:rPr>
              <a:t>عمل اصلی غده تیروئید سنتزتیروکسین </a:t>
            </a:r>
            <a:r>
              <a:rPr lang="en-US" dirty="0" smtClean="0">
                <a:cs typeface="B Nazanin" pitchFamily="2" charset="-78"/>
              </a:rPr>
              <a:t>T4 </a:t>
            </a:r>
            <a:r>
              <a:rPr lang="ar-IQ" dirty="0" smtClean="0">
                <a:cs typeface="B Nazanin" pitchFamily="2" charset="-78"/>
              </a:rPr>
              <a:t>و تری یدوتیرونین </a:t>
            </a:r>
            <a:r>
              <a:rPr lang="en-US" dirty="0" smtClean="0">
                <a:cs typeface="B Nazanin" pitchFamily="2" charset="-78"/>
              </a:rPr>
              <a:t>T3 </a:t>
            </a:r>
            <a:r>
              <a:rPr lang="ar-IQ" dirty="0" smtClean="0">
                <a:cs typeface="B Nazanin" pitchFamily="2" charset="-78"/>
              </a:rPr>
              <a:t>است . تیروتروپین </a:t>
            </a:r>
            <a:r>
              <a:rPr lang="en-US" dirty="0" smtClean="0">
                <a:cs typeface="B Nazanin" pitchFamily="2" charset="-78"/>
              </a:rPr>
              <a:t>TSH </a:t>
            </a:r>
            <a:r>
              <a:rPr lang="ar-IQ" dirty="0" smtClean="0">
                <a:cs typeface="B Nazanin" pitchFamily="2" charset="-78"/>
              </a:rPr>
              <a:t>غده هیپوفیز تولید هورمون تیروئید را تنظیم می کند . سنتز و ترشح </a:t>
            </a:r>
            <a:r>
              <a:rPr lang="en-US" dirty="0" smtClean="0">
                <a:cs typeface="B Nazanin" pitchFamily="2" charset="-78"/>
              </a:rPr>
              <a:t>TSH </a:t>
            </a:r>
            <a:r>
              <a:rPr lang="ar-IQ" dirty="0" smtClean="0">
                <a:cs typeface="B Nazanin" pitchFamily="2" charset="-78"/>
              </a:rPr>
              <a:t>توسط </a:t>
            </a:r>
            <a:endParaRPr lang="en-US" dirty="0" smtClean="0">
              <a:cs typeface="B Nazanin" pitchFamily="2" charset="-78"/>
            </a:endParaRPr>
          </a:p>
          <a:p>
            <a:pPr marL="0" indent="0" algn="r" rtl="1">
              <a:lnSpc>
                <a:spcPct val="150000"/>
              </a:lnSpc>
              <a:buNone/>
            </a:pPr>
            <a:r>
              <a:rPr lang="en-US" dirty="0" smtClean="0">
                <a:cs typeface="B Nazanin" pitchFamily="2" charset="-78"/>
              </a:rPr>
              <a:t>TRH ( </a:t>
            </a:r>
            <a:r>
              <a:rPr lang="en-US" dirty="0" err="1" smtClean="0">
                <a:cs typeface="B Nazanin" pitchFamily="2" charset="-78"/>
              </a:rPr>
              <a:t>thyrotropin</a:t>
            </a:r>
            <a:r>
              <a:rPr lang="en-US" dirty="0" smtClean="0">
                <a:cs typeface="B Nazanin" pitchFamily="2" charset="-78"/>
              </a:rPr>
              <a:t> – releasing hormone ) </a:t>
            </a:r>
            <a:r>
              <a:rPr lang="ar-IQ" dirty="0" smtClean="0">
                <a:cs typeface="B Nazanin" pitchFamily="2" charset="-78"/>
              </a:rPr>
              <a:t>تحریک می شود .</a:t>
            </a:r>
            <a:endParaRPr lang="en-US" dirty="0" smtClean="0">
              <a:cs typeface="B Nazanin" pitchFamily="2" charset="-78"/>
            </a:endParaRPr>
          </a:p>
          <a:p>
            <a:pPr algn="r" rtl="1">
              <a:lnSpc>
                <a:spcPct val="150000"/>
              </a:lnSpc>
            </a:pPr>
            <a:r>
              <a:rPr lang="en-US" dirty="0"/>
              <a:t>TRH </a:t>
            </a:r>
            <a:r>
              <a:rPr lang="ar-IQ" dirty="0"/>
              <a:t>توسط هیپوتالاموس ساخته می شود </a:t>
            </a:r>
            <a:r>
              <a:rPr lang="ar-IQ" dirty="0" smtClean="0"/>
              <a:t>.</a:t>
            </a:r>
            <a:r>
              <a:rPr lang="fa-IR" dirty="0" smtClean="0"/>
              <a:t> هیپوتالاموس</a:t>
            </a:r>
            <a:r>
              <a:rPr lang="ar-IQ" dirty="0" smtClean="0"/>
              <a:t> </a:t>
            </a:r>
            <a:r>
              <a:rPr lang="ar-IQ" dirty="0"/>
              <a:t>غلظت </a:t>
            </a:r>
            <a:r>
              <a:rPr lang="en-US" dirty="0"/>
              <a:t>T4 </a:t>
            </a:r>
            <a:r>
              <a:rPr lang="ar-IQ" dirty="0"/>
              <a:t>سرم ، ترشح </a:t>
            </a:r>
            <a:r>
              <a:rPr lang="en-US" dirty="0"/>
              <a:t>TRH </a:t>
            </a:r>
            <a:r>
              <a:rPr lang="ar-IQ" dirty="0"/>
              <a:t>و </a:t>
            </a:r>
            <a:r>
              <a:rPr lang="en-US" dirty="0"/>
              <a:t>TSH </a:t>
            </a:r>
            <a:r>
              <a:rPr lang="ar-IQ" dirty="0"/>
              <a:t>را توسط فیدبک منفی تنظیم می کند .</a:t>
            </a:r>
            <a:endParaRPr lang="en-US" dirty="0">
              <a:cs typeface="B Nazanin" pitchFamily="2" charset="-78"/>
            </a:endParaRPr>
          </a:p>
        </p:txBody>
      </p:sp>
    </p:spTree>
    <p:extLst>
      <p:ext uri="{BB962C8B-B14F-4D97-AF65-F5344CB8AC3E}">
        <p14:creationId xmlns:p14="http://schemas.microsoft.com/office/powerpoint/2010/main" val="3447974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lstStyle/>
          <a:p>
            <a:pPr algn="r" rtl="1">
              <a:lnSpc>
                <a:spcPct val="150000"/>
              </a:lnSpc>
            </a:pPr>
            <a:r>
              <a:rPr lang="en-US" dirty="0" smtClean="0">
                <a:cs typeface="B Nazanin" pitchFamily="2" charset="-78"/>
              </a:rPr>
              <a:t>T4 </a:t>
            </a:r>
            <a:r>
              <a:rPr lang="ar-IQ" dirty="0" smtClean="0">
                <a:cs typeface="B Nazanin" pitchFamily="2" charset="-78"/>
              </a:rPr>
              <a:t>موجود در جریان خون بصورت اصلی به </a:t>
            </a:r>
            <a:endParaRPr lang="en-US" dirty="0" smtClean="0">
              <a:cs typeface="B Nazanin" pitchFamily="2" charset="-78"/>
            </a:endParaRPr>
          </a:p>
          <a:p>
            <a:pPr marL="0" indent="0" algn="r" rtl="1">
              <a:lnSpc>
                <a:spcPct val="150000"/>
              </a:lnSpc>
              <a:buNone/>
            </a:pPr>
            <a:r>
              <a:rPr lang="en-US" dirty="0" smtClean="0">
                <a:cs typeface="B Nazanin" pitchFamily="2" charset="-78"/>
              </a:rPr>
              <a:t>TBG ( </a:t>
            </a:r>
            <a:r>
              <a:rPr lang="en-US" dirty="0" err="1" smtClean="0">
                <a:cs typeface="B Nazanin" pitchFamily="2" charset="-78"/>
              </a:rPr>
              <a:t>thyroxine</a:t>
            </a:r>
            <a:r>
              <a:rPr lang="en-US" dirty="0" smtClean="0">
                <a:cs typeface="B Nazanin" pitchFamily="2" charset="-78"/>
              </a:rPr>
              <a:t>-binding globulin ) </a:t>
            </a:r>
            <a:r>
              <a:rPr lang="ar-IQ" dirty="0" smtClean="0">
                <a:cs typeface="B Nazanin" pitchFamily="2" charset="-78"/>
              </a:rPr>
              <a:t>متصل است . </a:t>
            </a:r>
            <a:r>
              <a:rPr lang="en-US" dirty="0" smtClean="0">
                <a:cs typeface="B Nazanin" pitchFamily="2" charset="-78"/>
              </a:rPr>
              <a:t>T4 </a:t>
            </a:r>
            <a:r>
              <a:rPr lang="ar-IQ" dirty="0" smtClean="0">
                <a:cs typeface="B Nazanin" pitchFamily="2" charset="-78"/>
              </a:rPr>
              <a:t>در نسوج محیطی توسط آنزیم </a:t>
            </a:r>
            <a:r>
              <a:rPr lang="ar-IQ" u="sng" dirty="0" smtClean="0">
                <a:cs typeface="B Nazanin" pitchFamily="2" charset="-78"/>
              </a:rPr>
              <a:t>تیروکسین- 5 - دیود یناز </a:t>
            </a:r>
            <a:r>
              <a:rPr lang="ar-IQ" dirty="0" smtClean="0">
                <a:cs typeface="B Nazanin" pitchFamily="2" charset="-78"/>
              </a:rPr>
              <a:t>دیودینه و به </a:t>
            </a:r>
            <a:r>
              <a:rPr lang="en-US" dirty="0" smtClean="0">
                <a:cs typeface="B Nazanin" pitchFamily="2" charset="-78"/>
              </a:rPr>
              <a:t>T3 </a:t>
            </a:r>
            <a:r>
              <a:rPr lang="ar-IQ" dirty="0" smtClean="0">
                <a:cs typeface="B Nazanin" pitchFamily="2" charset="-78"/>
              </a:rPr>
              <a:t>تبدیل می شود که 3-4 برابر قدرت آن از </a:t>
            </a:r>
            <a:r>
              <a:rPr lang="en-US" dirty="0" smtClean="0">
                <a:cs typeface="B Nazanin" pitchFamily="2" charset="-78"/>
              </a:rPr>
              <a:t>T4 </a:t>
            </a:r>
            <a:r>
              <a:rPr lang="ar-IQ" dirty="0" smtClean="0">
                <a:cs typeface="B Nazanin" pitchFamily="2" charset="-78"/>
              </a:rPr>
              <a:t>بیشتر است و به راحتی وارد سلول ها شده و به گیرنده های هورمون در هسته سلول متصل می شود . کنترل رشد اسکلتی و مداخله در متابولیسم کربوهیدرات ، لیپیدها و ویتامین ها از اعمال هورمون تیروئید است . </a:t>
            </a:r>
            <a:endParaRPr lang="en-US" dirty="0">
              <a:cs typeface="B Nazanin" pitchFamily="2" charset="-78"/>
            </a:endParaRPr>
          </a:p>
        </p:txBody>
      </p:sp>
    </p:spTree>
    <p:extLst>
      <p:ext uri="{BB962C8B-B14F-4D97-AF65-F5344CB8AC3E}">
        <p14:creationId xmlns:p14="http://schemas.microsoft.com/office/powerpoint/2010/main" val="38759341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lstStyle/>
          <a:p>
            <a:pPr algn="r" rtl="1">
              <a:lnSpc>
                <a:spcPct val="150000"/>
              </a:lnSpc>
            </a:pPr>
            <a:r>
              <a:rPr lang="ar-IQ" dirty="0" smtClean="0">
                <a:cs typeface="B Nazanin" pitchFamily="2" charset="-78"/>
              </a:rPr>
              <a:t>سنتز هورمون های تیروئید نیاز به ید دارد ، کمبود ید در رژیم غذائی در نقاط زیادی از جهان بصورت آندمیک وجود دارد . مقدار روزانه توصیه شده ید برای شیر خواران 40-50 میکروگرم ، کودکان 70-120 میکروگرم و بالغین 150 میکروگرم می باشد . ید توسط غده تیروئید بدام افتاده و در محفظه فولیکولی غلیظ شده و برای سنتز هورمون تیروئید بکار گرفته می شود .</a:t>
            </a:r>
            <a:endParaRPr lang="en-US" dirty="0">
              <a:cs typeface="B Nazanin" pitchFamily="2" charset="-78"/>
            </a:endParaRPr>
          </a:p>
        </p:txBody>
      </p:sp>
    </p:spTree>
    <p:extLst>
      <p:ext uri="{BB962C8B-B14F-4D97-AF65-F5344CB8AC3E}">
        <p14:creationId xmlns:p14="http://schemas.microsoft.com/office/powerpoint/2010/main" val="3149635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a:bodyPr>
          <a:lstStyle/>
          <a:p>
            <a:pPr algn="r" rtl="1"/>
            <a:r>
              <a:rPr lang="ar-IQ" dirty="0">
                <a:cs typeface="B Nazanin" pitchFamily="2" charset="-78"/>
              </a:rPr>
              <a:t>تیروگلوبولین ملکول بزرگ گلیکوپروتئینی است که توسط سلولهای تیروئید ساخته شده و وزن ملکولی 660000 دارد و به مقدار ناچیزی در خون یافت می شود </a:t>
            </a:r>
            <a:endParaRPr lang="en-US" dirty="0" smtClean="0">
              <a:cs typeface="B Nazanin" pitchFamily="2" charset="-78"/>
            </a:endParaRPr>
          </a:p>
          <a:p>
            <a:pPr marL="0" indent="0" algn="r" rtl="1">
              <a:buNone/>
            </a:pPr>
            <a:endParaRPr lang="en-US" dirty="0">
              <a:cs typeface="B Nazanin" pitchFamily="2" charset="-78"/>
            </a:endParaRPr>
          </a:p>
          <a:p>
            <a:pPr algn="r" rtl="1"/>
            <a:r>
              <a:rPr lang="en-US" dirty="0" smtClean="0">
                <a:cs typeface="B Nazanin" pitchFamily="2" charset="-78"/>
              </a:rPr>
              <a:t>TSH</a:t>
            </a:r>
            <a:r>
              <a:rPr lang="ar-IQ" dirty="0" smtClean="0">
                <a:cs typeface="B Nazanin" pitchFamily="2" charset="-78"/>
              </a:rPr>
              <a:t>برداشت </a:t>
            </a:r>
            <a:r>
              <a:rPr lang="fa-IR" dirty="0" smtClean="0">
                <a:cs typeface="B Nazanin" pitchFamily="2" charset="-78"/>
              </a:rPr>
              <a:t> </a:t>
            </a:r>
            <a:r>
              <a:rPr lang="ar-IQ" dirty="0" smtClean="0">
                <a:cs typeface="B Nazanin" pitchFamily="2" charset="-78"/>
              </a:rPr>
              <a:t>یدور و همچنین آزاد سازی </a:t>
            </a:r>
            <a:r>
              <a:rPr lang="en-US" sz="2000" dirty="0" smtClean="0">
                <a:cs typeface="B Nazanin" pitchFamily="2" charset="-78"/>
              </a:rPr>
              <a:t>T4 </a:t>
            </a:r>
            <a:r>
              <a:rPr lang="ar-IQ" dirty="0" smtClean="0">
                <a:cs typeface="B Nazanin" pitchFamily="2" charset="-78"/>
              </a:rPr>
              <a:t>و </a:t>
            </a:r>
            <a:r>
              <a:rPr lang="en-US" sz="2000" dirty="0" smtClean="0">
                <a:cs typeface="B Nazanin" pitchFamily="2" charset="-78"/>
              </a:rPr>
              <a:t>T3 </a:t>
            </a:r>
            <a:r>
              <a:rPr lang="ar-IQ" dirty="0" smtClean="0">
                <a:cs typeface="B Nazanin" pitchFamily="2" charset="-78"/>
              </a:rPr>
              <a:t>از تیروگلوبولین را تحریک می کند . </a:t>
            </a:r>
            <a:endParaRPr lang="en-US" dirty="0" smtClean="0">
              <a:cs typeface="B Nazanin" pitchFamily="2" charset="-78"/>
            </a:endParaRPr>
          </a:p>
          <a:p>
            <a:pPr algn="r" rtl="1"/>
            <a:endParaRPr lang="en-US" dirty="0">
              <a:cs typeface="B Nazanin" pitchFamily="2" charset="-78"/>
            </a:endParaRPr>
          </a:p>
          <a:p>
            <a:pPr algn="r" rtl="1"/>
            <a:r>
              <a:rPr lang="ar-IQ" dirty="0">
                <a:cs typeface="B Nazanin" pitchFamily="2" charset="-78"/>
              </a:rPr>
              <a:t>در هفته 10-12 حاملگی  تیروئید جنین قادر به تولید هورمون تیروئید است که به تدریج تا موقع ترم افزایش می یابد . مقدار </a:t>
            </a:r>
            <a:r>
              <a:rPr lang="en-US" dirty="0">
                <a:cs typeface="B Nazanin" pitchFamily="2" charset="-78"/>
              </a:rPr>
              <a:t>T4 </a:t>
            </a:r>
            <a:r>
              <a:rPr lang="ar-IQ" dirty="0">
                <a:cs typeface="B Nazanin" pitchFamily="2" charset="-78"/>
              </a:rPr>
              <a:t>نوزاد ترم حدود 5/11 میکرو گرم درصد می باشد .</a:t>
            </a:r>
            <a:endParaRPr lang="fa-IR" dirty="0" smtClean="0">
              <a:cs typeface="B Nazanin" pitchFamily="2" charset="-78"/>
            </a:endParaRPr>
          </a:p>
          <a:p>
            <a:pPr algn="r" rtl="1"/>
            <a:endParaRPr lang="en-US" dirty="0">
              <a:cs typeface="B Nazanin" pitchFamily="2" charset="-78"/>
            </a:endParaRPr>
          </a:p>
        </p:txBody>
      </p:sp>
    </p:spTree>
    <p:extLst>
      <p:ext uri="{BB962C8B-B14F-4D97-AF65-F5344CB8AC3E}">
        <p14:creationId xmlns:p14="http://schemas.microsoft.com/office/powerpoint/2010/main" val="17712047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lstStyle/>
          <a:p>
            <a:pPr algn="r" rtl="1">
              <a:lnSpc>
                <a:spcPct val="150000"/>
              </a:lnSpc>
            </a:pPr>
            <a:r>
              <a:rPr lang="ar-IQ" dirty="0">
                <a:cs typeface="B Nazanin" pitchFamily="2" charset="-78"/>
              </a:rPr>
              <a:t>هورمون اصلی که توسط تیروئید ساخته و آزاد می شود </a:t>
            </a:r>
            <a:r>
              <a:rPr lang="en-US" sz="2000" dirty="0">
                <a:cs typeface="B Nazanin" pitchFamily="2" charset="-78"/>
              </a:rPr>
              <a:t>T4 </a:t>
            </a:r>
            <a:r>
              <a:rPr lang="ar-IQ" dirty="0">
                <a:cs typeface="B Nazanin" pitchFamily="2" charset="-78"/>
              </a:rPr>
              <a:t>است . فقط 10-40 درصد </a:t>
            </a:r>
            <a:r>
              <a:rPr lang="en-US" sz="2000" dirty="0">
                <a:cs typeface="B Nazanin" pitchFamily="2" charset="-78"/>
              </a:rPr>
              <a:t>T3 </a:t>
            </a:r>
            <a:r>
              <a:rPr lang="ar-IQ" dirty="0">
                <a:cs typeface="B Nazanin" pitchFamily="2" charset="-78"/>
              </a:rPr>
              <a:t>موجود در جریان خون توسط غده تیروئید ساخته می شود و بقیه آن از طریق دیودیناسیون </a:t>
            </a:r>
            <a:r>
              <a:rPr lang="en-US" sz="2000" dirty="0">
                <a:cs typeface="B Nazanin" pitchFamily="2" charset="-78"/>
              </a:rPr>
              <a:t>T4 </a:t>
            </a:r>
            <a:r>
              <a:rPr lang="ar-IQ" dirty="0">
                <a:cs typeface="B Nazanin" pitchFamily="2" charset="-78"/>
              </a:rPr>
              <a:t>در نسوج محیطی تولید می شود</a:t>
            </a:r>
            <a:endParaRPr lang="fa-IR" dirty="0">
              <a:cs typeface="B Nazanin" pitchFamily="2" charset="-78"/>
            </a:endParaRPr>
          </a:p>
          <a:p>
            <a:pPr algn="r" rtl="1">
              <a:lnSpc>
                <a:spcPct val="150000"/>
              </a:lnSpc>
            </a:pPr>
            <a:endParaRPr lang="en-US" dirty="0"/>
          </a:p>
        </p:txBody>
      </p:sp>
    </p:spTree>
    <p:extLst>
      <p:ext uri="{BB962C8B-B14F-4D97-AF65-F5344CB8AC3E}">
        <p14:creationId xmlns:p14="http://schemas.microsoft.com/office/powerpoint/2010/main" val="40243707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a:bodyPr>
          <a:lstStyle/>
          <a:p>
            <a:pPr algn="r" rtl="1"/>
            <a:r>
              <a:rPr lang="ar-IQ" dirty="0">
                <a:cs typeface="B Nazanin" pitchFamily="2" charset="-78"/>
              </a:rPr>
              <a:t>یماری تیروئید مادر تأثیر قابل ملاحظه ای روی عمل تیروئید جنین و نوزاد دارد.</a:t>
            </a:r>
          </a:p>
          <a:p>
            <a:pPr algn="r" rtl="1"/>
            <a:r>
              <a:rPr lang="ar-IQ" dirty="0">
                <a:cs typeface="B Nazanin" pitchFamily="2" charset="-78"/>
              </a:rPr>
              <a:t>اتوآنتی بادیهای از نوع </a:t>
            </a:r>
            <a:r>
              <a:rPr lang="en-US" dirty="0" err="1">
                <a:cs typeface="B Nazanin" pitchFamily="2" charset="-78"/>
              </a:rPr>
              <a:t>IgG</a:t>
            </a:r>
            <a:r>
              <a:rPr lang="en-US" dirty="0">
                <a:cs typeface="B Nazanin" pitchFamily="2" charset="-78"/>
              </a:rPr>
              <a:t> </a:t>
            </a:r>
            <a:r>
              <a:rPr lang="ar-IQ" dirty="0">
                <a:cs typeface="B Nazanin" pitchFamily="2" charset="-78"/>
              </a:rPr>
              <a:t>مانند آنچه در تیروئیدیت اتوایمیون دیده می شود می تواند از جفت رد شده و باعث ممانعت از عمل تیروئید جنین شود </a:t>
            </a:r>
            <a:r>
              <a:rPr lang="ar-IQ" dirty="0" smtClean="0">
                <a:cs typeface="B Nazanin" pitchFamily="2" charset="-78"/>
              </a:rPr>
              <a:t>.</a:t>
            </a:r>
            <a:endParaRPr lang="fa-IR" dirty="0" smtClean="0">
              <a:cs typeface="B Nazanin" pitchFamily="2" charset="-78"/>
            </a:endParaRPr>
          </a:p>
          <a:p>
            <a:pPr marL="0" indent="0" algn="r" rtl="1">
              <a:buNone/>
            </a:pPr>
            <a:r>
              <a:rPr lang="ar-IQ" dirty="0" smtClean="0">
                <a:cs typeface="B Nazanin" pitchFamily="2" charset="-78"/>
              </a:rPr>
              <a:t> </a:t>
            </a:r>
            <a:endParaRPr lang="ar-IQ" dirty="0">
              <a:cs typeface="B Nazanin" pitchFamily="2" charset="-78"/>
            </a:endParaRPr>
          </a:p>
          <a:p>
            <a:pPr algn="r" rtl="1"/>
            <a:r>
              <a:rPr lang="ar-IQ" dirty="0">
                <a:cs typeface="B Nazanin" pitchFamily="2" charset="-78"/>
              </a:rPr>
              <a:t>تیوآمیدها که در درمان هیپرتیروئیدیسم مادر بکار می روند نیز می توانند سنتز هورمون تیروئید جنین را بلوکه کنند . تجویز ید رادیواکتیو به مادران  حامله می تواند موجب از کار افتادن دائمی عمل تیروئید جنین شود . </a:t>
            </a:r>
          </a:p>
        </p:txBody>
      </p:sp>
    </p:spTree>
    <p:extLst>
      <p:ext uri="{BB962C8B-B14F-4D97-AF65-F5344CB8AC3E}">
        <p14:creationId xmlns:p14="http://schemas.microsoft.com/office/powerpoint/2010/main" val="32467112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lstStyle/>
          <a:p>
            <a:pPr algn="r" rtl="1"/>
            <a:r>
              <a:rPr lang="fa-IR" dirty="0" smtClean="0">
                <a:cs typeface="B Nazanin" pitchFamily="2" charset="-78"/>
              </a:rPr>
              <a:t>م</a:t>
            </a:r>
            <a:r>
              <a:rPr lang="ar-IQ" dirty="0" smtClean="0">
                <a:cs typeface="B Nazanin" pitchFamily="2" charset="-78"/>
              </a:rPr>
              <a:t>قدار</a:t>
            </a:r>
            <a:r>
              <a:rPr lang="en-US" dirty="0">
                <a:cs typeface="B Nazanin" pitchFamily="2" charset="-78"/>
              </a:rPr>
              <a:t>FreeT4 </a:t>
            </a:r>
            <a:r>
              <a:rPr lang="ar-IQ" dirty="0">
                <a:cs typeface="B Nazanin" pitchFamily="2" charset="-78"/>
              </a:rPr>
              <a:t>و</a:t>
            </a:r>
            <a:r>
              <a:rPr lang="en-US" dirty="0">
                <a:cs typeface="B Nazanin" pitchFamily="2" charset="-78"/>
              </a:rPr>
              <a:t>TSH </a:t>
            </a:r>
            <a:r>
              <a:rPr lang="ar-IQ" dirty="0">
                <a:cs typeface="B Nazanin" pitchFamily="2" charset="-78"/>
              </a:rPr>
              <a:t>در نوزادان بيشتر از بزرگسالان است </a:t>
            </a:r>
            <a:r>
              <a:rPr lang="fa-IR" dirty="0" smtClean="0">
                <a:cs typeface="B Nazanin" pitchFamily="2" charset="-78"/>
              </a:rPr>
              <a:t>.</a:t>
            </a:r>
          </a:p>
          <a:p>
            <a:pPr algn="r" rtl="1"/>
            <a:endParaRPr lang="fa-IR" dirty="0">
              <a:cs typeface="B Nazanin" pitchFamily="2" charset="-78"/>
            </a:endParaRPr>
          </a:p>
          <a:p>
            <a:pPr algn="just" rtl="1">
              <a:lnSpc>
                <a:spcPct val="150000"/>
              </a:lnSpc>
              <a:buFont typeface="Wingdings" pitchFamily="2" charset="2"/>
              <a:buChar char="v"/>
            </a:pPr>
            <a:r>
              <a:rPr lang="fa-IR" dirty="0"/>
              <a:t>رنج نرمال </a:t>
            </a:r>
            <a:r>
              <a:rPr lang="en-US" dirty="0"/>
              <a:t>TSH </a:t>
            </a:r>
            <a:r>
              <a:rPr lang="fa-IR" dirty="0"/>
              <a:t> در سه ماهه اول بین </a:t>
            </a:r>
            <a:r>
              <a:rPr lang="en-US" dirty="0"/>
              <a:t>0.1-2.5 </a:t>
            </a:r>
            <a:r>
              <a:rPr lang="fa-IR" dirty="0"/>
              <a:t> </a:t>
            </a:r>
          </a:p>
          <a:p>
            <a:pPr algn="just" rtl="1">
              <a:lnSpc>
                <a:spcPct val="150000"/>
              </a:lnSpc>
              <a:buFont typeface="Wingdings" pitchFamily="2" charset="2"/>
              <a:buChar char="v"/>
            </a:pPr>
            <a:r>
              <a:rPr lang="fa-IR" dirty="0"/>
              <a:t>در سه ماهه دوم بین </a:t>
            </a:r>
            <a:r>
              <a:rPr lang="en-US" dirty="0"/>
              <a:t>0.2-3.0</a:t>
            </a:r>
          </a:p>
          <a:p>
            <a:pPr algn="just" rtl="1">
              <a:lnSpc>
                <a:spcPct val="150000"/>
              </a:lnSpc>
              <a:buFont typeface="Wingdings" pitchFamily="2" charset="2"/>
              <a:buChar char="v"/>
            </a:pPr>
            <a:r>
              <a:rPr lang="fa-IR" dirty="0"/>
              <a:t>و در سه ماهه سوم بین </a:t>
            </a:r>
            <a:r>
              <a:rPr lang="en-US" dirty="0"/>
              <a:t>0.3-3.0 </a:t>
            </a:r>
            <a:r>
              <a:rPr lang="fa-IR" dirty="0"/>
              <a:t>می باشد.</a:t>
            </a:r>
            <a:endParaRPr lang="en-US" dirty="0"/>
          </a:p>
          <a:p>
            <a:pPr algn="r" rtl="1"/>
            <a:endParaRPr lang="en-US" dirty="0">
              <a:cs typeface="B Nazanin" pitchFamily="2" charset="-78"/>
            </a:endParaRPr>
          </a:p>
        </p:txBody>
      </p:sp>
    </p:spTree>
    <p:extLst>
      <p:ext uri="{BB962C8B-B14F-4D97-AF65-F5344CB8AC3E}">
        <p14:creationId xmlns:p14="http://schemas.microsoft.com/office/powerpoint/2010/main" val="22087698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lstStyle/>
          <a:p>
            <a:pPr algn="r" rtl="1"/>
            <a:r>
              <a:rPr lang="ar-IQ" dirty="0"/>
              <a:t>هورمن تیروئید برای رشد طبیعی مغز و میلیناسیون و ارتباطات نورونی لازم است . حساس ترین دوره برای تکامل مغز ماههای اول و بخصوص چند هفته اول زندگی است . </a:t>
            </a:r>
            <a:endParaRPr lang="fa-IR" dirty="0" smtClean="0"/>
          </a:p>
          <a:p>
            <a:pPr algn="r" rtl="1"/>
            <a:endParaRPr lang="fa-IR" dirty="0"/>
          </a:p>
          <a:p>
            <a:pPr marL="0" indent="0" algn="r" rtl="1">
              <a:buNone/>
            </a:pPr>
            <a:endParaRPr lang="ar-IQ" dirty="0"/>
          </a:p>
          <a:p>
            <a:pPr algn="r" rtl="1"/>
            <a:r>
              <a:rPr lang="ar-IQ" dirty="0"/>
              <a:t>اغلب شیرخواران مبتلا به هیپوتیروئیدیسم مادرزادی در دوره نوزادی بدون علامت هستند این مسئله اهمیت تست غربالگری هورمونهای تیروئید نوزاد را مشخص می کند که خوشبختانه مدتی است در کشور ما شروع شده است .</a:t>
            </a:r>
          </a:p>
          <a:p>
            <a:pPr algn="r" rtl="1"/>
            <a:endParaRPr lang="en-US" dirty="0"/>
          </a:p>
        </p:txBody>
      </p:sp>
    </p:spTree>
    <p:extLst>
      <p:ext uri="{BB962C8B-B14F-4D97-AF65-F5344CB8AC3E}">
        <p14:creationId xmlns:p14="http://schemas.microsoft.com/office/powerpoint/2010/main" val="7682822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ar-IQ" b="1" dirty="0"/>
              <a:t>علائم بالینی : </a:t>
            </a:r>
            <a:r>
              <a:rPr lang="ar-IQ" dirty="0"/>
              <a:t/>
            </a:r>
            <a:br>
              <a:rPr lang="ar-IQ" dirty="0"/>
            </a:br>
            <a:endParaRPr lang="en-US" dirty="0"/>
          </a:p>
        </p:txBody>
      </p:sp>
      <p:sp>
        <p:nvSpPr>
          <p:cNvPr id="3" name="Content Placeholder 2"/>
          <p:cNvSpPr>
            <a:spLocks noGrp="1"/>
          </p:cNvSpPr>
          <p:nvPr>
            <p:ph sz="quarter" idx="1"/>
          </p:nvPr>
        </p:nvSpPr>
        <p:spPr>
          <a:xfrm>
            <a:off x="457200" y="1219200"/>
            <a:ext cx="7467600" cy="5254752"/>
          </a:xfrm>
        </p:spPr>
        <p:txBody>
          <a:bodyPr>
            <a:normAutofit/>
          </a:bodyPr>
          <a:lstStyle/>
          <a:p>
            <a:pPr algn="r" rtl="1"/>
            <a:r>
              <a:rPr lang="ar-IQ" dirty="0" smtClean="0">
                <a:cs typeface="B Nazanin" pitchFamily="2" charset="-78"/>
              </a:rPr>
              <a:t>اگر </a:t>
            </a:r>
            <a:r>
              <a:rPr lang="ar-IQ" dirty="0">
                <a:cs typeface="B Nazanin" pitchFamily="2" charset="-78"/>
              </a:rPr>
              <a:t>صرفاً منتظر بروز علائم بالینی هیپوتیروئیدی در شیر خوار باشیم ممکن است تا 6-12 هفتگی بوجود این بیماری پی نبریم چون حدود 5% این بیماران در موقع تولد معیارهای کلینیکی هیپوتیروئیدیسم را دارند . در مورد نشانه های زودرس این بیماری موارد زیر را می توان ذکر کرد :</a:t>
            </a:r>
          </a:p>
          <a:p>
            <a:pPr algn="r" rtl="1"/>
            <a:r>
              <a:rPr lang="ar-IQ" dirty="0">
                <a:cs typeface="B Nazanin" pitchFamily="2" charset="-78"/>
              </a:rPr>
              <a:t>حاملگی طولانی شده ، دفع مدفوع دیررس بعد از تولد و یبوست ، فونتانلها وسیع هستند که توجه به آن باعث شک زودرس به هیپوتیروئیدی مادرزادی می شود زیرا فقط 3% نوزادان طبیعی فونتانل خلفی وسیع تر از </a:t>
            </a:r>
            <a:r>
              <a:rPr lang="fa-IR" dirty="0" smtClean="0">
                <a:cs typeface="B Nazanin" pitchFamily="2" charset="-78"/>
              </a:rPr>
              <a:t>نیم </a:t>
            </a:r>
            <a:r>
              <a:rPr lang="ar-IQ" dirty="0" smtClean="0">
                <a:cs typeface="B Nazanin" pitchFamily="2" charset="-78"/>
              </a:rPr>
              <a:t>سانتی </a:t>
            </a:r>
            <a:r>
              <a:rPr lang="ar-IQ" dirty="0">
                <a:cs typeface="B Nazanin" pitchFamily="2" charset="-78"/>
              </a:rPr>
              <a:t>متر دارند . وزن و قد موقع تولد نرمال است ولی به علت میکزدم مغز دور سر کمی افزایش دارد . زبان این نوزادان بزرگ است که ناشی از تجمع میکزدم در زبان می باشد ، فتق نافی ممکن است داشته باشند ، برادیکاردی ، پائین بودن ولتاژ </a:t>
            </a:r>
            <a:r>
              <a:rPr lang="en-US" dirty="0">
                <a:cs typeface="B Nazanin" pitchFamily="2" charset="-78"/>
              </a:rPr>
              <a:t>EKG ، </a:t>
            </a:r>
            <a:r>
              <a:rPr lang="ar-IQ" dirty="0">
                <a:cs typeface="B Nazanin" pitchFamily="2" charset="-78"/>
              </a:rPr>
              <a:t>سوفل های قلبی و کاردیومگالی و وجود مایع در پریکارد بصورت بدون علامت وجود دارد . هیپوترمی ( درجه حرارت اغلب زیر 35 درجه سانتی گراد است  )</a:t>
            </a:r>
          </a:p>
          <a:p>
            <a:pPr algn="r" rtl="1"/>
            <a:endParaRPr lang="en-US" dirty="0">
              <a:cs typeface="B Nazanin" pitchFamily="2" charset="-78"/>
            </a:endParaRPr>
          </a:p>
        </p:txBody>
      </p:sp>
    </p:spTree>
    <p:extLst>
      <p:ext uri="{BB962C8B-B14F-4D97-AF65-F5344CB8AC3E}">
        <p14:creationId xmlns:p14="http://schemas.microsoft.com/office/powerpoint/2010/main" val="28340310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lstStyle/>
          <a:p>
            <a:pPr algn="r" rtl="1"/>
            <a:r>
              <a:rPr lang="fa-IR" dirty="0" smtClean="0"/>
              <a:t>آ</a:t>
            </a:r>
            <a:r>
              <a:rPr lang="ar-IQ" dirty="0" smtClean="0"/>
              <a:t>نمی </a:t>
            </a:r>
            <a:r>
              <a:rPr lang="ar-IQ" dirty="0"/>
              <a:t>، عقب افتادگی تکاملی ، بینی پهن و پل بینی فرورفته است ، گردن کوتاه و کلفت و دستها پهن و انگشتان کوتاه اند . زردی فیزیولوژیک طولانی </a:t>
            </a:r>
            <a:r>
              <a:rPr lang="ar-IQ" dirty="0" smtClean="0"/>
              <a:t>می شود میکزدم دست ها ، پلکها و </a:t>
            </a:r>
            <a:r>
              <a:rPr lang="ar-IQ" dirty="0"/>
              <a:t>اسکروتوم وجود دارد </a:t>
            </a:r>
            <a:r>
              <a:rPr lang="ar-IQ" dirty="0" smtClean="0"/>
              <a:t>.</a:t>
            </a:r>
            <a:endParaRPr lang="fa-IR" dirty="0" smtClean="0"/>
          </a:p>
          <a:p>
            <a:pPr algn="r" rtl="1"/>
            <a:endParaRPr lang="fa-IR" dirty="0"/>
          </a:p>
          <a:p>
            <a:pPr algn="r" rtl="1"/>
            <a:r>
              <a:rPr lang="fa-IR" dirty="0" smtClean="0"/>
              <a:t>میکزدم : </a:t>
            </a:r>
            <a:r>
              <a:rPr lang="ar-IQ" dirty="0" smtClean="0"/>
              <a:t>تورم </a:t>
            </a:r>
            <a:r>
              <a:rPr lang="ar-IQ" dirty="0"/>
              <a:t>خشک مومی شکل همراه با ذخیره غیرطبیعی موسین در پوست که اغلب با کم‌کاری غده تیروئید همراه است</a:t>
            </a:r>
            <a:endParaRPr lang="en-US" dirty="0"/>
          </a:p>
        </p:txBody>
      </p:sp>
    </p:spTree>
    <p:extLst>
      <p:ext uri="{BB962C8B-B14F-4D97-AF65-F5344CB8AC3E}">
        <p14:creationId xmlns:p14="http://schemas.microsoft.com/office/powerpoint/2010/main" val="13293936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a:bodyPr>
          <a:lstStyle/>
          <a:p>
            <a:pPr algn="r" rtl="1"/>
            <a:r>
              <a:rPr lang="ar-IQ" dirty="0" smtClean="0">
                <a:cs typeface="B Nazanin" pitchFamily="2" charset="-78"/>
              </a:rPr>
              <a:t>غده تیروئید از حفره دهانی حلقی بین هفته های چهارم و دهم حاملگی سرچشمه می گیرد . اشکالاتی که در شکل گیری و مهاجرت نسج تیروئید بوجود می آید باعث آپلازی ، هیپوپلازی و اکتوپی غده تیروئید می شود . می شود . در هفته 10-12 حاملگی  تیروئید جنین قادر به تولید هورمون تیروئید است که به تدریج تا موقع ترم افزایش می یابد . مقدار </a:t>
            </a:r>
            <a:r>
              <a:rPr lang="en-US" dirty="0" smtClean="0">
                <a:cs typeface="B Nazanin" pitchFamily="2" charset="-78"/>
              </a:rPr>
              <a:t>T4 </a:t>
            </a:r>
            <a:r>
              <a:rPr lang="ar-IQ" dirty="0" smtClean="0">
                <a:cs typeface="B Nazanin" pitchFamily="2" charset="-78"/>
              </a:rPr>
              <a:t>نوزاد ترم حدود 5/11 میکرو گرم درصد می باشد . </a:t>
            </a:r>
          </a:p>
          <a:p>
            <a:pPr algn="r" rtl="1"/>
            <a:r>
              <a:rPr lang="ar-IQ" dirty="0" smtClean="0">
                <a:cs typeface="B Nazanin" pitchFamily="2" charset="-78"/>
              </a:rPr>
              <a:t>غده تیروئید از تیروزین و ید برای ساخت </a:t>
            </a:r>
            <a:r>
              <a:rPr lang="en-US" dirty="0" smtClean="0">
                <a:cs typeface="B Nazanin" pitchFamily="2" charset="-78"/>
              </a:rPr>
              <a:t>T4 </a:t>
            </a:r>
            <a:r>
              <a:rPr lang="ar-IQ" dirty="0" smtClean="0">
                <a:cs typeface="B Nazanin" pitchFamily="2" charset="-78"/>
              </a:rPr>
              <a:t>و  </a:t>
            </a:r>
            <a:r>
              <a:rPr lang="en-US" dirty="0" smtClean="0">
                <a:cs typeface="B Nazanin" pitchFamily="2" charset="-78"/>
              </a:rPr>
              <a:t>T3 </a:t>
            </a:r>
            <a:r>
              <a:rPr lang="ar-IQ" dirty="0" smtClean="0">
                <a:cs typeface="B Nazanin" pitchFamily="2" charset="-78"/>
              </a:rPr>
              <a:t>استفاده می کند . </a:t>
            </a:r>
            <a:endParaRPr lang="fa-IR" dirty="0" smtClean="0">
              <a:cs typeface="B Nazanin" pitchFamily="2" charset="-78"/>
            </a:endParaRPr>
          </a:p>
          <a:p>
            <a:pPr algn="r" rtl="1"/>
            <a:endParaRPr lang="fa-IR" dirty="0">
              <a:cs typeface="B Nazanin" pitchFamily="2" charset="-78"/>
            </a:endParaRPr>
          </a:p>
          <a:p>
            <a:pPr algn="r" rtl="1"/>
            <a:r>
              <a:rPr lang="ar-IQ" dirty="0">
                <a:cs typeface="B Nazanin" pitchFamily="2" charset="-78"/>
              </a:rPr>
              <a:t> </a:t>
            </a:r>
            <a:r>
              <a:rPr lang="fa-IR" dirty="0" smtClean="0">
                <a:cs typeface="B Nazanin" pitchFamily="2" charset="-78"/>
              </a:rPr>
              <a:t>آپلازی : </a:t>
            </a:r>
            <a:r>
              <a:rPr lang="ar-IQ" dirty="0" smtClean="0">
                <a:cs typeface="B Nazanin" pitchFamily="2" charset="-78"/>
              </a:rPr>
              <a:t>به </a:t>
            </a:r>
            <a:r>
              <a:rPr lang="ar-IQ" dirty="0">
                <a:cs typeface="B Nazanin" pitchFamily="2" charset="-78"/>
              </a:rPr>
              <a:t>معنای تشکیل نشدن یک اندام یا قسمتی از یک اندام یا یک بافت است</a:t>
            </a:r>
            <a:r>
              <a:rPr lang="ar-IQ" dirty="0" smtClean="0">
                <a:cs typeface="B Nazanin" pitchFamily="2" charset="-78"/>
              </a:rPr>
              <a:t>.</a:t>
            </a:r>
            <a:endParaRPr lang="fa-IR" dirty="0" smtClean="0">
              <a:cs typeface="B Nazanin" pitchFamily="2" charset="-78"/>
            </a:endParaRPr>
          </a:p>
          <a:p>
            <a:pPr algn="r" rtl="1"/>
            <a:r>
              <a:rPr lang="fa-IR" dirty="0" smtClean="0">
                <a:cs typeface="B Nazanin" pitchFamily="2" charset="-78"/>
              </a:rPr>
              <a:t>هیپوپلازی : ر</a:t>
            </a:r>
            <a:r>
              <a:rPr lang="ar-IQ" dirty="0" smtClean="0">
                <a:cs typeface="B Nazanin" pitchFamily="2" charset="-78"/>
              </a:rPr>
              <a:t>شد </a:t>
            </a:r>
            <a:r>
              <a:rPr lang="ar-IQ" dirty="0">
                <a:cs typeface="B Nazanin" pitchFamily="2" charset="-78"/>
              </a:rPr>
              <a:t>ناکامل یک بافت یا عضو که در نتیجه به اندازه حالت کامل و بالغ آن عضو یا بافت نمی‌رسد.</a:t>
            </a:r>
            <a:endParaRPr lang="ar-IQ" dirty="0" smtClean="0">
              <a:cs typeface="B Nazanin" pitchFamily="2" charset="-78"/>
            </a:endParaRPr>
          </a:p>
          <a:p>
            <a:pPr algn="r" rtl="1"/>
            <a:endParaRPr lang="en-US" dirty="0">
              <a:cs typeface="B Nazanin" pitchFamily="2" charset="-78"/>
            </a:endParaRPr>
          </a:p>
        </p:txBody>
      </p:sp>
    </p:spTree>
    <p:extLst>
      <p:ext uri="{BB962C8B-B14F-4D97-AF65-F5344CB8AC3E}">
        <p14:creationId xmlns:p14="http://schemas.microsoft.com/office/powerpoint/2010/main" val="17716089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lstStyle/>
          <a:p>
            <a:pPr algn="r" rtl="1"/>
            <a:r>
              <a:rPr lang="en-US" dirty="0" smtClean="0">
                <a:cs typeface="B Nazanin" pitchFamily="2" charset="-78"/>
              </a:rPr>
              <a:t>TRH </a:t>
            </a:r>
            <a:r>
              <a:rPr lang="ar-IQ" dirty="0" smtClean="0">
                <a:cs typeface="B Nazanin" pitchFamily="2" charset="-78"/>
              </a:rPr>
              <a:t>توسط هیپوتالاموس ساخته می شود . </a:t>
            </a:r>
            <a:r>
              <a:rPr lang="fa-IR" dirty="0" smtClean="0">
                <a:cs typeface="B Nazanin" pitchFamily="2" charset="-78"/>
              </a:rPr>
              <a:t> هیپوتالاموس </a:t>
            </a:r>
            <a:r>
              <a:rPr lang="ar-IQ" dirty="0" smtClean="0">
                <a:cs typeface="B Nazanin" pitchFamily="2" charset="-78"/>
              </a:rPr>
              <a:t>غلظت </a:t>
            </a:r>
            <a:r>
              <a:rPr lang="en-US" dirty="0" smtClean="0">
                <a:cs typeface="B Nazanin" pitchFamily="2" charset="-78"/>
              </a:rPr>
              <a:t>T4 </a:t>
            </a:r>
            <a:r>
              <a:rPr lang="ar-IQ" dirty="0" smtClean="0">
                <a:cs typeface="B Nazanin" pitchFamily="2" charset="-78"/>
              </a:rPr>
              <a:t>سرم ، ترشح </a:t>
            </a:r>
            <a:r>
              <a:rPr lang="en-US" dirty="0" smtClean="0">
                <a:cs typeface="B Nazanin" pitchFamily="2" charset="-78"/>
              </a:rPr>
              <a:t>TRH </a:t>
            </a:r>
            <a:r>
              <a:rPr lang="ar-IQ" dirty="0" smtClean="0">
                <a:cs typeface="B Nazanin" pitchFamily="2" charset="-78"/>
              </a:rPr>
              <a:t>و </a:t>
            </a:r>
            <a:r>
              <a:rPr lang="en-US" dirty="0" smtClean="0">
                <a:cs typeface="B Nazanin" pitchFamily="2" charset="-78"/>
              </a:rPr>
              <a:t>TSH </a:t>
            </a:r>
            <a:r>
              <a:rPr lang="ar-IQ" dirty="0" smtClean="0">
                <a:cs typeface="B Nazanin" pitchFamily="2" charset="-78"/>
              </a:rPr>
              <a:t>را توسط فیدبک منفی تنظیم می کند . </a:t>
            </a:r>
          </a:p>
          <a:p>
            <a:pPr marL="0" indent="0" algn="r" rtl="1">
              <a:buNone/>
            </a:pPr>
            <a:endParaRPr lang="en-US" dirty="0">
              <a:cs typeface="B Nazanin" pitchFamily="2" charset="-78"/>
            </a:endParaRPr>
          </a:p>
        </p:txBody>
      </p:sp>
    </p:spTree>
    <p:extLst>
      <p:ext uri="{BB962C8B-B14F-4D97-AF65-F5344CB8AC3E}">
        <p14:creationId xmlns:p14="http://schemas.microsoft.com/office/powerpoint/2010/main" val="17637887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b="1" dirty="0" smtClean="0">
                <a:cs typeface="B Nazanin" pitchFamily="2" charset="-78"/>
              </a:rPr>
              <a:t>بیماری کم کاری مادرزادی تیروئید</a:t>
            </a:r>
            <a:r>
              <a:rPr lang="fa-IR" dirty="0" smtClean="0">
                <a:effectLst/>
                <a:cs typeface="B Nazanin" pitchFamily="2" charset="-78"/>
              </a:rPr>
              <a:t/>
            </a:r>
            <a:br>
              <a:rPr lang="fa-IR" dirty="0" smtClean="0">
                <a:effectLst/>
                <a:cs typeface="B Nazanin" pitchFamily="2" charset="-78"/>
              </a:rPr>
            </a:br>
            <a:endParaRPr lang="en-US" dirty="0"/>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3599192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a:bodyPr>
          <a:lstStyle/>
          <a:p>
            <a:pPr marL="0" indent="0" algn="r" rtl="1">
              <a:buNone/>
            </a:pPr>
            <a:endParaRPr lang="fa-IR" dirty="0" smtClean="0">
              <a:effectLst/>
              <a:cs typeface="B Nazanin" pitchFamily="2" charset="-78"/>
            </a:endParaRPr>
          </a:p>
          <a:p>
            <a:pPr algn="r" rtl="1"/>
            <a:r>
              <a:rPr lang="fa-IR" dirty="0">
                <a:cs typeface="B Nazanin" pitchFamily="2" charset="-78"/>
              </a:rPr>
              <a:t> کم کاری مادرزادی تیروئید یکی از علل مهم قابل </a:t>
            </a:r>
            <a:r>
              <a:rPr lang="fa-IR" dirty="0" smtClean="0">
                <a:cs typeface="B Nazanin" pitchFamily="2" charset="-78"/>
              </a:rPr>
              <a:t>پیشگیری </a:t>
            </a:r>
            <a:r>
              <a:rPr lang="fa-IR" dirty="0">
                <a:cs typeface="B Nazanin" pitchFamily="2" charset="-78"/>
              </a:rPr>
              <a:t>عقب افتادگی ذهنی در نوزادان است . درصورت وجود کم کاری تیروئید در جنین ، اختلالاتی در ارگانهای مهم از جمله سیستم عصبی مرکزی و اسکلتی ایجاد می شود ، اما اغلب نوزادان در بدو تولدکاملاٌ طبیعی هستند . دلیل این امر آن است که حدود یک سوم تیروکسین </a:t>
            </a:r>
            <a:r>
              <a:rPr lang="en-US" dirty="0" smtClean="0">
                <a:cs typeface="B Nazanin" pitchFamily="2" charset="-78"/>
              </a:rPr>
              <a:t>T4 </a:t>
            </a:r>
            <a:r>
              <a:rPr lang="fa-IR" dirty="0" smtClean="0">
                <a:cs typeface="B Nazanin" pitchFamily="2" charset="-78"/>
              </a:rPr>
              <a:t>مادری </a:t>
            </a:r>
            <a:r>
              <a:rPr lang="fa-IR" dirty="0">
                <a:cs typeface="B Nazanin" pitchFamily="2" charset="-78"/>
              </a:rPr>
              <a:t>از طریق بند ناف به جنین انتقال یافته و از بروز علائم بالینی در جنین جلوگیری می کند.</a:t>
            </a:r>
            <a:endParaRPr lang="fa-IR" dirty="0" smtClean="0">
              <a:effectLst/>
              <a:cs typeface="B Nazanin" pitchFamily="2" charset="-78"/>
            </a:endParaRPr>
          </a:p>
          <a:p>
            <a:pPr algn="r" rtl="1"/>
            <a:endParaRPr lang="en-US" dirty="0">
              <a:cs typeface="B Nazanin" pitchFamily="2" charset="-78"/>
            </a:endParaRPr>
          </a:p>
        </p:txBody>
      </p:sp>
    </p:spTree>
    <p:extLst>
      <p:ext uri="{BB962C8B-B14F-4D97-AF65-F5344CB8AC3E}">
        <p14:creationId xmlns:p14="http://schemas.microsoft.com/office/powerpoint/2010/main" val="19347522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lstStyle/>
          <a:p>
            <a:pPr algn="r" rtl="1">
              <a:lnSpc>
                <a:spcPct val="150000"/>
              </a:lnSpc>
            </a:pPr>
            <a:r>
              <a:rPr lang="ar-SA" dirty="0">
                <a:cs typeface="B Nazanin" pitchFamily="2" charset="-78"/>
              </a:rPr>
              <a:t>در اوايل زندگي جنيني، غده تيروئيد اگر چه قادر به تشكيل هورمون ها است، ولي نقش مهمي را در رشد و نمو جنين ايفا نمي كند. با نزديك شدن به انتها ي دوران داخل رحمي و در دوران نوزادي، نقش هورمون تيروئيد براي رشد و نمو سيستم اسكلتي و عصبي ضروري مي گردد. كمبود هورمون تيروئيد در دوران داخـل رحمـي باعث تأخيـر در بلـوغ استخـواني مي شود. </a:t>
            </a:r>
            <a:endParaRPr lang="en-US" dirty="0">
              <a:cs typeface="B Nazanin" pitchFamily="2" charset="-78"/>
            </a:endParaRPr>
          </a:p>
        </p:txBody>
      </p:sp>
    </p:spTree>
    <p:extLst>
      <p:ext uri="{BB962C8B-B14F-4D97-AF65-F5344CB8AC3E}">
        <p14:creationId xmlns:p14="http://schemas.microsoft.com/office/powerpoint/2010/main" val="25611540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lstStyle/>
          <a:p>
            <a:pPr algn="r" rtl="1">
              <a:lnSpc>
                <a:spcPct val="150000"/>
              </a:lnSpc>
            </a:pPr>
            <a:r>
              <a:rPr lang="fa-IR" dirty="0">
                <a:cs typeface="B Nazanin" pitchFamily="2" charset="-78"/>
              </a:rPr>
              <a:t>در موارد کمبود هورمون تيروئيد شديد، معمولاً علائم در </a:t>
            </a:r>
            <a:r>
              <a:rPr lang="fa-IR" dirty="0">
                <a:effectLst>
                  <a:outerShdw blurRad="38100" dist="38100" dir="2700000" algn="tl">
                    <a:srgbClr val="000000">
                      <a:alpha val="43137"/>
                    </a:srgbClr>
                  </a:outerShdw>
                </a:effectLst>
                <a:cs typeface="B Nazanin" pitchFamily="2" charset="-78"/>
              </a:rPr>
              <a:t>هفته اول تا دوم </a:t>
            </a:r>
            <a:r>
              <a:rPr lang="fa-IR" dirty="0">
                <a:cs typeface="B Nazanin" pitchFamily="2" charset="-78"/>
              </a:rPr>
              <a:t>تولد بروز می کنند. اما در مواردی که کمبود هورمون خفيف تر است ممکن است علائم تا ماهها بعد از تولد ديده نشود.</a:t>
            </a:r>
            <a:r>
              <a:rPr lang="ar-SA" dirty="0">
                <a:cs typeface="B Nazanin" pitchFamily="2" charset="-78"/>
              </a:rPr>
              <a:t> كمبود هورمون تيروئيد در شيرخوار باعث </a:t>
            </a:r>
            <a:r>
              <a:rPr lang="ar-SA" u="sng" dirty="0">
                <a:cs typeface="B Nazanin" pitchFamily="2" charset="-78"/>
              </a:rPr>
              <a:t>عقب افتادگي ذهني </a:t>
            </a:r>
            <a:r>
              <a:rPr lang="ar-SA" dirty="0">
                <a:cs typeface="B Nazanin" pitchFamily="2" charset="-78"/>
              </a:rPr>
              <a:t>مي شود</a:t>
            </a:r>
            <a:r>
              <a:rPr lang="fa-IR" dirty="0">
                <a:cs typeface="B Nazanin" pitchFamily="2" charset="-78"/>
              </a:rPr>
              <a:t>،</a:t>
            </a:r>
            <a:r>
              <a:rPr lang="ar-SA" dirty="0">
                <a:cs typeface="B Nazanin" pitchFamily="2" charset="-78"/>
              </a:rPr>
              <a:t> مگر اينكه تشخيص و درمان</a:t>
            </a:r>
            <a:r>
              <a:rPr lang="fa-IR" dirty="0">
                <a:cs typeface="B Nazanin" pitchFamily="2" charset="-78"/>
              </a:rPr>
              <a:t> مناسب</a:t>
            </a:r>
            <a:r>
              <a:rPr lang="ar-SA" dirty="0">
                <a:cs typeface="B Nazanin" pitchFamily="2" charset="-78"/>
              </a:rPr>
              <a:t> در اوايل زندگي نوزاد شروع شود.</a:t>
            </a:r>
            <a:endParaRPr lang="en-US" dirty="0">
              <a:cs typeface="B Nazanin" pitchFamily="2" charset="-78"/>
            </a:endParaRPr>
          </a:p>
          <a:p>
            <a:pPr marL="0" indent="0" algn="r" rtl="1">
              <a:lnSpc>
                <a:spcPct val="150000"/>
              </a:lnSpc>
              <a:buNone/>
            </a:pPr>
            <a:endParaRPr lang="en-US" dirty="0">
              <a:cs typeface="B Nazanin" pitchFamily="2" charset="-78"/>
            </a:endParaRPr>
          </a:p>
          <a:p>
            <a:pPr algn="r" rtl="1">
              <a:lnSpc>
                <a:spcPct val="150000"/>
              </a:lnSpc>
            </a:pPr>
            <a:endParaRPr lang="en-US" dirty="0">
              <a:cs typeface="B Nazanin" pitchFamily="2" charset="-78"/>
            </a:endParaRPr>
          </a:p>
        </p:txBody>
      </p:sp>
    </p:spTree>
    <p:extLst>
      <p:ext uri="{BB962C8B-B14F-4D97-AF65-F5344CB8AC3E}">
        <p14:creationId xmlns:p14="http://schemas.microsoft.com/office/powerpoint/2010/main" val="29240463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fa-IR" dirty="0" smtClean="0">
                <a:cs typeface="B Nazanin" pitchFamily="2" charset="-78"/>
              </a:rPr>
              <a:t>معیارهای تشخیصی</a:t>
            </a:r>
            <a:r>
              <a:rPr lang="fa-IR" dirty="0" smtClean="0">
                <a:effectLst/>
                <a:cs typeface="B Nazanin" pitchFamily="2" charset="-78"/>
              </a:rPr>
              <a:t/>
            </a:r>
            <a:br>
              <a:rPr lang="fa-IR" dirty="0" smtClean="0">
                <a:effectLst/>
                <a:cs typeface="B Nazanin" pitchFamily="2" charset="-78"/>
              </a:rPr>
            </a:br>
            <a:endParaRPr lang="en-US" dirty="0"/>
          </a:p>
        </p:txBody>
      </p:sp>
      <p:sp>
        <p:nvSpPr>
          <p:cNvPr id="3" name="Content Placeholder 2"/>
          <p:cNvSpPr>
            <a:spLocks noGrp="1"/>
          </p:cNvSpPr>
          <p:nvPr>
            <p:ph sz="quarter" idx="1"/>
          </p:nvPr>
        </p:nvSpPr>
        <p:spPr/>
        <p:txBody>
          <a:bodyPr>
            <a:normAutofit/>
          </a:bodyPr>
          <a:lstStyle/>
          <a:p>
            <a:pPr algn="r" rtl="1"/>
            <a:r>
              <a:rPr lang="fa-IR" dirty="0" smtClean="0">
                <a:cs typeface="B Nazanin" pitchFamily="2" charset="-78"/>
              </a:rPr>
              <a:t>- </a:t>
            </a:r>
            <a:r>
              <a:rPr lang="fa-IR" dirty="0">
                <a:cs typeface="B Nazanin" pitchFamily="2" charset="-78"/>
              </a:rPr>
              <a:t>علائم و نشانه های بالینی تقریباً همگی غیر قابل اعتمادند،بهمین جهت از آزمایشات غربالگری برای تشخیص زودرس بیماری استفاده می شود .   </a:t>
            </a:r>
            <a:endParaRPr lang="fa-IR" dirty="0" smtClean="0">
              <a:effectLst/>
              <a:cs typeface="B Nazanin" pitchFamily="2" charset="-78"/>
            </a:endParaRPr>
          </a:p>
          <a:p>
            <a:pPr algn="r" rtl="1"/>
            <a:r>
              <a:rPr lang="fa-IR" dirty="0">
                <a:cs typeface="B Nazanin" pitchFamily="2" charset="-78"/>
              </a:rPr>
              <a:t>- برای این منظور آزمایشات </a:t>
            </a:r>
            <a:r>
              <a:rPr lang="en-US" dirty="0">
                <a:cs typeface="B Nazanin" pitchFamily="2" charset="-78"/>
              </a:rPr>
              <a:t>TSH، T4  </a:t>
            </a:r>
            <a:r>
              <a:rPr lang="fa-IR" dirty="0">
                <a:cs typeface="B Nazanin" pitchFamily="2" charset="-78"/>
              </a:rPr>
              <a:t>مناسبند.</a:t>
            </a:r>
            <a:endParaRPr lang="fa-IR" dirty="0" smtClean="0">
              <a:effectLst/>
              <a:cs typeface="B Nazanin" pitchFamily="2" charset="-78"/>
            </a:endParaRPr>
          </a:p>
          <a:p>
            <a:pPr algn="r" rtl="1"/>
            <a:r>
              <a:rPr lang="fa-IR" dirty="0">
                <a:cs typeface="B Nazanin" pitchFamily="2" charset="-78"/>
              </a:rPr>
              <a:t> - حساسیت آزمون </a:t>
            </a:r>
            <a:r>
              <a:rPr lang="en-US" dirty="0">
                <a:cs typeface="B Nazanin" pitchFamily="2" charset="-78"/>
              </a:rPr>
              <a:t>TSH  </a:t>
            </a:r>
            <a:r>
              <a:rPr lang="fa-IR" dirty="0">
                <a:cs typeface="B Nazanin" pitchFamily="2" charset="-78"/>
              </a:rPr>
              <a:t>بالاتر است.</a:t>
            </a:r>
            <a:endParaRPr lang="fa-IR" dirty="0" smtClean="0">
              <a:effectLst/>
              <a:cs typeface="B Nazanin" pitchFamily="2" charset="-78"/>
            </a:endParaRPr>
          </a:p>
          <a:p>
            <a:pPr algn="r" rtl="1"/>
            <a:r>
              <a:rPr lang="fa-IR" dirty="0">
                <a:cs typeface="B Nazanin" pitchFamily="2" charset="-78"/>
              </a:rPr>
              <a:t> - در دوران نوزادی (1-4 هفته اول) این مقادیر پیشنهاد کننده هیپوتیروئیدی نوزادان است:</a:t>
            </a:r>
            <a:endParaRPr lang="fa-IR" dirty="0" smtClean="0">
              <a:effectLst/>
              <a:cs typeface="B Nazanin" pitchFamily="2" charset="-78"/>
            </a:endParaRPr>
          </a:p>
          <a:p>
            <a:pPr algn="r" rtl="1"/>
            <a:r>
              <a:rPr lang="en-US" dirty="0">
                <a:cs typeface="B Nazanin" pitchFamily="2" charset="-78"/>
              </a:rPr>
              <a:t>TSH≥</a:t>
            </a:r>
            <a:r>
              <a:rPr lang="en-US" dirty="0" smtClean="0">
                <a:cs typeface="B Nazanin" pitchFamily="2" charset="-78"/>
              </a:rPr>
              <a:t>10mU/L  </a:t>
            </a:r>
            <a:r>
              <a:rPr lang="en-US" sz="2600" dirty="0" smtClean="0">
                <a:cs typeface="B Nazanin" pitchFamily="2" charset="-78"/>
              </a:rPr>
              <a:t>(</a:t>
            </a:r>
            <a:r>
              <a:rPr lang="en-US" sz="2600" dirty="0" err="1" smtClean="0"/>
              <a:t>milliunits</a:t>
            </a:r>
            <a:r>
              <a:rPr lang="en-US" sz="2600" dirty="0" smtClean="0"/>
              <a:t> per liter</a:t>
            </a:r>
            <a:r>
              <a:rPr lang="en-US" sz="2600" dirty="0" smtClean="0">
                <a:cs typeface="B Nazanin" pitchFamily="2" charset="-78"/>
              </a:rPr>
              <a:t>)</a:t>
            </a:r>
            <a:endParaRPr lang="en-US" dirty="0" smtClean="0">
              <a:cs typeface="B Nazanin" pitchFamily="2" charset="-78"/>
            </a:endParaRPr>
          </a:p>
          <a:p>
            <a:pPr algn="r" rtl="1"/>
            <a:r>
              <a:rPr lang="en-US" dirty="0"/>
              <a:t>T4&lt;6.5㎍/dl</a:t>
            </a:r>
            <a:endParaRPr lang="en-US" dirty="0" smtClean="0">
              <a:effectLst/>
              <a:cs typeface="B Nazanin" pitchFamily="2" charset="-78"/>
            </a:endParaRPr>
          </a:p>
          <a:p>
            <a:pPr algn="r" rtl="1"/>
            <a:endParaRPr lang="en-US" dirty="0">
              <a:cs typeface="B Nazanin" pitchFamily="2" charset="-78"/>
            </a:endParaRPr>
          </a:p>
        </p:txBody>
      </p:sp>
    </p:spTree>
    <p:extLst>
      <p:ext uri="{BB962C8B-B14F-4D97-AF65-F5344CB8AC3E}">
        <p14:creationId xmlns:p14="http://schemas.microsoft.com/office/powerpoint/2010/main" val="23653080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228600"/>
            <a:ext cx="7467600" cy="1143000"/>
          </a:xfrm>
        </p:spPr>
        <p:txBody>
          <a:bodyPr>
            <a:normAutofit/>
          </a:bodyPr>
          <a:lstStyle/>
          <a:p>
            <a:pPr algn="r" rtl="1"/>
            <a:r>
              <a:rPr lang="fa-IR" b="1" dirty="0" smtClean="0">
                <a:cs typeface="B Nazanin" pitchFamily="2" charset="-78"/>
              </a:rPr>
              <a:t>تاریخچه غربالگری:</a:t>
            </a:r>
            <a:r>
              <a:rPr lang="fa-IR" dirty="0" smtClean="0">
                <a:effectLst/>
                <a:cs typeface="B Nazanin" pitchFamily="2" charset="-78"/>
              </a:rPr>
              <a:t/>
            </a:r>
            <a:br>
              <a:rPr lang="fa-IR" dirty="0" smtClean="0">
                <a:effectLst/>
                <a:cs typeface="B Nazanin" pitchFamily="2" charset="-78"/>
              </a:rPr>
            </a:br>
            <a:endParaRPr lang="en-US" dirty="0"/>
          </a:p>
        </p:txBody>
      </p:sp>
      <p:sp>
        <p:nvSpPr>
          <p:cNvPr id="3" name="Content Placeholder 2"/>
          <p:cNvSpPr>
            <a:spLocks noGrp="1"/>
          </p:cNvSpPr>
          <p:nvPr>
            <p:ph sz="quarter" idx="1"/>
          </p:nvPr>
        </p:nvSpPr>
        <p:spPr>
          <a:xfrm>
            <a:off x="457200" y="762000"/>
            <a:ext cx="8229600" cy="4525963"/>
          </a:xfrm>
        </p:spPr>
        <p:txBody>
          <a:bodyPr>
            <a:noAutofit/>
          </a:bodyPr>
          <a:lstStyle/>
          <a:p>
            <a:pPr algn="r" rtl="1"/>
            <a:r>
              <a:rPr lang="fa-IR" sz="2800" dirty="0" smtClean="0">
                <a:cs typeface="B Nazanin" pitchFamily="2" charset="-78"/>
              </a:rPr>
              <a:t>اولین </a:t>
            </a:r>
            <a:r>
              <a:rPr lang="fa-IR" sz="2800" dirty="0">
                <a:cs typeface="B Nazanin" pitchFamily="2" charset="-78"/>
              </a:rPr>
              <a:t>برنامه  غربالگری : کبک کانادا در سال  1974            </a:t>
            </a:r>
            <a:endParaRPr lang="fa-IR" sz="2800" dirty="0" smtClean="0">
              <a:effectLst/>
              <a:cs typeface="B Nazanin" pitchFamily="2" charset="-78"/>
            </a:endParaRPr>
          </a:p>
          <a:p>
            <a:pPr algn="r" rtl="1"/>
            <a:r>
              <a:rPr lang="fa-IR" sz="2800" dirty="0">
                <a:cs typeface="B Nazanin" pitchFamily="2" charset="-78"/>
              </a:rPr>
              <a:t>اولین بار درایران : دکتر عزیزی و همکاران(1366)               </a:t>
            </a:r>
            <a:endParaRPr lang="fa-IR" sz="2800" dirty="0" smtClean="0">
              <a:effectLst/>
              <a:cs typeface="B Nazanin" pitchFamily="2" charset="-78"/>
            </a:endParaRPr>
          </a:p>
          <a:p>
            <a:pPr algn="r" rtl="1"/>
            <a:r>
              <a:rPr lang="fa-IR" sz="2800" dirty="0">
                <a:cs typeface="B Nazanin" pitchFamily="2" charset="-78"/>
              </a:rPr>
              <a:t>شروع مجدد برنامه : سال1376                                    </a:t>
            </a:r>
            <a:endParaRPr lang="fa-IR" sz="2800" dirty="0" smtClean="0">
              <a:effectLst/>
              <a:cs typeface="B Nazanin" pitchFamily="2" charset="-78"/>
            </a:endParaRPr>
          </a:p>
          <a:p>
            <a:pPr marL="0" indent="0" algn="r" rtl="1">
              <a:buNone/>
            </a:pPr>
            <a:r>
              <a:rPr lang="fa-IR" sz="2800" b="1" dirty="0">
                <a:cs typeface="B Nazanin" pitchFamily="2" charset="-78"/>
              </a:rPr>
              <a:t>علت پیشگیری و </a:t>
            </a:r>
            <a:r>
              <a:rPr lang="fa-IR" sz="2800" b="1" dirty="0" smtClean="0">
                <a:cs typeface="B Nazanin" pitchFamily="2" charset="-78"/>
              </a:rPr>
              <a:t>غربالگری:</a:t>
            </a:r>
            <a:endParaRPr lang="fa-IR" sz="2800" b="1" dirty="0" smtClean="0">
              <a:effectLst/>
              <a:cs typeface="B Nazanin" pitchFamily="2" charset="-78"/>
            </a:endParaRPr>
          </a:p>
          <a:p>
            <a:pPr algn="r" rtl="1"/>
            <a:r>
              <a:rPr lang="fa-IR" sz="2800" dirty="0">
                <a:cs typeface="B Nazanin" pitchFamily="2" charset="-78"/>
              </a:rPr>
              <a:t>-تعیین شیوع دقیق هیپوتیروئیدی نوزادان               </a:t>
            </a:r>
            <a:endParaRPr lang="fa-IR" sz="2800" dirty="0" smtClean="0">
              <a:effectLst/>
              <a:cs typeface="B Nazanin" pitchFamily="2" charset="-78"/>
            </a:endParaRPr>
          </a:p>
          <a:p>
            <a:pPr algn="r" rtl="1"/>
            <a:r>
              <a:rPr lang="fa-IR" sz="2800" dirty="0">
                <a:cs typeface="B Nazanin" pitchFamily="2" charset="-78"/>
              </a:rPr>
              <a:t>-تشخیص سریعتر و پیشگیری عوارض                  </a:t>
            </a:r>
            <a:endParaRPr lang="fa-IR" sz="2800" dirty="0" smtClean="0">
              <a:effectLst/>
              <a:cs typeface="B Nazanin" pitchFamily="2" charset="-78"/>
            </a:endParaRPr>
          </a:p>
          <a:p>
            <a:pPr algn="r" rtl="1"/>
            <a:r>
              <a:rPr lang="fa-IR" sz="2800" dirty="0">
                <a:cs typeface="B Nazanin" pitchFamily="2" charset="-78"/>
              </a:rPr>
              <a:t>-در دسترس بودن آزمونهای غربالگری حساس و اختصاصی برای تشخیص بیماری</a:t>
            </a:r>
            <a:endParaRPr lang="fa-IR" sz="2800" dirty="0" smtClean="0">
              <a:effectLst/>
              <a:cs typeface="B Nazanin" pitchFamily="2" charset="-78"/>
            </a:endParaRPr>
          </a:p>
          <a:p>
            <a:pPr algn="r" rtl="1"/>
            <a:r>
              <a:rPr lang="fa-IR" sz="2800" dirty="0">
                <a:cs typeface="B Nazanin" pitchFamily="2" charset="-78"/>
              </a:rPr>
              <a:t>-درمان آسان و مؤثر درصورت تشخیص زودرس</a:t>
            </a:r>
            <a:endParaRPr lang="fa-IR" sz="2800" dirty="0" smtClean="0">
              <a:effectLst/>
              <a:cs typeface="B Nazanin" pitchFamily="2" charset="-78"/>
            </a:endParaRPr>
          </a:p>
          <a:p>
            <a:pPr algn="r" rtl="1"/>
            <a:r>
              <a:rPr lang="fa-IR" sz="2800" dirty="0">
                <a:cs typeface="B Nazanin" pitchFamily="2" charset="-78"/>
              </a:rPr>
              <a:t>-صرفه اقتصادی</a:t>
            </a:r>
            <a:endParaRPr lang="fa-IR" sz="2800" dirty="0" smtClean="0">
              <a:effectLst/>
              <a:cs typeface="B Nazanin" pitchFamily="2" charset="-78"/>
            </a:endParaRPr>
          </a:p>
          <a:p>
            <a:pPr algn="r" rtl="1"/>
            <a:r>
              <a:rPr lang="fa-IR" sz="2800" b="1" dirty="0">
                <a:cs typeface="B Nazanin" pitchFamily="2" charset="-78"/>
              </a:rPr>
              <a:t>انواع غربالگری</a:t>
            </a:r>
            <a:endParaRPr lang="fa-IR" sz="2800" b="1" dirty="0" smtClean="0">
              <a:effectLst/>
              <a:cs typeface="B Nazanin" pitchFamily="2" charset="-78"/>
            </a:endParaRPr>
          </a:p>
          <a:p>
            <a:pPr algn="r" rtl="1"/>
            <a:r>
              <a:rPr lang="fa-IR" sz="2800" dirty="0">
                <a:cs typeface="B Nazanin" pitchFamily="2" charset="-78"/>
              </a:rPr>
              <a:t>- نمونه گیری از پاشنه پا</a:t>
            </a:r>
            <a:endParaRPr lang="fa-IR" sz="2800" dirty="0" smtClean="0">
              <a:effectLst/>
              <a:cs typeface="B Nazanin" pitchFamily="2" charset="-78"/>
            </a:endParaRPr>
          </a:p>
          <a:p>
            <a:pPr algn="r" rtl="1"/>
            <a:r>
              <a:rPr lang="fa-IR" sz="2800" dirty="0">
                <a:cs typeface="B Nazanin" pitchFamily="2" charset="-78"/>
              </a:rPr>
              <a:t> </a:t>
            </a:r>
            <a:endParaRPr lang="fa-IR" sz="2800" dirty="0" smtClean="0">
              <a:effectLst/>
              <a:cs typeface="B Nazanin" pitchFamily="2" charset="-78"/>
            </a:endParaRPr>
          </a:p>
          <a:p>
            <a:pPr algn="r" rtl="1"/>
            <a:endParaRPr lang="en-US" sz="2800" dirty="0">
              <a:cs typeface="B Nazanin" pitchFamily="2" charset="-78"/>
            </a:endParaRPr>
          </a:p>
        </p:txBody>
      </p:sp>
    </p:spTree>
    <p:extLst>
      <p:ext uri="{BB962C8B-B14F-4D97-AF65-F5344CB8AC3E}">
        <p14:creationId xmlns:p14="http://schemas.microsoft.com/office/powerpoint/2010/main" val="21810142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اپیدمیولوژی</a:t>
            </a:r>
            <a:endParaRPr lang="en-US" dirty="0"/>
          </a:p>
        </p:txBody>
      </p:sp>
      <p:sp>
        <p:nvSpPr>
          <p:cNvPr id="3" name="Content Placeholder 2"/>
          <p:cNvSpPr>
            <a:spLocks noGrp="1"/>
          </p:cNvSpPr>
          <p:nvPr>
            <p:ph sz="quarter" idx="1"/>
          </p:nvPr>
        </p:nvSpPr>
        <p:spPr/>
        <p:txBody>
          <a:bodyPr>
            <a:normAutofit lnSpcReduction="10000"/>
          </a:bodyPr>
          <a:lstStyle/>
          <a:p>
            <a:pPr algn="r" rtl="1"/>
            <a:r>
              <a:rPr lang="ar-IQ" dirty="0" smtClean="0"/>
              <a:t>اطلاعات </a:t>
            </a:r>
            <a:r>
              <a:rPr lang="ar-IQ" dirty="0"/>
              <a:t>موجود بیشتر از کشورهایی است که غربالگری در آنها صورت پذیرفته است:</a:t>
            </a:r>
            <a:endParaRPr lang="ar-IQ" dirty="0" smtClean="0">
              <a:effectLst/>
            </a:endParaRPr>
          </a:p>
          <a:p>
            <a:pPr algn="r" rtl="1"/>
            <a:r>
              <a:rPr lang="ar-IQ" dirty="0"/>
              <a:t>اروپا:   1 در 3801 تولد</a:t>
            </a:r>
            <a:endParaRPr lang="ar-IQ" dirty="0" smtClean="0">
              <a:effectLst/>
            </a:endParaRPr>
          </a:p>
          <a:p>
            <a:pPr algn="r" rtl="1"/>
            <a:r>
              <a:rPr lang="ar-IQ" dirty="0"/>
              <a:t>کل دنیا:  1 در 3000 تا 4000 تولد</a:t>
            </a:r>
            <a:endParaRPr lang="ar-IQ" dirty="0" smtClean="0">
              <a:effectLst/>
            </a:endParaRPr>
          </a:p>
          <a:p>
            <a:pPr algn="r" rtl="1"/>
            <a:r>
              <a:rPr lang="ar-IQ" dirty="0"/>
              <a:t>ایران:  1 در 914 تولد</a:t>
            </a:r>
            <a:endParaRPr lang="ar-IQ" dirty="0" smtClean="0">
              <a:effectLst/>
            </a:endParaRPr>
          </a:p>
          <a:p>
            <a:pPr algn="r" rtl="1"/>
            <a:r>
              <a:rPr lang="ar-IQ" dirty="0"/>
              <a:t>هزینه های اقتصادی</a:t>
            </a:r>
            <a:endParaRPr lang="ar-IQ" dirty="0" smtClean="0">
              <a:effectLst/>
            </a:endParaRPr>
          </a:p>
          <a:p>
            <a:pPr algn="r" rtl="1"/>
            <a:r>
              <a:rPr lang="ar-IQ" dirty="0"/>
              <a:t>هزینه یک کودک هیپوتیروئیدی درمان نشده در طول عمر او برابر 330000 دلار برآورد شده است.</a:t>
            </a:r>
            <a:endParaRPr lang="ar-IQ" dirty="0" smtClean="0">
              <a:effectLst/>
            </a:endParaRPr>
          </a:p>
          <a:p>
            <a:pPr algn="r" rtl="1"/>
            <a:r>
              <a:rPr lang="ar-IQ" dirty="0"/>
              <a:t>به ازاء هزینه هر نوزاد هیپوتیروئیدی شناسایی شده 93 هزار دلار ارز ذخیره خواهد شد.</a:t>
            </a:r>
            <a:endParaRPr lang="ar-IQ" dirty="0" smtClean="0">
              <a:effectLst/>
            </a:endParaRPr>
          </a:p>
          <a:p>
            <a:pPr algn="r" rtl="1"/>
            <a:r>
              <a:rPr lang="ar-IQ" dirty="0"/>
              <a:t>نسبت سود به هزینه غربالگری هیپوتیروئیدی نوزادان در مقایسه با عدم انجام آن 10 به 1 است.</a:t>
            </a:r>
            <a:endParaRPr lang="ar-IQ" dirty="0" smtClean="0">
              <a:effectLst/>
            </a:endParaRPr>
          </a:p>
          <a:p>
            <a:pPr algn="r"/>
            <a:endParaRPr lang="en-US" dirty="0"/>
          </a:p>
        </p:txBody>
      </p:sp>
    </p:spTree>
    <p:extLst>
      <p:ext uri="{BB962C8B-B14F-4D97-AF65-F5344CB8AC3E}">
        <p14:creationId xmlns:p14="http://schemas.microsoft.com/office/powerpoint/2010/main" val="38191458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4164</TotalTime>
  <Words>1213</Words>
  <Application>Microsoft Office PowerPoint</Application>
  <PresentationFormat>On-screen Show (4:3)</PresentationFormat>
  <Paragraphs>73</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Oriel</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علائم بالینی :  </vt:lpstr>
      <vt:lpstr>PowerPoint Presentation</vt:lpstr>
      <vt:lpstr>PowerPoint Presentation</vt:lpstr>
      <vt:lpstr>PowerPoint Presentation</vt:lpstr>
      <vt:lpstr>بیماری کم کاری مادرزادی تیروئید </vt:lpstr>
      <vt:lpstr>PowerPoint Presentation</vt:lpstr>
      <vt:lpstr>PowerPoint Presentation</vt:lpstr>
      <vt:lpstr>PowerPoint Presentation</vt:lpstr>
      <vt:lpstr>معیارهای تشخیصی </vt:lpstr>
      <vt:lpstr>تاریخچه غربالگری: </vt:lpstr>
      <vt:lpstr>اپیدمیولوژی</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بیماری کم کاری مادرزادی تیروئید</dc:title>
  <dc:creator>fatimah</dc:creator>
  <cp:lastModifiedBy>Windows User</cp:lastModifiedBy>
  <cp:revision>29</cp:revision>
  <dcterms:created xsi:type="dcterms:W3CDTF">2015-12-16T08:11:51Z</dcterms:created>
  <dcterms:modified xsi:type="dcterms:W3CDTF">2020-05-15T02:33:57Z</dcterms:modified>
</cp:coreProperties>
</file>