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0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1506" y="-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4/30/2020</a:t>
            </a:fld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0" lang="en-US">
              <a:solidFill>
                <a:schemeClr val="accent1">
                  <a:tint val="20000"/>
                </a:schemeClr>
              </a:solidFill>
            </a:endParaRPr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4/30/2020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4/30/2020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4/30/2020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4/30/2020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4/30/2020</a:t>
            </a:fld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4/30/2020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eaLnBrk="1" latinLnBrk="0" hangingPunct="1"/>
            <a:fld id="{544213AF-26F6-41FA-8D85-E2C5388D6E58}" type="datetimeFigureOut">
              <a:rPr lang="en-US" smtClean="0"/>
              <a:pPr eaLnBrk="1" latinLnBrk="0" hangingPunct="1"/>
              <a:t>4/30/2020</a:t>
            </a:fld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pPr algn="r" eaLnBrk="1" latinLnBrk="0" hangingPunct="1"/>
            <a:endParaRPr kumimoji="0" lang="en-US" sz="1000" dirty="0">
              <a:solidFill>
                <a:schemeClr val="tx1"/>
              </a:solidFill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D5BBC35B-A44B-4119-B8DA-DE9E3DFADA20}" type="slidenum">
              <a:rPr kumimoji="0" lang="en-US" smtClean="0"/>
              <a:pPr eaLnBrk="1" latinLnBrk="0" hangingPunct="1"/>
              <a:t>‹#›</a:t>
            </a:fld>
            <a:endParaRPr kumimoji="0" lang="en-US" sz="1000" b="0">
              <a:solidFill>
                <a:schemeClr val="tx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1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r" rtl="1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r" rtl="1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r" rtl="1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r" rtl="1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r" rtl="1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5115163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612576" y="1844824"/>
            <a:ext cx="9649072" cy="1829761"/>
          </a:xfrm>
        </p:spPr>
        <p:txBody>
          <a:bodyPr/>
          <a:lstStyle/>
          <a:p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عوامل موثر بر تغییرات جمعیت سالمندان</a:t>
            </a:r>
            <a:endParaRPr lang="fa-IR" dirty="0">
              <a:solidFill>
                <a:srgbClr val="FF0000"/>
              </a:solidFill>
              <a:cs typeface="B Nazanin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40813031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fa-IR" dirty="0" smtClean="0">
                <a:solidFill>
                  <a:srgbClr val="FF0000"/>
                </a:solidFill>
                <a:cs typeface="B Nazanin" pitchFamily="2" charset="-78"/>
              </a:rPr>
              <a:t>نحوه سالخوردگی</a:t>
            </a:r>
          </a:p>
          <a:p>
            <a:pPr marL="109728" indent="0">
              <a:buNone/>
            </a:pPr>
            <a:r>
              <a:rPr lang="fa-IR" dirty="0" smtClean="0">
                <a:cs typeface="B Nazanin" pitchFamily="2" charset="-78"/>
              </a:rPr>
              <a:t>بر اساس</a:t>
            </a:r>
          </a:p>
          <a:p>
            <a:pPr marL="109728" indent="0">
              <a:buNone/>
            </a:pPr>
            <a:r>
              <a:rPr lang="fa-IR" dirty="0" smtClean="0">
                <a:cs typeface="B Nazanin" pitchFamily="2" charset="-78"/>
              </a:rPr>
              <a:t>شرایط اجتماعی و اقتصادی حاکم بر کشورها</a:t>
            </a:r>
          </a:p>
          <a:p>
            <a:pPr marL="109728" indent="0">
              <a:buNone/>
            </a:pPr>
            <a:r>
              <a:rPr lang="fa-IR" dirty="0" smtClean="0">
                <a:cs typeface="B Nazanin" pitchFamily="2" charset="-78"/>
              </a:rPr>
              <a:t>عادات مختلف افراد قبل از سالخوردگی</a:t>
            </a:r>
          </a:p>
          <a:p>
            <a:pPr marL="109728" indent="0">
              <a:buNone/>
            </a:pPr>
            <a:r>
              <a:rPr lang="fa-IR" dirty="0" smtClean="0">
                <a:cs typeface="B Nazanin" pitchFamily="2" charset="-78"/>
              </a:rPr>
              <a:t>کیفیت زندگی</a:t>
            </a:r>
          </a:p>
          <a:p>
            <a:pPr marL="109728" indent="0">
              <a:buNone/>
            </a:pPr>
            <a:r>
              <a:rPr lang="fa-IR" dirty="0" smtClean="0">
                <a:cs typeface="B Nazanin" pitchFamily="2" charset="-78"/>
              </a:rPr>
              <a:t>تغییرات که قبل از سن سالخوردگی ایجاد</a:t>
            </a:r>
          </a:p>
          <a:p>
            <a:pPr marL="109728" indent="0">
              <a:buNone/>
            </a:pPr>
            <a:r>
              <a:rPr lang="fa-IR" dirty="0" smtClean="0">
                <a:cs typeface="B Nazanin" pitchFamily="2" charset="-78"/>
              </a:rPr>
              <a:t>پیری زودرس یا دیررس</a:t>
            </a:r>
            <a:endParaRPr lang="fa-IR" dirty="0">
              <a:cs typeface="B Nazanin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7166501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sz="3600" dirty="0" smtClean="0">
                <a:solidFill>
                  <a:srgbClr val="FF0000"/>
                </a:solidFill>
              </a:rPr>
              <a:t>جمعیت سالمندان در شهر و روستا</a:t>
            </a:r>
          </a:p>
          <a:p>
            <a:pPr marL="109728" indent="0">
              <a:buNone/>
            </a:pPr>
            <a:endParaRPr lang="fa-IR" sz="3600" dirty="0" smtClean="0">
              <a:solidFill>
                <a:srgbClr val="FF0000"/>
              </a:solidFill>
            </a:endParaRPr>
          </a:p>
          <a:p>
            <a:pPr marL="109728" indent="0">
              <a:buNone/>
            </a:pPr>
            <a:r>
              <a:rPr lang="fa-IR" dirty="0" smtClean="0"/>
              <a:t>70%جمعیت کشورهای پیشرفته در شهرها</a:t>
            </a:r>
          </a:p>
          <a:p>
            <a:pPr marL="109728" indent="0">
              <a:buNone/>
            </a:pPr>
            <a:r>
              <a:rPr lang="fa-IR" dirty="0" smtClean="0"/>
              <a:t>افزایش تراکم جمعیت سالمندان در شهرها</a:t>
            </a:r>
          </a:p>
          <a:p>
            <a:pPr marL="109728" indent="0">
              <a:buNone/>
            </a:pPr>
            <a:r>
              <a:rPr lang="fa-IR" dirty="0" smtClean="0"/>
              <a:t>در تمامی جوامع شهر و روستا نسبت مونث بیشتر از مذکر است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20916872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a-IR" sz="3600" dirty="0" smtClean="0">
                <a:solidFill>
                  <a:srgbClr val="FF0000"/>
                </a:solidFill>
              </a:rPr>
              <a:t>وضعیت تحصیلات سالمندان</a:t>
            </a:r>
          </a:p>
          <a:p>
            <a:pPr marL="109728" indent="0">
              <a:buNone/>
            </a:pPr>
            <a:r>
              <a:rPr lang="fa-IR" sz="3200" dirty="0" smtClean="0"/>
              <a:t>از شاخص های مهم رشد اقتصاد،بهداشت و ارتباط با جوامع پیشرفته</a:t>
            </a:r>
          </a:p>
          <a:p>
            <a:pPr marL="109728" indent="0">
              <a:buNone/>
            </a:pPr>
            <a:r>
              <a:rPr lang="fa-IR" sz="3200" dirty="0" smtClean="0"/>
              <a:t>تفاوت میان تحصیلات سالخوردگان و جوانان</a:t>
            </a:r>
          </a:p>
          <a:p>
            <a:pPr marL="109728" indent="0">
              <a:buNone/>
            </a:pPr>
            <a:r>
              <a:rPr lang="fa-IR" sz="3200" dirty="0" smtClean="0"/>
              <a:t>که در جوامع مختلف متفاوت</a:t>
            </a:r>
          </a:p>
          <a:p>
            <a:pPr marL="109728" indent="0">
              <a:buNone/>
            </a:pPr>
            <a:r>
              <a:rPr lang="fa-IR" sz="3200" dirty="0" smtClean="0"/>
              <a:t>ارتباط مستقیم بین تحصیلات وسلامتی وتمایل به زندگی طولانی تر</a:t>
            </a:r>
          </a:p>
          <a:p>
            <a:pPr marL="109728" indent="0">
              <a:buNone/>
            </a:pPr>
            <a:endParaRPr lang="fa-IR" sz="3600" dirty="0">
              <a:solidFill>
                <a:srgbClr val="FF0000"/>
              </a:solidFill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23442402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sz="4000" b="1" dirty="0" smtClean="0">
                <a:solidFill>
                  <a:srgbClr val="FF0000"/>
                </a:solidFill>
              </a:rPr>
              <a:t>وضعیت اقتصادی</a:t>
            </a:r>
          </a:p>
          <a:p>
            <a:r>
              <a:rPr lang="fa-IR" sz="3600" dirty="0" smtClean="0"/>
              <a:t>زندگی با همسر یا خانواده فقر کمتر نسبت به تنهایی</a:t>
            </a:r>
          </a:p>
          <a:p>
            <a:r>
              <a:rPr lang="fa-IR" sz="3600" dirty="0" smtClean="0"/>
              <a:t>زنان بیشتر از مردان در فقر</a:t>
            </a:r>
            <a:endParaRPr lang="fa-IR" sz="3600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163325846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a-IR" dirty="0" smtClean="0"/>
              <a:t>موالید مذکر بیشتر از مونث</a:t>
            </a:r>
          </a:p>
          <a:p>
            <a:r>
              <a:rPr lang="fa-IR" dirty="0" smtClean="0"/>
              <a:t>میرایی نیز به همین میزان</a:t>
            </a:r>
          </a:p>
          <a:p>
            <a:r>
              <a:rPr lang="fa-IR" dirty="0" smtClean="0"/>
              <a:t>از سن 35-30 سالگی زنان بیشتر از مردان، در سالمندان به همچنین</a:t>
            </a:r>
          </a:p>
          <a:p>
            <a:pPr marL="109728" indent="0">
              <a:buNone/>
            </a:pPr>
            <a:endParaRPr lang="fa-IR" dirty="0" smtClean="0"/>
          </a:p>
          <a:p>
            <a:r>
              <a:rPr lang="fa-IR" dirty="0" smtClean="0"/>
              <a:t>می توان ادعا کرد معضلات بهداشتی اقتصادی و اجتماعی گریبان گیر زنان</a:t>
            </a:r>
          </a:p>
          <a:p>
            <a:r>
              <a:rPr lang="fa-IR" dirty="0" smtClean="0"/>
              <a:t>در بعضی از کشورها طول عمر زنان 7-5 سال بیشتر از مردان</a:t>
            </a:r>
          </a:p>
          <a:p>
            <a:r>
              <a:rPr lang="fa-IR" dirty="0" smtClean="0"/>
              <a:t>وضعیت ازدواج سالمندان به ساختار خانواده،وضعیت زندگی،سازمان های حمایت کننده ،درجه بقا،وضعیت اقتصادی،سلامت روانی</a:t>
            </a:r>
          </a:p>
          <a:p>
            <a:r>
              <a:rPr lang="fa-IR" dirty="0" smtClean="0"/>
              <a:t>وفاداری زوجین باعث بقا زندگی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65760" lvl="0" indent="-256032" algn="r">
              <a:spcBef>
                <a:spcPts val="400"/>
              </a:spcBef>
            </a:pPr>
            <a:r>
              <a:rPr lang="fa-IR" sz="4800" dirty="0">
                <a:solidFill>
                  <a:srgbClr val="FF0000"/>
                </a:solidFill>
                <a:effectLst/>
                <a:ea typeface="+mn-ea"/>
              </a:rPr>
              <a:t>وضعیت جنس و ازدواج</a:t>
            </a:r>
            <a:r>
              <a:rPr lang="fa-IR" sz="2700" b="0" dirty="0">
                <a:solidFill>
                  <a:prstClr val="black"/>
                </a:solidFill>
                <a:effectLst/>
                <a:ea typeface="+mn-ea"/>
              </a:rPr>
              <a:t/>
            </a:r>
            <a:br>
              <a:rPr lang="fa-IR" sz="2700" b="0" dirty="0">
                <a:solidFill>
                  <a:prstClr val="black"/>
                </a:solidFill>
                <a:effectLst/>
                <a:ea typeface="+mn-ea"/>
              </a:rPr>
            </a:b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376230494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602627"/>
          </a:xfrm>
        </p:spPr>
        <p:txBody>
          <a:bodyPr>
            <a:normAutofit/>
          </a:bodyPr>
          <a:lstStyle/>
          <a:p>
            <a:r>
              <a:rPr lang="fa-IR" dirty="0" smtClean="0"/>
              <a:t>قریب به اتفاق مردان 65 ساله و بالاتر دارای همسر</a:t>
            </a:r>
          </a:p>
          <a:p>
            <a:r>
              <a:rPr lang="fa-IR" dirty="0" smtClean="0"/>
              <a:t>در حالیکه نیمی از زنان سالخورده  واجد همسر وبقیه در تنهایی یا با خانواده</a:t>
            </a:r>
          </a:p>
          <a:p>
            <a:r>
              <a:rPr lang="fa-IR" dirty="0" smtClean="0"/>
              <a:t>19% مردان و 59-41% زنان سالمند مجرد با افزایش سن بر آن افزوده</a:t>
            </a:r>
          </a:p>
          <a:p>
            <a:r>
              <a:rPr lang="fa-IR" dirty="0" smtClean="0"/>
              <a:t>خانم های کهنسال در سه چهارم موارد همسر خود را از دست داده</a:t>
            </a:r>
          </a:p>
          <a:p>
            <a:r>
              <a:rPr lang="fa-IR" dirty="0" smtClean="0"/>
              <a:t>در کشور ایران سالخوردگان غیر متاهل همسر فوت شدگان</a:t>
            </a:r>
          </a:p>
          <a:p>
            <a:r>
              <a:rPr lang="fa-IR" dirty="0" smtClean="0"/>
              <a:t>در زنان بیشتر از مردان</a:t>
            </a:r>
          </a:p>
          <a:p>
            <a:r>
              <a:rPr lang="fa-IR" dirty="0" smtClean="0"/>
              <a:t>ار تباطی به روستایی یا شهری ندارد</a:t>
            </a:r>
          </a:p>
          <a:p>
            <a:endParaRPr lang="fa-IR" dirty="0" smtClean="0"/>
          </a:p>
          <a:p>
            <a:r>
              <a:rPr lang="fa-IR" dirty="0" smtClean="0"/>
              <a:t>عوامل موثر این تفاوت؟؟؟؟؟؟؟</a:t>
            </a:r>
          </a:p>
          <a:p>
            <a:endParaRPr lang="fa-IR" dirty="0" smtClean="0"/>
          </a:p>
          <a:p>
            <a:endParaRPr lang="fa-IR" dirty="0" smtClean="0"/>
          </a:p>
          <a:p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8247281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lr>
                <a:srgbClr val="2DA2BF"/>
              </a:buClr>
            </a:pPr>
            <a:r>
              <a:rPr lang="fa-IR" sz="3600" dirty="0">
                <a:solidFill>
                  <a:prstClr val="black"/>
                </a:solidFill>
              </a:rPr>
              <a:t>اختلاف سنی در بدو ازدواج</a:t>
            </a:r>
          </a:p>
          <a:p>
            <a:pPr lvl="0">
              <a:buClr>
                <a:srgbClr val="2DA2BF"/>
              </a:buClr>
            </a:pPr>
            <a:r>
              <a:rPr lang="fa-IR" sz="3600" dirty="0">
                <a:solidFill>
                  <a:prstClr val="black"/>
                </a:solidFill>
              </a:rPr>
              <a:t>بیشتری طول عمر زنان</a:t>
            </a:r>
          </a:p>
          <a:p>
            <a:pPr lvl="0">
              <a:buClr>
                <a:srgbClr val="2DA2BF"/>
              </a:buClr>
            </a:pPr>
            <a:r>
              <a:rPr lang="fa-IR" sz="3600" dirty="0">
                <a:solidFill>
                  <a:prstClr val="black"/>
                </a:solidFill>
              </a:rPr>
              <a:t>بیشتر ازدواج در مردانی ک همسر از دست داده</a:t>
            </a:r>
          </a:p>
          <a:p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a-IR"/>
          </a:p>
        </p:txBody>
      </p:sp>
    </p:spTree>
    <p:extLst>
      <p:ext uri="{BB962C8B-B14F-4D97-AF65-F5344CB8AC3E}">
        <p14:creationId xmlns:p14="http://schemas.microsoft.com/office/powerpoint/2010/main" val="3210376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با افزایش سالمندان افزایش در سکونت در خانه سالمندان</a:t>
            </a:r>
          </a:p>
          <a:p>
            <a:r>
              <a:rPr lang="fa-IR" dirty="0" smtClean="0"/>
              <a:t>در کشور ایران</a:t>
            </a:r>
          </a:p>
          <a:p>
            <a:r>
              <a:rPr lang="fa-IR" dirty="0" smtClean="0"/>
              <a:t>68 در صد با همسر یا همسر و فرزندان</a:t>
            </a:r>
          </a:p>
          <a:p>
            <a:r>
              <a:rPr lang="fa-IR" dirty="0" smtClean="0"/>
              <a:t>22 درصد با فرزندان</a:t>
            </a:r>
          </a:p>
          <a:p>
            <a:r>
              <a:rPr lang="fa-IR" dirty="0" smtClean="0"/>
              <a:t>7 درصد تنها</a:t>
            </a:r>
          </a:p>
          <a:p>
            <a:r>
              <a:rPr lang="fa-IR" dirty="0" smtClean="0"/>
              <a:t>سالمندان زن تنها 12/8 درصد</a:t>
            </a:r>
          </a:p>
          <a:p>
            <a:r>
              <a:rPr lang="fa-IR" dirty="0" smtClean="0"/>
              <a:t>مردان سالمند 2/5 درصد</a:t>
            </a:r>
          </a:p>
          <a:p>
            <a:r>
              <a:rPr lang="fa-IR" dirty="0" smtClean="0"/>
              <a:t>عده کمی ساکن خانه سالمندان</a:t>
            </a:r>
          </a:p>
          <a:p>
            <a:pPr marL="109728" indent="0">
              <a:buNone/>
            </a:pPr>
            <a:endParaRPr lang="fa-IR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سکونت در خانه سالمندان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7708687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0" y="1481328"/>
            <a:ext cx="8686800" cy="4525963"/>
          </a:xfrm>
        </p:spPr>
        <p:txBody>
          <a:bodyPr/>
          <a:lstStyle/>
          <a:p>
            <a:r>
              <a:rPr lang="fa-IR" dirty="0" smtClean="0"/>
              <a:t>بسیاری از سالمندان مشکل مالی دارند</a:t>
            </a:r>
          </a:p>
          <a:p>
            <a:r>
              <a:rPr lang="fa-IR" dirty="0" smtClean="0"/>
              <a:t>وابسته به حقوق بازنشستگی</a:t>
            </a:r>
          </a:p>
          <a:p>
            <a:r>
              <a:rPr lang="fa-IR" dirty="0" smtClean="0"/>
              <a:t>زنان درامد کمتر</a:t>
            </a:r>
          </a:p>
          <a:p>
            <a:r>
              <a:rPr lang="fa-IR" dirty="0" smtClean="0"/>
              <a:t>باو جود افزایش جمعیت سالمندان درصد آن ها در نیروی کار درکاهش</a:t>
            </a:r>
          </a:p>
          <a:p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درآمد وشغل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3518639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بیماری های مزمن مشکل اصلی سالمندان</a:t>
            </a:r>
          </a:p>
          <a:p>
            <a:r>
              <a:rPr lang="fa-IR" dirty="0" smtClean="0"/>
              <a:t>اکثرا حداقل یک بیماری مزمن و معمولا چندین بیماری مزمن کنترل شده دارند</a:t>
            </a:r>
          </a:p>
          <a:p>
            <a:r>
              <a:rPr lang="fa-IR" dirty="0" smtClean="0"/>
              <a:t>بیماری مزمن باعث محدودیت در (</a:t>
            </a:r>
            <a:r>
              <a:rPr lang="en-US" dirty="0" smtClean="0"/>
              <a:t>ADL</a:t>
            </a:r>
            <a:r>
              <a:rPr lang="fa-IR" dirty="0" smtClean="0"/>
              <a:t> )و (</a:t>
            </a:r>
            <a:r>
              <a:rPr lang="en-US" dirty="0" smtClean="0"/>
              <a:t>IADL </a:t>
            </a:r>
            <a:r>
              <a:rPr lang="fa-IR" dirty="0" smtClean="0"/>
              <a:t> )</a:t>
            </a:r>
          </a:p>
          <a:p>
            <a:r>
              <a:rPr lang="fa-IR" dirty="0" smtClean="0"/>
              <a:t>هرچه مسن تر باشد اختلال در مراقبت از خود و زندگی وابسته بیشتر</a:t>
            </a:r>
          </a:p>
          <a:p>
            <a:r>
              <a:rPr lang="fa-IR" dirty="0" smtClean="0"/>
              <a:t>بیماری های مزمن باعث اختلال در استقلال و کیفیت زندگی</a:t>
            </a:r>
          </a:p>
          <a:p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وضعیت سلامتی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7749440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با افزایش جمعیت سالمندان</a:t>
            </a:r>
          </a:p>
          <a:p>
            <a:r>
              <a:rPr lang="fa-IR" dirty="0" smtClean="0"/>
              <a:t> بر سازمان های خدمات اجتماعی و سلامتی و مراقبین سلامتی تاثیر</a:t>
            </a:r>
          </a:p>
          <a:p>
            <a:r>
              <a:rPr lang="fa-IR" dirty="0" smtClean="0"/>
              <a:t>نیازهای اینده خدمات و بودجه لازم را پیش بینی</a:t>
            </a:r>
          </a:p>
          <a:p>
            <a:r>
              <a:rPr lang="fa-IR" dirty="0" smtClean="0"/>
              <a:t>برای پیش بینی نیازها و خدمات نسل اینده سالمندان پرستاران و مراقبین باید به حقایق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Baby Boomers</a:t>
            </a:r>
            <a:r>
              <a:rPr lang="fa-IR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a-IR" dirty="0" smtClean="0"/>
              <a:t>اشنا باشند.</a:t>
            </a:r>
          </a:p>
          <a:p>
            <a:r>
              <a:rPr lang="fa-IR" dirty="0" smtClean="0"/>
              <a:t>-افرادی که بین سال های 1946 تا 1964 به دنیا آمده اند-</a:t>
            </a:r>
          </a:p>
          <a:p>
            <a:r>
              <a:rPr lang="en-US" dirty="0" smtClean="0"/>
              <a:t>Baby Boomers</a:t>
            </a:r>
            <a:r>
              <a:rPr lang="fa-IR" dirty="0" smtClean="0"/>
              <a:t> در سال های 2008 تا 2030 به سنین پیری می رسند.</a:t>
            </a:r>
          </a:p>
          <a:p>
            <a:pPr marL="109728" indent="0">
              <a:buNone/>
            </a:pP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کاربرد جمعیت سالمندان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8925083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fa-IR" dirty="0" smtClean="0"/>
              <a:t>همه بچه دارند ولی میزان پایین تولد این نسل در پیری فرزندان کمتری برای کمک به ان ها</a:t>
            </a:r>
          </a:p>
          <a:p>
            <a:r>
              <a:rPr lang="fa-IR" dirty="0" smtClean="0"/>
              <a:t>تحصیل کرده تر</a:t>
            </a:r>
          </a:p>
          <a:p>
            <a:r>
              <a:rPr lang="fa-IR" dirty="0" smtClean="0"/>
              <a:t>درآمد انها بالاتر به دلیل ان که دو درامد دارند.3/4 زنان شاغل</a:t>
            </a:r>
          </a:p>
          <a:p>
            <a:r>
              <a:rPr lang="fa-IR" dirty="0" smtClean="0"/>
              <a:t>بیشتر لباس های غیر رسمی</a:t>
            </a:r>
          </a:p>
          <a:p>
            <a:r>
              <a:rPr lang="fa-IR" dirty="0" smtClean="0"/>
              <a:t>شیفته تکنولوژی</a:t>
            </a:r>
          </a:p>
          <a:p>
            <a:r>
              <a:rPr lang="fa-IR" dirty="0" smtClean="0"/>
              <a:t>اوقات فراغت کمتری نسبت به سایر سالمندان</a:t>
            </a:r>
          </a:p>
          <a:p>
            <a:r>
              <a:rPr lang="fa-IR" dirty="0" smtClean="0"/>
              <a:t>بیشتر ورزش</a:t>
            </a:r>
          </a:p>
          <a:p>
            <a:r>
              <a:rPr lang="fa-IR" dirty="0" smtClean="0"/>
              <a:t>آگاهند و نقش فعال در مراقبت از خود و توانایی در دستیابی به اطلاعات(به اندازه مراقبین سلامتی مطلعند)</a:t>
            </a:r>
          </a:p>
          <a:p>
            <a:r>
              <a:rPr lang="fa-IR" dirty="0" smtClean="0"/>
              <a:t>شرایط خانه سالمندان ان هارا راضی نگه نخواهد داشت و می خواهند به کامپیوتر، ورزشگاه ، استخر و درمان های مکمل تجهیز</a:t>
            </a:r>
          </a:p>
          <a:p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خصوصیات 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33968580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a-IR" dirty="0" smtClean="0"/>
              <a:t>سالمندان میزان بالایی از بستری شدن ،جراحی،مراجعه به پزشک را دارند</a:t>
            </a:r>
          </a:p>
          <a:p>
            <a:r>
              <a:rPr lang="fa-IR" dirty="0" smtClean="0"/>
              <a:t>سالمندان میزان نامناسبی از بودجه دولتی را استفاده</a:t>
            </a:r>
          </a:p>
          <a:p>
            <a:r>
              <a:rPr lang="fa-IR" dirty="0" smtClean="0"/>
              <a:t>باید محدودیت در نظر</a:t>
            </a:r>
          </a:p>
          <a:p>
            <a:r>
              <a:rPr lang="fa-IR" dirty="0" smtClean="0"/>
              <a:t>مشارکت حقوق سالمندان و دفاع از آن</a:t>
            </a:r>
            <a:endParaRPr lang="fa-IR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fa-IR" dirty="0" smtClean="0"/>
              <a:t>تامین بودجه و اماده سازی خدمات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920649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efault Them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258</TotalTime>
  <Words>620</Words>
  <Application>Microsoft Office PowerPoint</Application>
  <PresentationFormat>On-screen Show (4:3)</PresentationFormat>
  <Paragraphs>86</Paragraphs>
  <Slides>15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6" baseType="lpstr">
      <vt:lpstr>Default Theme</vt:lpstr>
      <vt:lpstr>بنام خدا</vt:lpstr>
      <vt:lpstr>عوامل موثر بر تغییرات جمعیت سالمندان</vt:lpstr>
      <vt:lpstr>PowerPoint Presentation</vt:lpstr>
      <vt:lpstr>PowerPoint Presentation</vt:lpstr>
      <vt:lpstr>PowerPoint Presentation</vt:lpstr>
      <vt:lpstr>PowerPoint Presentation</vt:lpstr>
      <vt:lpstr>وضعیت جنس و ازدواج </vt:lpstr>
      <vt:lpstr>PowerPoint Presentation</vt:lpstr>
      <vt:lpstr>PowerPoint Presentation</vt:lpstr>
      <vt:lpstr>سکونت در خانه سالمندان</vt:lpstr>
      <vt:lpstr>درآمد وشغل</vt:lpstr>
      <vt:lpstr>وضعیت سلامتی</vt:lpstr>
      <vt:lpstr>کاربرد جمعیت سالمندان</vt:lpstr>
      <vt:lpstr>خصوصیات </vt:lpstr>
      <vt:lpstr>تامین بودجه و اماده سازی خدمات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عوامل موثر بر تغییرات جمعیت سالمندان</dc:title>
  <dc:creator>Negar System</dc:creator>
  <cp:lastModifiedBy>Windows User</cp:lastModifiedBy>
  <cp:revision>13</cp:revision>
  <dcterms:created xsi:type="dcterms:W3CDTF">2019-02-17T15:34:34Z</dcterms:created>
  <dcterms:modified xsi:type="dcterms:W3CDTF">2020-04-30T18:12:09Z</dcterms:modified>
</cp:coreProperties>
</file>