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3" r:id="rId12"/>
    <p:sldId id="270" r:id="rId13"/>
    <p:sldId id="271" r:id="rId14"/>
    <p:sldId id="272" r:id="rId15"/>
    <p:sldId id="274" r:id="rId16"/>
    <p:sldId id="275" r:id="rId17"/>
    <p:sldId id="276" r:id="rId18"/>
    <p:sldId id="280" r:id="rId19"/>
    <p:sldId id="277" r:id="rId20"/>
    <p:sldId id="278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643DD-4085-4FE6-A452-C89AADEBBBF6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CCC0-EC44-4CE5-8A1A-D759A826C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3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643DD-4085-4FE6-A452-C89AADEBBBF6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CCC0-EC44-4CE5-8A1A-D759A826C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419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643DD-4085-4FE6-A452-C89AADEBBBF6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CCC0-EC44-4CE5-8A1A-D759A826C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599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643DD-4085-4FE6-A452-C89AADEBBBF6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CCC0-EC44-4CE5-8A1A-D759A826C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21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643DD-4085-4FE6-A452-C89AADEBBBF6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CCC0-EC44-4CE5-8A1A-D759A826C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884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643DD-4085-4FE6-A452-C89AADEBBBF6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CCC0-EC44-4CE5-8A1A-D759A826C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756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643DD-4085-4FE6-A452-C89AADEBBBF6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CCC0-EC44-4CE5-8A1A-D759A826C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712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643DD-4085-4FE6-A452-C89AADEBBBF6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CCC0-EC44-4CE5-8A1A-D759A826C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37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643DD-4085-4FE6-A452-C89AADEBBBF6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CCC0-EC44-4CE5-8A1A-D759A826C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430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643DD-4085-4FE6-A452-C89AADEBBBF6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CCC0-EC44-4CE5-8A1A-D759A826C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389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643DD-4085-4FE6-A452-C89AADEBBBF6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CCC0-EC44-4CE5-8A1A-D759A826C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727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643DD-4085-4FE6-A452-C89AADEBBBF6}" type="datetimeFigureOut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CCCC0-EC44-4CE5-8A1A-D759A826C7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481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852745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عوامل شکست در کارآفرینی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6872990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43107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890" y="5502096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838200" y="937314"/>
            <a:ext cx="10515600" cy="4351338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300" b="1" dirty="0" smtClean="0">
                <a:solidFill>
                  <a:schemeClr val="accent5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استارت‌آپ به‌عنوان یک موجودیت در حال رشد در پنج مولفه کلیدی مورد ارزیابی قرار می‌گیرد</a:t>
            </a:r>
            <a:r>
              <a:rPr lang="en-US" sz="2300" b="1" dirty="0" smtClean="0">
                <a:solidFill>
                  <a:schemeClr val="accent5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:</a:t>
            </a:r>
            <a:endParaRPr lang="fa-IR" sz="2300" b="1" dirty="0" smtClean="0">
              <a:solidFill>
                <a:schemeClr val="accent5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r" rtl="1"/>
            <a:endParaRPr lang="fa-IR" sz="2400" dirty="0" smtClean="0">
              <a:cs typeface="B Nazanin" panose="00000400000000000000" pitchFamily="2" charset="-78"/>
            </a:endParaRPr>
          </a:p>
          <a:p>
            <a:pPr algn="r" rtl="1"/>
            <a:endParaRPr lang="fa-IR" sz="2400" dirty="0">
              <a:cs typeface="B Nazanin" panose="00000400000000000000" pitchFamily="2" charset="-78"/>
            </a:endParaRPr>
          </a:p>
          <a:p>
            <a:pPr algn="r" rtl="1"/>
            <a:endParaRPr lang="fa-IR" sz="2400" dirty="0" smtClean="0">
              <a:cs typeface="B Nazanin" panose="00000400000000000000" pitchFamily="2" charset="-78"/>
            </a:endParaRPr>
          </a:p>
          <a:p>
            <a:pPr algn="r" rtl="1"/>
            <a:endParaRPr lang="fa-IR" sz="2400" dirty="0">
              <a:cs typeface="B Nazanin" panose="00000400000000000000" pitchFamily="2" charset="-78"/>
            </a:endParaRPr>
          </a:p>
          <a:p>
            <a:pPr algn="r" rtl="1"/>
            <a:endParaRPr lang="fa-IR" sz="2400" dirty="0" smtClean="0">
              <a:cs typeface="B Nazanin" panose="00000400000000000000" pitchFamily="2" charset="-78"/>
            </a:endParaRPr>
          </a:p>
          <a:p>
            <a:pPr algn="just" rtl="1"/>
            <a:r>
              <a:rPr lang="fa-IR" sz="2400" dirty="0" smtClean="0">
                <a:cs typeface="B Nazanin" panose="00000400000000000000" pitchFamily="2" charset="-78"/>
              </a:rPr>
              <a:t>یک استارت‌آپ با ایجاد تعادل در این پنج بعد می‌تواند سرعت پیشرفت خود را به حداکثر برساند و عمده دلایل شکست استارت‌آپ‌ها را می‌توان از تعادل خارج شدن یک یا بیشتر این ابعاد توصیف کرد.</a:t>
            </a:r>
          </a:p>
          <a:p>
            <a:pPr algn="just" rtl="1"/>
            <a:r>
              <a:rPr lang="fa-IR" sz="2400" dirty="0" smtClean="0">
                <a:cs typeface="B Nazanin" panose="00000400000000000000" pitchFamily="2" charset="-78"/>
              </a:rPr>
              <a:t>در یک استارت‌آپ پایدار مولفه مشتری به‌عنوان شاخص اصلی در پیشرفت کسب‌‌وکار، لازم است هماهنگ با دیگر ابعاد یعنی محصول، تیم، مدل کسب‌‌وکار و مالی باشد.</a:t>
            </a:r>
            <a:endParaRPr lang="fa-IR" sz="2200" dirty="0">
              <a:cs typeface="B Nazanin" panose="00000400000000000000" pitchFamily="2" charset="-78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8752111" y="2037806"/>
            <a:ext cx="1423852" cy="1342863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7043728" y="2037805"/>
            <a:ext cx="1423852" cy="1342863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5380334" y="2037805"/>
            <a:ext cx="1423852" cy="1342863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3587716" y="2037805"/>
            <a:ext cx="1423852" cy="1342863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1879333" y="2037805"/>
            <a:ext cx="1423852" cy="1342863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8912612" y="2476564"/>
            <a:ext cx="1424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مشتری</a:t>
            </a:r>
            <a:endParaRPr lang="en-US" sz="2400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226204" y="2476563"/>
            <a:ext cx="1424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محصول</a:t>
            </a:r>
            <a:endParaRPr lang="en-US" sz="2400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357756" y="2476562"/>
            <a:ext cx="1424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400" dirty="0" smtClean="0"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تیم</a:t>
            </a:r>
            <a:endParaRPr lang="en-US" sz="2400" dirty="0"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628577" y="2351039"/>
            <a:ext cx="14240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100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مدل </a:t>
            </a:r>
          </a:p>
          <a:p>
            <a:pPr algn="ctr"/>
            <a:r>
              <a:rPr lang="fa-IR" sz="2100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</a:t>
            </a:r>
            <a:endParaRPr lang="en-US" sz="2100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856922" y="2248800"/>
            <a:ext cx="14240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400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مسائل</a:t>
            </a:r>
          </a:p>
          <a:p>
            <a:pPr algn="ctr"/>
            <a:r>
              <a:rPr lang="fa-IR" sz="2400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مالی</a:t>
            </a:r>
            <a:endParaRPr lang="en-US" sz="2400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273644" y="546666"/>
            <a:ext cx="7234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cs typeface="Entezar     &lt;---------" panose="00000700000000000000" pitchFamily="2" charset="-78"/>
              </a:rPr>
              <a:t>ابعاد ارزیابی استارت‌آپ‌ها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cs typeface="Entezar     &lt;---------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548038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43107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292" y="5512258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344092" y="2200912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r" rtl="1">
              <a:buFont typeface="Courier New" panose="02070309020205020404" pitchFamily="49" charset="0"/>
              <a:buChar char="o"/>
            </a:pPr>
            <a:r>
              <a:rPr lang="fa-IR" sz="2400" dirty="0" smtClean="0">
                <a:cs typeface="B Nazanin" panose="00000400000000000000" pitchFamily="2" charset="-78"/>
              </a:rPr>
              <a:t>جذب </a:t>
            </a:r>
            <a:r>
              <a:rPr lang="fa-IR" sz="2400" dirty="0">
                <a:cs typeface="B Nazanin" panose="00000400000000000000" pitchFamily="2" charset="-78"/>
              </a:rPr>
              <a:t>مشتری</a:t>
            </a:r>
          </a:p>
          <a:p>
            <a:pPr marL="342900" indent="-342900" algn="r" rtl="1">
              <a:buFont typeface="Courier New" panose="02070309020205020404" pitchFamily="49" charset="0"/>
              <a:buChar char="o"/>
            </a:pPr>
            <a:r>
              <a:rPr lang="fa-IR" sz="2400" dirty="0">
                <a:cs typeface="B Nazanin" panose="00000400000000000000" pitchFamily="2" charset="-78"/>
              </a:rPr>
              <a:t>تامین مالی</a:t>
            </a:r>
          </a:p>
          <a:p>
            <a:pPr marL="342900" indent="-342900" algn="r" rtl="1">
              <a:buFont typeface="Courier New" panose="02070309020205020404" pitchFamily="49" charset="0"/>
              <a:buChar char="o"/>
            </a:pPr>
            <a:r>
              <a:rPr lang="fa-IR" sz="2400" dirty="0">
                <a:cs typeface="B Nazanin" panose="00000400000000000000" pitchFamily="2" charset="-78"/>
              </a:rPr>
              <a:t>توسعه محصول</a:t>
            </a:r>
          </a:p>
          <a:p>
            <a:pPr marL="342900" indent="-342900" algn="r" rtl="1">
              <a:buFont typeface="Courier New" panose="02070309020205020404" pitchFamily="49" charset="0"/>
              <a:buChar char="o"/>
            </a:pPr>
            <a:r>
              <a:rPr lang="fa-IR" sz="2400" dirty="0">
                <a:cs typeface="B Nazanin" panose="00000400000000000000" pitchFamily="2" charset="-78"/>
              </a:rPr>
              <a:t>مشغله زیاد</a:t>
            </a:r>
          </a:p>
          <a:p>
            <a:pPr marL="342900" indent="-342900" algn="r" rtl="1">
              <a:buFont typeface="Courier New" panose="02070309020205020404" pitchFamily="49" charset="0"/>
              <a:buChar char="o"/>
            </a:pPr>
            <a:r>
              <a:rPr lang="fa-IR" sz="2400" dirty="0">
                <a:cs typeface="B Nazanin" panose="00000400000000000000" pitchFamily="2" charset="-78"/>
              </a:rPr>
              <a:t>مناسب بودن محصول/ بازار</a:t>
            </a:r>
          </a:p>
          <a:p>
            <a:pPr marL="342900" indent="-342900" algn="r" rtl="1">
              <a:buFont typeface="Courier New" panose="02070309020205020404" pitchFamily="49" charset="0"/>
              <a:buChar char="o"/>
            </a:pPr>
            <a:r>
              <a:rPr lang="fa-IR" sz="2400" dirty="0">
                <a:cs typeface="B Nazanin" panose="00000400000000000000" pitchFamily="2" charset="-78"/>
              </a:rPr>
              <a:t>تیم‌سازی</a:t>
            </a:r>
          </a:p>
          <a:p>
            <a:pPr marL="342900" indent="-342900" algn="r" rtl="1">
              <a:buFont typeface="Courier New" panose="02070309020205020404" pitchFamily="49" charset="0"/>
              <a:buChar char="o"/>
            </a:pPr>
            <a:r>
              <a:rPr lang="fa-IR" sz="2400" dirty="0">
                <a:cs typeface="B Nazanin" panose="00000400000000000000" pitchFamily="2" charset="-78"/>
              </a:rPr>
              <a:t>مدل کسب‌وکار</a:t>
            </a:r>
          </a:p>
          <a:p>
            <a:pPr marL="342900" indent="-342900" algn="r" rtl="1">
              <a:buFont typeface="Courier New" panose="02070309020205020404" pitchFamily="49" charset="0"/>
              <a:buChar char="o"/>
            </a:pPr>
            <a:r>
              <a:rPr lang="fa-IR" sz="2400" dirty="0">
                <a:cs typeface="B Nazanin" panose="00000400000000000000" pitchFamily="2" charset="-78"/>
              </a:rPr>
              <a:t>مناسب بودن مساله/ راه‌حل</a:t>
            </a: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-1819748" y="593455"/>
            <a:ext cx="14011748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Entezar     &lt;---------" panose="00000700000000000000" pitchFamily="2" charset="-78"/>
              </a:rPr>
              <a:t>چالش‌های </a:t>
            </a:r>
            <a:r>
              <a:rPr lang="fa-I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Entezar     &lt;---------" panose="00000700000000000000" pitchFamily="2" charset="-78"/>
              </a:rPr>
              <a:t>پیش روی </a:t>
            </a:r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Entezar     &lt;---------" panose="00000700000000000000" pitchFamily="2" charset="-78"/>
              </a:rPr>
              <a:t>استارت‌آپ‌ها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8231" y="1192895"/>
            <a:ext cx="1042055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100" b="1" dirty="0">
                <a:solidFill>
                  <a:schemeClr val="accent5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درونی زیر به‌عنوان چالش‌های پیش‌روی استارت‌آپ‌ها معرفی‌شده‌اند که بی‌توجهی به آن‌ها می‌تواند زمینه‌ساز شکست استارت‌آپ‌‌‌ها در نظر گرفته شود.</a:t>
            </a:r>
          </a:p>
          <a:p>
            <a:pPr algn="r" rtl="1">
              <a:lnSpc>
                <a:spcPct val="150000"/>
              </a:lnSpc>
            </a:pPr>
            <a:endParaRPr lang="en-US" dirty="0">
              <a:solidFill>
                <a:schemeClr val="accent5">
                  <a:lumMod val="75000"/>
                </a:schemeClr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24245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1112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450" y="5495550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-1524114" y="721478"/>
            <a:ext cx="131932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Entezar     &lt;---------" panose="00000700000000000000" pitchFamily="2" charset="-78"/>
              </a:rPr>
              <a:t>عوامل شکست کسب‌و‌کارهای نوپا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sp>
        <p:nvSpPr>
          <p:cNvPr id="51" name="Content Placeholder 2"/>
          <p:cNvSpPr txBox="1">
            <a:spLocks/>
          </p:cNvSpPr>
          <p:nvPr/>
        </p:nvSpPr>
        <p:spPr>
          <a:xfrm>
            <a:off x="5620869" y="1548727"/>
            <a:ext cx="5419165" cy="3489683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مارکتینگ ضعیف</a:t>
            </a:r>
          </a:p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ضعف در تشخیص نیاز بازار و مشتریان</a:t>
            </a:r>
          </a:p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عملکرد نامناسب محصول</a:t>
            </a:r>
          </a:p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عملکرد ضعیف در مقابل رقبا</a:t>
            </a:r>
          </a:p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تیم بندی نامناسب مدیریت ضعیف بر هزینه‌ها و اتمام منابع مالی</a:t>
            </a:r>
          </a:p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مدل کسب‌وکار نامناسب</a:t>
            </a:r>
          </a:p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زمان بندی نامناسب</a:t>
            </a:r>
          </a:p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عدم علاقه سرمایه‌گذاران</a:t>
            </a:r>
            <a:endParaRPr lang="en-US" sz="2400" dirty="0" smtClean="0">
              <a:cs typeface="B Mitra" panose="00000400000000000000" pitchFamily="2" charset="-78"/>
            </a:endParaRPr>
          </a:p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عدم استفاده از شبکه/ مشاوران</a:t>
            </a:r>
            <a:endParaRPr lang="en-US" sz="2400" dirty="0" smtClean="0">
              <a:cs typeface="B Mitra" panose="00000400000000000000" pitchFamily="2" charset="-78"/>
            </a:endParaRPr>
          </a:p>
          <a:p>
            <a:pPr algn="r" rtl="1"/>
            <a:endParaRPr lang="en-US" sz="2400" dirty="0">
              <a:cs typeface="B Mitra" panose="00000400000000000000" pitchFamily="2" charset="-78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-1174428" y="1764778"/>
            <a:ext cx="5486420" cy="348968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ضعف در تیم مدیریتی</a:t>
            </a:r>
          </a:p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نادیده گرفتن مشتریان</a:t>
            </a:r>
          </a:p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جدی نگرفتن استارتاپ</a:t>
            </a:r>
          </a:p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از دست دادن اشتیاق</a:t>
            </a:r>
          </a:p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مکان نامناسب</a:t>
            </a:r>
          </a:p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چالش‌های حقوقی</a:t>
            </a:r>
          </a:p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عدم بازخورد</a:t>
            </a:r>
          </a:p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عدم توانایی در تغییر مسیر</a:t>
            </a:r>
          </a:p>
          <a:p>
            <a:pPr algn="r" rtl="1"/>
            <a:r>
              <a:rPr lang="fa-IR" sz="2400" dirty="0" smtClean="0">
                <a:cs typeface="B Mitra" panose="00000400000000000000" pitchFamily="2" charset="-78"/>
              </a:rPr>
              <a:t>از دست دادن تمرکز</a:t>
            </a:r>
          </a:p>
        </p:txBody>
      </p:sp>
    </p:spTree>
    <p:extLst>
      <p:ext uri="{BB962C8B-B14F-4D97-AF65-F5344CB8AC3E}">
        <p14:creationId xmlns:p14="http://schemas.microsoft.com/office/powerpoint/2010/main" val="4192894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239" y="262156"/>
            <a:ext cx="2361838" cy="85659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560" y="3377878"/>
            <a:ext cx="2376053" cy="87415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345" y="2771123"/>
            <a:ext cx="2376053" cy="87415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1112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450" y="5495550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-1302517" y="30155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Entezar     &lt;---------" panose="00000700000000000000" pitchFamily="2" charset="-78"/>
              </a:rPr>
              <a:t>مهمترین عوامل شکست کسب‌و‌کارهای نوپا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347" y="1540543"/>
            <a:ext cx="2376053" cy="87415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024" y="2147922"/>
            <a:ext cx="2376053" cy="874153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10175425" y="2971548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تیم بندی نامناسب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175424" y="2252437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عمکرد ضعیف</a:t>
            </a:r>
          </a:p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درمقابل رقبا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346" y="913118"/>
            <a:ext cx="2376053" cy="874153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10201316" y="1638117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عملکرد</a:t>
            </a:r>
          </a:p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 نامناسب محصول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0188872" y="1009588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ضعف در</a:t>
            </a:r>
          </a:p>
          <a:p>
            <a:pPr algn="l"/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 تشخیص نیاز بازار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795205" y="523341"/>
            <a:ext cx="2821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600" dirty="0" smtClean="0">
                <a:solidFill>
                  <a:schemeClr val="bg1"/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مارکتینگ ضعیف</a:t>
            </a:r>
            <a:endParaRPr lang="en-US" sz="1600" dirty="0">
              <a:solidFill>
                <a:schemeClr val="bg1"/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175423" y="3489529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مدیریت ضعیف</a:t>
            </a:r>
          </a:p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 هزینه‌ها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024" y="3987043"/>
            <a:ext cx="2376053" cy="87415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238" y="4602234"/>
            <a:ext cx="2376053" cy="874153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10210991" y="4126059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مدل کسب‌و‌کار</a:t>
            </a:r>
          </a:p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نامناسب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217065" y="4812090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زمانبندی نامناسب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5" name="Content Placeholder 2"/>
          <p:cNvSpPr txBox="1">
            <a:spLocks/>
          </p:cNvSpPr>
          <p:nvPr/>
        </p:nvSpPr>
        <p:spPr>
          <a:xfrm>
            <a:off x="-2081470" y="1528882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buFont typeface="Courier New" panose="02070309020205020404" pitchFamily="49" charset="0"/>
              <a:buChar char="o"/>
            </a:pPr>
            <a:r>
              <a:rPr lang="fa-IR" sz="2400" dirty="0">
                <a:cs typeface="B Nazanin" panose="00000400000000000000" pitchFamily="2" charset="-78"/>
              </a:rPr>
              <a:t>فقدان تجربه فروش تیم‌های استارتاپی</a:t>
            </a:r>
          </a:p>
          <a:p>
            <a:pPr algn="r" rtl="1">
              <a:buFont typeface="Courier New" panose="02070309020205020404" pitchFamily="49" charset="0"/>
              <a:buChar char="o"/>
            </a:pPr>
            <a:r>
              <a:rPr lang="fa-IR" sz="2400" dirty="0">
                <a:cs typeface="B Nazanin" panose="00000400000000000000" pitchFamily="2" charset="-78"/>
              </a:rPr>
              <a:t>عدم ترکیب مطلوب مهارت‌ها در تیم‌سازی</a:t>
            </a:r>
          </a:p>
          <a:p>
            <a:pPr algn="r" rtl="1">
              <a:buFont typeface="Courier New" panose="02070309020205020404" pitchFamily="49" charset="0"/>
              <a:buChar char="o"/>
            </a:pPr>
            <a:r>
              <a:rPr lang="fa-IR" sz="2400" dirty="0">
                <a:cs typeface="B Nazanin" panose="00000400000000000000" pitchFamily="2" charset="-78"/>
              </a:rPr>
              <a:t>فاصله میان علاقه به محصول و خرید آن</a:t>
            </a:r>
          </a:p>
          <a:p>
            <a:pPr algn="r" rtl="1">
              <a:buFont typeface="Courier New" panose="02070309020205020404" pitchFamily="49" charset="0"/>
              <a:buChar char="o"/>
            </a:pPr>
            <a:r>
              <a:rPr lang="fa-IR" sz="2400" dirty="0">
                <a:cs typeface="B Nazanin" panose="00000400000000000000" pitchFamily="2" charset="-78"/>
              </a:rPr>
              <a:t>برخورد سلیقه‌ای</a:t>
            </a:r>
          </a:p>
          <a:p>
            <a:pPr algn="r" rtl="1">
              <a:buFont typeface="Courier New" panose="02070309020205020404" pitchFamily="49" charset="0"/>
              <a:buChar char="o"/>
            </a:pPr>
            <a:r>
              <a:rPr lang="fa-IR" sz="2400" dirty="0">
                <a:cs typeface="B Nazanin" panose="00000400000000000000" pitchFamily="2" charset="-78"/>
              </a:rPr>
              <a:t>راهبرد نامناسب توزيع</a:t>
            </a:r>
            <a:endParaRPr lang="en-US" sz="2400" dirty="0">
              <a:cs typeface="B Nazanin" panose="00000400000000000000" pitchFamily="2" charset="-78"/>
            </a:endParaRPr>
          </a:p>
          <a:p>
            <a:pPr algn="r" rtl="1">
              <a:buFont typeface="Courier New" panose="02070309020205020404" pitchFamily="49" charset="0"/>
              <a:buChar char="o"/>
            </a:pPr>
            <a:r>
              <a:rPr lang="fa-IR" sz="2400" dirty="0">
                <a:cs typeface="B Nazanin" panose="00000400000000000000" pitchFamily="2" charset="-78"/>
              </a:rPr>
              <a:t>اتکای بیش از حد به یک مشتری</a:t>
            </a:r>
          </a:p>
          <a:p>
            <a:pPr algn="r" rtl="1">
              <a:buFont typeface="Courier New" panose="02070309020205020404" pitchFamily="49" charset="0"/>
              <a:buChar char="o"/>
            </a:pPr>
            <a:r>
              <a:rPr lang="fa-IR" sz="2400" dirty="0">
                <a:cs typeface="B Nazanin" panose="00000400000000000000" pitchFamily="2" charset="-78"/>
              </a:rPr>
              <a:t>ضعف در توسعه محصول</a:t>
            </a:r>
          </a:p>
          <a:p>
            <a:pPr algn="r" rtl="1">
              <a:buFont typeface="Courier New" panose="02070309020205020404" pitchFamily="49" charset="0"/>
              <a:buChar char="o"/>
            </a:pPr>
            <a:r>
              <a:rPr lang="fa-IR" sz="2400" dirty="0">
                <a:cs typeface="B Nazanin" panose="00000400000000000000" pitchFamily="2" charset="-78"/>
              </a:rPr>
              <a:t>رابطه با مشتری</a:t>
            </a: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-1627780" y="1000249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3000" dirty="0" smtClean="0">
                <a:ln w="0"/>
                <a:solidFill>
                  <a:srgbClr val="0070C0"/>
                </a:solidFill>
                <a:latin typeface="+mn-lt"/>
                <a:ea typeface="+mn-ea"/>
                <a:cs typeface="Entezar     &lt;---------" panose="00000700000000000000" pitchFamily="2" charset="-78"/>
              </a:rPr>
              <a:t>مارکتینگ ضعیف</a:t>
            </a:r>
            <a:endParaRPr lang="en-US" sz="3000" dirty="0">
              <a:ln w="0"/>
              <a:solidFill>
                <a:srgbClr val="0070C0"/>
              </a:solidFill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55046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239" y="907612"/>
            <a:ext cx="2361838" cy="85659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560" y="3377878"/>
            <a:ext cx="2376053" cy="87415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345" y="2771123"/>
            <a:ext cx="2376053" cy="87415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1112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450" y="5495550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-1302517" y="30155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Entezar     &lt;---------" panose="00000700000000000000" pitchFamily="2" charset="-78"/>
              </a:rPr>
              <a:t>مهمترین عوامل شکست کسب‌و‌کارهای نوپا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6162" y="301550"/>
            <a:ext cx="2639567" cy="8776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347" y="1540543"/>
            <a:ext cx="2376053" cy="87415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024" y="2147922"/>
            <a:ext cx="2376053" cy="874153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10175425" y="2971548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تیم بندی نامناسب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175424" y="2252437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عمکرد ضعیف</a:t>
            </a:r>
          </a:p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درمقابل رقبا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0201316" y="1638117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عملکرد</a:t>
            </a:r>
          </a:p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 نامناسب محصول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497606" y="1062749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dirty="0" smtClean="0">
                <a:solidFill>
                  <a:schemeClr val="bg1"/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ضعف در</a:t>
            </a:r>
          </a:p>
          <a:p>
            <a:pPr algn="r" rtl="1"/>
            <a:r>
              <a:rPr lang="fa-IR" sz="1400" dirty="0" smtClean="0">
                <a:solidFill>
                  <a:schemeClr val="bg1"/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تشخیص نیاز بازار</a:t>
            </a:r>
            <a:endParaRPr lang="en-US" sz="1400" dirty="0">
              <a:solidFill>
                <a:schemeClr val="bg1"/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795205" y="523341"/>
            <a:ext cx="2821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6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مارکتینگ ضعیف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175423" y="3489529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مدیریت ضعیف</a:t>
            </a:r>
          </a:p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 هزینه‌ها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024" y="3987043"/>
            <a:ext cx="2376053" cy="87415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238" y="4602234"/>
            <a:ext cx="2376053" cy="874153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10210991" y="4126059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مدل کسب‌و‌کار</a:t>
            </a:r>
          </a:p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نامناسب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217065" y="4812090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زمانبندی نامناسب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-1627780" y="1000249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2800" dirty="0">
                <a:ln w="0"/>
                <a:solidFill>
                  <a:srgbClr val="0070C0"/>
                </a:solidFill>
                <a:latin typeface="+mn-lt"/>
                <a:ea typeface="+mn-ea"/>
                <a:cs typeface="Entezar     &lt;---------" panose="00000700000000000000" pitchFamily="2" charset="-78"/>
              </a:rPr>
              <a:t>ضعف در تشخیص نیاز بازار و مشتریان</a:t>
            </a:r>
            <a:endParaRPr lang="en-US" sz="2800" dirty="0">
              <a:ln w="0"/>
              <a:solidFill>
                <a:srgbClr val="0070C0"/>
              </a:solidFill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-2186122" y="1608366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عدم توانایی در حل مشکل بازار با روشی مقیاس‌پذیر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بی‌توجهی به نیاز اصلی بازار</a:t>
            </a:r>
            <a:endParaRPr lang="en-US" sz="24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نداشتن بينش واقعي نسبت به بازار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درک نامناسب از فناوری مورد نیاز</a:t>
            </a:r>
            <a:endParaRPr lang="en-US" sz="24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دانش بازار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برنامه‌ریزی بازار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مکان‌یابی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قیمت گذاری</a:t>
            </a:r>
            <a:endParaRPr lang="fa-IR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61017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7198" y="884254"/>
            <a:ext cx="2639567" cy="87761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239" y="1485833"/>
            <a:ext cx="2361838" cy="85659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560" y="3377878"/>
            <a:ext cx="2376053" cy="87415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345" y="2771123"/>
            <a:ext cx="2376053" cy="87415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1112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450" y="5495550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-1302517" y="30155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Entezar     &lt;---------" panose="00000700000000000000" pitchFamily="2" charset="-78"/>
              </a:rPr>
              <a:t>مهمترین عوامل شکست کسب‌و‌کارهای نوپا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6162" y="301550"/>
            <a:ext cx="2639567" cy="87761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024" y="2147922"/>
            <a:ext cx="2376053" cy="874153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10175425" y="2971548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تیم بندی نامناسب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175424" y="2252437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عمکرد ضعیف</a:t>
            </a:r>
          </a:p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درمقابل رقبا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532733" y="1623199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500" dirty="0" smtClean="0">
                <a:solidFill>
                  <a:schemeClr val="bg1"/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عملکرد</a:t>
            </a:r>
          </a:p>
          <a:p>
            <a:pPr algn="r" rtl="1"/>
            <a:r>
              <a:rPr lang="fa-IR" sz="1500" dirty="0" smtClean="0">
                <a:solidFill>
                  <a:schemeClr val="bg1"/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نامناسب محصول</a:t>
            </a:r>
            <a:endParaRPr lang="en-US" sz="1500" dirty="0">
              <a:solidFill>
                <a:schemeClr val="bg1"/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497606" y="1008961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ضعف در</a:t>
            </a:r>
          </a:p>
          <a:p>
            <a:pPr algn="r" rtl="1"/>
            <a:r>
              <a:rPr lang="fa-I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تشخیص نیاز بازار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795205" y="523341"/>
            <a:ext cx="2821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6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مارکتینگ ضعیف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175423" y="3489529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مدیریت ضعیف</a:t>
            </a:r>
          </a:p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 هزینه‌ها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024" y="3987043"/>
            <a:ext cx="2376053" cy="87415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238" y="4602234"/>
            <a:ext cx="2376053" cy="874153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10210991" y="4126059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مدل کسب‌و‌کار</a:t>
            </a:r>
          </a:p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نامناسب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217065" y="4812090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زمانبندی نامناسب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-1627780" y="1000249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2800" dirty="0">
                <a:ln w="0"/>
                <a:solidFill>
                  <a:srgbClr val="0070C0"/>
                </a:solidFill>
                <a:latin typeface="+mn-lt"/>
                <a:ea typeface="+mn-ea"/>
                <a:cs typeface="Entezar     &lt;---------" panose="00000700000000000000" pitchFamily="2" charset="-78"/>
              </a:rPr>
              <a:t>عملکرد نامناسب محصول</a:t>
            </a:r>
            <a:endParaRPr lang="en-US" sz="2800" dirty="0">
              <a:ln w="0"/>
              <a:solidFill>
                <a:srgbClr val="0070C0"/>
              </a:solidFill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-2186122" y="1608366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موجودي ناکافی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محصولات نابالغ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عدم تناسب محصول یا خدمت با جامعه هدف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عدم تولید محصولات جدید و منحصربه‌فرد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عدم نیاز بازار به محصول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طراحی نامناسب محصول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نقص مديريت توليد و عمليات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ارزيابي غيرواقعي طرح</a:t>
            </a:r>
            <a:endParaRPr lang="fa-IR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748266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5127" y="1509048"/>
            <a:ext cx="2639567" cy="87761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7198" y="911148"/>
            <a:ext cx="2639567" cy="87761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239" y="2104395"/>
            <a:ext cx="2361838" cy="85659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560" y="3377878"/>
            <a:ext cx="2376053" cy="87415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345" y="2771123"/>
            <a:ext cx="2376053" cy="87415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1112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450" y="5495550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-1302517" y="30155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Entezar     &lt;---------" panose="00000700000000000000" pitchFamily="2" charset="-78"/>
              </a:rPr>
              <a:t>مهمترین عوامل شکست کسب‌و‌کارهای نوپا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6162" y="301550"/>
            <a:ext cx="2639567" cy="877612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10175425" y="2971548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تیم بندی نامناسب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562339" y="2239691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500" dirty="0" smtClean="0">
                <a:solidFill>
                  <a:schemeClr val="bg1"/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عمکرد ضعیف</a:t>
            </a:r>
          </a:p>
          <a:p>
            <a:pPr algn="r" rtl="1"/>
            <a:r>
              <a:rPr lang="fa-IR" sz="1500" dirty="0" smtClean="0">
                <a:solidFill>
                  <a:schemeClr val="bg1"/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درمقابل رقبا</a:t>
            </a:r>
            <a:endParaRPr lang="en-US" sz="1500" dirty="0">
              <a:solidFill>
                <a:schemeClr val="bg1"/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532733" y="1623199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عملکرد</a:t>
            </a:r>
          </a:p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نامناسب محصول</a:t>
            </a:r>
            <a:endParaRPr lang="en-US" sz="15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497606" y="1008961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ضعف در</a:t>
            </a:r>
          </a:p>
          <a:p>
            <a:pPr algn="r" rtl="1"/>
            <a:r>
              <a:rPr lang="fa-I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تشخیص نیاز بازار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795205" y="523341"/>
            <a:ext cx="2821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6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مارکتینگ ضعیف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175423" y="3489529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مدیریت ضعیف</a:t>
            </a:r>
          </a:p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 هزینه‌ها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024" y="3987043"/>
            <a:ext cx="2376053" cy="87415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238" y="4602234"/>
            <a:ext cx="2376053" cy="874153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10210991" y="4126059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مدل کسب‌و‌کار</a:t>
            </a:r>
          </a:p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نامناسب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217065" y="4812090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زمانبندی نامناسب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-1627780" y="1000249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fa-IR" sz="2800" dirty="0">
                <a:ln w="0"/>
                <a:solidFill>
                  <a:srgbClr val="0070C0"/>
                </a:solidFill>
                <a:latin typeface="+mn-lt"/>
                <a:ea typeface="+mn-ea"/>
                <a:cs typeface="Entezar     &lt;---------" panose="00000700000000000000" pitchFamily="2" charset="-78"/>
              </a:rPr>
              <a:t>عملکرد ضعیف در مقابل رقبا</a:t>
            </a: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-2189052" y="1863859"/>
            <a:ext cx="10515600" cy="273401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عدم انجام کارهای جدید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عدم ایجاد تمایز نسبت به سایر رقبا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بی‌همتا و منحصر به‌فرد نبودن شرکت</a:t>
            </a:r>
            <a:endParaRPr lang="fa-IR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039626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899" y="2743916"/>
            <a:ext cx="2361838" cy="85659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740" y="2118225"/>
            <a:ext cx="2639567" cy="87761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5127" y="1509048"/>
            <a:ext cx="2639567" cy="87761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7198" y="911148"/>
            <a:ext cx="2639567" cy="87761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560" y="3377878"/>
            <a:ext cx="2376053" cy="87415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1112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450" y="5495550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-1302517" y="30155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Entezar     &lt;---------" panose="00000700000000000000" pitchFamily="2" charset="-78"/>
              </a:rPr>
              <a:t>مهمترین عوامل شکست کسب‌و‌کارهای نوپا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6162" y="301550"/>
            <a:ext cx="2639567" cy="877612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9795204" y="2997844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/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تیم بندی نامناسب</a:t>
            </a:r>
            <a:endParaRPr lang="en-US" sz="1500" dirty="0">
              <a:solidFill>
                <a:schemeClr val="bg1"/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562339" y="2226244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عمکرد ضعیف</a:t>
            </a:r>
          </a:p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درمقابل رقبا</a:t>
            </a:r>
            <a:endParaRPr lang="en-US" sz="15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532733" y="1623199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عملکرد</a:t>
            </a:r>
          </a:p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نامناسب محصول</a:t>
            </a:r>
            <a:endParaRPr lang="en-US" sz="15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497606" y="1008961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ضعف در</a:t>
            </a:r>
          </a:p>
          <a:p>
            <a:pPr algn="r" rtl="1"/>
            <a:r>
              <a:rPr lang="fa-I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تشخیص نیاز بازار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795205" y="523341"/>
            <a:ext cx="2821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6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مارکتینگ ضعیف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175423" y="3489529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مدیریت ضعیف</a:t>
            </a:r>
          </a:p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 هزینه‌ها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024" y="3987043"/>
            <a:ext cx="2376053" cy="87415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238" y="4602234"/>
            <a:ext cx="2376053" cy="874153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10210991" y="4126059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مدل کسب‌و‌کار</a:t>
            </a:r>
          </a:p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نامناسب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217065" y="4812090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زمانبندی نامناسب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-1627780" y="1000249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2800" dirty="0">
                <a:ln w="0"/>
                <a:solidFill>
                  <a:srgbClr val="0070C0"/>
                </a:solidFill>
                <a:latin typeface="+mn-lt"/>
                <a:ea typeface="+mn-ea"/>
                <a:cs typeface="Entezar     &lt;---------" panose="00000700000000000000" pitchFamily="2" charset="-78"/>
              </a:rPr>
              <a:t>تیم بندی نامناسب (استارت آپ و مجموعه موسسان کسب‌وکار نوپا)</a:t>
            </a:r>
            <a:endParaRPr lang="en-US" sz="2800" dirty="0">
              <a:ln w="0"/>
              <a:solidFill>
                <a:srgbClr val="0070C0"/>
              </a:solidFill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-2198755" y="1766107"/>
            <a:ext cx="10515600" cy="390052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عدم استخدام نیروی مستعد مناسب</a:t>
            </a:r>
            <a:endParaRPr lang="en-US" sz="24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عدم وجود استعدادها و مهارتهای متفاوت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عدم وجود تعادل در تیم استارت‌آپ 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نداشتن اعضایی مشتاق و پرشور 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عدم اضافه شدن استعداد‌های جدید به تیم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عدم برخورداری از مهارت‌های فناورانه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نداشتن انگیزه کافی و خستگی و دلسردی از کار</a:t>
            </a:r>
            <a:endParaRPr lang="fa-IR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214116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899" y="2743916"/>
            <a:ext cx="2361838" cy="85659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740" y="2118225"/>
            <a:ext cx="2639567" cy="87761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5127" y="1509048"/>
            <a:ext cx="2639567" cy="87761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7198" y="911148"/>
            <a:ext cx="2639567" cy="87761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560" y="3377878"/>
            <a:ext cx="2376053" cy="87415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1112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450" y="5495550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-1302517" y="30155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Entezar     &lt;---------" panose="00000700000000000000" pitchFamily="2" charset="-78"/>
              </a:rPr>
              <a:t>مهمترین عوامل شکست کسب‌و‌کارهای نوپا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6162" y="301550"/>
            <a:ext cx="2639567" cy="877612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9795204" y="2997844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/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تیم بندی نامناسب</a:t>
            </a:r>
            <a:endParaRPr lang="en-US" sz="1500" dirty="0">
              <a:solidFill>
                <a:schemeClr val="bg1"/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562339" y="2226244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عمکرد ضعیف</a:t>
            </a:r>
          </a:p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درمقابل رقبا</a:t>
            </a:r>
            <a:endParaRPr lang="en-US" sz="15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532733" y="1623199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عملکرد</a:t>
            </a:r>
          </a:p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نامناسب محصول</a:t>
            </a:r>
            <a:endParaRPr lang="en-US" sz="15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497606" y="1008961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ضعف در</a:t>
            </a:r>
          </a:p>
          <a:p>
            <a:pPr algn="r" rtl="1"/>
            <a:r>
              <a:rPr lang="fa-I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تشخیص نیاز بازار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795205" y="523341"/>
            <a:ext cx="2821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6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مارکتینگ ضعیف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175423" y="3489529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مدیریت ضعیف</a:t>
            </a:r>
          </a:p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 هزینه‌ها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024" y="3987043"/>
            <a:ext cx="2376053" cy="87415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238" y="4602234"/>
            <a:ext cx="2376053" cy="874153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10210991" y="4126059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مدل کسب‌و‌کار</a:t>
            </a:r>
          </a:p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نامناسب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217065" y="4812090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زمانبندی نامناسب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32" name="Title 1"/>
          <p:cNvSpPr txBox="1">
            <a:spLocks/>
          </p:cNvSpPr>
          <p:nvPr/>
        </p:nvSpPr>
        <p:spPr>
          <a:xfrm>
            <a:off x="-1660255" y="169201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fa-IR" sz="2800" dirty="0">
                <a:ln w="0"/>
                <a:solidFill>
                  <a:srgbClr val="0070C0"/>
                </a:solidFill>
                <a:latin typeface="+mn-lt"/>
                <a:ea typeface="+mn-ea"/>
                <a:cs typeface="Entezar     &lt;---------" panose="00000700000000000000" pitchFamily="2" charset="-78"/>
              </a:rPr>
              <a:t>چالش تیم‌های استارت‌آپ در هنگام گسترش</a:t>
            </a: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-1627780" y="1000249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2800" dirty="0">
                <a:ln w="0"/>
                <a:solidFill>
                  <a:schemeClr val="accent5">
                    <a:lumMod val="40000"/>
                    <a:lumOff val="60000"/>
                  </a:schemeClr>
                </a:solidFill>
                <a:latin typeface="+mn-lt"/>
                <a:ea typeface="+mn-ea"/>
                <a:cs typeface="Entezar     &lt;---------" panose="00000700000000000000" pitchFamily="2" charset="-78"/>
              </a:rPr>
              <a:t>تیم بندی نامناسب (استارت آپ و مجموعه موسسان کسب‌وکار نوپا)</a:t>
            </a:r>
            <a:endParaRPr lang="en-US" sz="2800" dirty="0">
              <a:ln w="0"/>
              <a:solidFill>
                <a:schemeClr val="accent5">
                  <a:lumMod val="40000"/>
                  <a:lumOff val="60000"/>
                </a:schemeClr>
              </a:solidFill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-1936983" y="2386660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چالش فضای فیزیکی (متناسب بودن اندازه شرکت با اندازه تیم)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چالش مقیاس‌پذیری سامانه‌های داخلی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چالش ارتباطات بین تیمی (همکاری‌های بین تیمی برای مثال بین تیم مهندسی</a:t>
            </a:r>
          </a:p>
          <a:p>
            <a:pPr marL="0" indent="0" algn="r" rtl="1">
              <a:buNone/>
            </a:pPr>
            <a:r>
              <a:rPr lang="fa-IR" sz="2400" dirty="0" smtClean="0">
                <a:cs typeface="B Nazanin" panose="00000400000000000000" pitchFamily="2" charset="-78"/>
              </a:rPr>
              <a:t> و تیم بازاریابی برای رسیدن به تعامل بیشتر)</a:t>
            </a:r>
            <a:endParaRPr lang="en-US" sz="24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تحصیلات ناکافی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ضعف در کار گروهی و مسائل منابع انسانی</a:t>
            </a:r>
            <a:endParaRPr lang="fa-IR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820687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8685" y="3326725"/>
            <a:ext cx="2361838" cy="85659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6160" y="2726142"/>
            <a:ext cx="2639567" cy="87761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740" y="2118225"/>
            <a:ext cx="2639567" cy="87761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5127" y="1509048"/>
            <a:ext cx="2639567" cy="87761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7198" y="911148"/>
            <a:ext cx="2639567" cy="87761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1112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450" y="5495550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-1302517" y="30155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Entezar     &lt;---------" panose="00000700000000000000" pitchFamily="2" charset="-78"/>
              </a:rPr>
              <a:t>مهمترین عوامل شکست کسب‌و‌کارهای نوپا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6162" y="301550"/>
            <a:ext cx="2639567" cy="877612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9781757" y="2957503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تیم بندی نامناسب</a:t>
            </a:r>
            <a:endParaRPr lang="en-US" sz="15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562339" y="2226244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عمکرد ضعیف</a:t>
            </a:r>
          </a:p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درمقابل رقبا</a:t>
            </a:r>
            <a:endParaRPr lang="en-US" sz="15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532733" y="1623199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عملکرد</a:t>
            </a:r>
          </a:p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نامناسب محصول</a:t>
            </a:r>
            <a:endParaRPr lang="en-US" sz="15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497606" y="1008961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ضعف در</a:t>
            </a:r>
          </a:p>
          <a:p>
            <a:pPr algn="r" rtl="1"/>
            <a:r>
              <a:rPr lang="fa-I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تشخیص نیاز بازار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795205" y="523341"/>
            <a:ext cx="2821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6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مارکتینگ ضعیف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551723" y="3475692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dirty="0" smtClean="0">
                <a:solidFill>
                  <a:schemeClr val="bg1"/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مدیریت ضعیف</a:t>
            </a:r>
          </a:p>
          <a:p>
            <a:pPr algn="r" rtl="1"/>
            <a:r>
              <a:rPr lang="fa-IR" sz="1400" dirty="0" smtClean="0">
                <a:solidFill>
                  <a:schemeClr val="bg1"/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 هزینه‌ها</a:t>
            </a:r>
            <a:endParaRPr lang="en-US" sz="1400" dirty="0">
              <a:solidFill>
                <a:schemeClr val="bg1"/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1024" y="3987043"/>
            <a:ext cx="2376053" cy="87415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238" y="4602234"/>
            <a:ext cx="2376053" cy="874153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10210991" y="4126059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مدل کسب‌و‌کار</a:t>
            </a:r>
          </a:p>
          <a:p>
            <a:r>
              <a:rPr lang="fa-IR" sz="14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نامناسب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217065" y="4812090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زمانبندی نامناسب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2" name="Title 1"/>
          <p:cNvSpPr txBox="1">
            <a:spLocks/>
          </p:cNvSpPr>
          <p:nvPr/>
        </p:nvSpPr>
        <p:spPr>
          <a:xfrm>
            <a:off x="-1036990" y="1008281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endParaRPr lang="fa-IR" sz="3400" dirty="0">
              <a:cs typeface="B Nazanin" panose="00000400000000000000" pitchFamily="2" charset="-78"/>
            </a:endParaRPr>
          </a:p>
        </p:txBody>
      </p:sp>
      <p:sp>
        <p:nvSpPr>
          <p:cNvPr id="43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44" name="Title 1"/>
          <p:cNvSpPr txBox="1">
            <a:spLocks/>
          </p:cNvSpPr>
          <p:nvPr/>
        </p:nvSpPr>
        <p:spPr>
          <a:xfrm>
            <a:off x="-1627780" y="1000249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2800" dirty="0">
                <a:ln w="0"/>
                <a:solidFill>
                  <a:srgbClr val="0070C0"/>
                </a:solidFill>
                <a:latin typeface="+mn-lt"/>
                <a:ea typeface="+mn-ea"/>
                <a:cs typeface="Entezar     &lt;---------" panose="00000700000000000000" pitchFamily="2" charset="-78"/>
              </a:rPr>
              <a:t>مدیریت ضعیف بر هزینه‌ها و اتمام منابع مالی</a:t>
            </a:r>
            <a:endParaRPr lang="en-US" sz="2800" dirty="0">
              <a:ln w="0"/>
              <a:solidFill>
                <a:srgbClr val="0070C0"/>
              </a:solidFill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sp>
        <p:nvSpPr>
          <p:cNvPr id="45" name="Title 1"/>
          <p:cNvSpPr txBox="1">
            <a:spLocks/>
          </p:cNvSpPr>
          <p:nvPr/>
        </p:nvSpPr>
        <p:spPr>
          <a:xfrm>
            <a:off x="-1475380" y="1152649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en-US" sz="2800" dirty="0">
              <a:ln w="0"/>
              <a:solidFill>
                <a:srgbClr val="0070C0"/>
              </a:solidFill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sp>
        <p:nvSpPr>
          <p:cNvPr id="55" name="Content Placeholder 2"/>
          <p:cNvSpPr txBox="1">
            <a:spLocks/>
          </p:cNvSpPr>
          <p:nvPr/>
        </p:nvSpPr>
        <p:spPr>
          <a:xfrm>
            <a:off x="-2264948" y="1622990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 کمبود منابع</a:t>
            </a:r>
            <a:endParaRPr lang="en-US" sz="24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مدیریت ضعیف منابع</a:t>
            </a:r>
            <a:endParaRPr lang="en-US" sz="24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تخصیص نامناسب بودجه </a:t>
            </a:r>
            <a:endParaRPr lang="en-US" sz="24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عدم تأمین مالی در زمان درست و به‌موقع</a:t>
            </a:r>
            <a:endParaRPr lang="en-US" sz="24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فقدان مشوق‌های سرمایه‌گذاری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دانش مالي ضعيف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رابطه نامناسب با سرمایه‌گذاران جسورانه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مشكلات ناشي از محيط اقتصادی</a:t>
            </a:r>
            <a:endParaRPr lang="fa-IR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35492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7009" y="3350658"/>
            <a:ext cx="2639567" cy="87761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1962" y="3964277"/>
            <a:ext cx="2361838" cy="85659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6160" y="2726142"/>
            <a:ext cx="2639567" cy="87761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740" y="2118225"/>
            <a:ext cx="2639567" cy="87761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5127" y="1509048"/>
            <a:ext cx="2639567" cy="87761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7198" y="911148"/>
            <a:ext cx="2639567" cy="87761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1112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450" y="5495550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-1302517" y="30155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Entezar     &lt;---------" panose="00000700000000000000" pitchFamily="2" charset="-78"/>
              </a:rPr>
              <a:t>مهمترین عوامل شکست کسب‌و‌کارهای نوپا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6162" y="301550"/>
            <a:ext cx="2639567" cy="877612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9781757" y="2957503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تیم بندی نامناسب</a:t>
            </a:r>
            <a:endParaRPr lang="en-US" sz="15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562339" y="2226244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عمکرد ضعیف</a:t>
            </a:r>
          </a:p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درمقابل رقبا</a:t>
            </a:r>
            <a:endParaRPr lang="en-US" sz="15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532733" y="1623199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عملکرد</a:t>
            </a:r>
          </a:p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نامناسب محصول</a:t>
            </a:r>
            <a:endParaRPr lang="en-US" sz="15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497606" y="1008961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ضعف در</a:t>
            </a:r>
          </a:p>
          <a:p>
            <a:pPr algn="r" rtl="1"/>
            <a:r>
              <a:rPr lang="fa-I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تشخیص نیاز بازار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795205" y="523341"/>
            <a:ext cx="2821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6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مارکتینگ ضعیف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551723" y="3475692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مدیریت ضعیف</a:t>
            </a:r>
          </a:p>
          <a:p>
            <a:pPr algn="r" rtl="1"/>
            <a:r>
              <a:rPr lang="fa-IR" sz="14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 هزینه‌ها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238" y="4602234"/>
            <a:ext cx="2376053" cy="874153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8538276" y="4137266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dirty="0" smtClean="0">
                <a:solidFill>
                  <a:schemeClr val="bg1"/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مدل کسب‌و‌کار</a:t>
            </a:r>
          </a:p>
          <a:p>
            <a:pPr algn="r" rtl="1"/>
            <a:r>
              <a:rPr lang="fa-IR" sz="1400" dirty="0" smtClean="0">
                <a:solidFill>
                  <a:schemeClr val="bg1"/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نامناسب</a:t>
            </a:r>
            <a:endParaRPr lang="en-US" sz="1400" dirty="0">
              <a:solidFill>
                <a:schemeClr val="bg1"/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217065" y="4812090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زمانبندی نامناسب</a:t>
            </a:r>
            <a:endParaRPr lang="en-US" sz="1500" dirty="0">
              <a:solidFill>
                <a:schemeClr val="bg1">
                  <a:lumMod val="75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-1627780" y="1000249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2800" dirty="0">
                <a:ln w="0"/>
                <a:solidFill>
                  <a:srgbClr val="0070C0"/>
                </a:solidFill>
                <a:latin typeface="+mn-lt"/>
                <a:ea typeface="+mn-ea"/>
                <a:cs typeface="Entezar     &lt;---------" panose="00000700000000000000" pitchFamily="2" charset="-78"/>
              </a:rPr>
              <a:t>مدل کسب‌وکار نامناسب</a:t>
            </a:r>
            <a:endParaRPr lang="en-US" sz="2800" dirty="0">
              <a:ln w="0"/>
              <a:solidFill>
                <a:srgbClr val="0070C0"/>
              </a:solidFill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-2186122" y="1648707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تنها در یک وضعیت مطلوب است که می‌توان بازگشت سرمایه بالایی داشت و </a:t>
            </a:r>
          </a:p>
          <a:p>
            <a:pPr marL="0" indent="0" algn="r" rtl="1">
              <a:buNone/>
            </a:pPr>
            <a:r>
              <a:rPr lang="fa-IR" sz="2400" dirty="0" smtClean="0">
                <a:cs typeface="B Nazanin" panose="00000400000000000000" pitchFamily="2" charset="-78"/>
              </a:rPr>
              <a:t>   آن زمانی است که مشتریان هدف با سرمایه‌گذاری کمتری جذب شده باشند. 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تأکید بیشتر بر مقیاس‌پذیری و بازگشت سرمایه در مقایسه با هزینه جذب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خوش‌بینی کارآفرین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انعطاف‌ناپذیری در روش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نداشتن دانش و مهارت کسب‌وکار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تعریف مبهم کسب‌وکار</a:t>
            </a:r>
          </a:p>
          <a:p>
            <a:pPr marL="0" indent="0" algn="r" rtl="1">
              <a:buNone/>
            </a:pP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-2652652" y="1770114"/>
            <a:ext cx="10515600" cy="463185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endParaRPr 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64487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964" y="3960070"/>
            <a:ext cx="2639567" cy="87761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7009" y="3350658"/>
            <a:ext cx="2639567" cy="87761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1962" y="4569392"/>
            <a:ext cx="2361838" cy="85659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6160" y="2726142"/>
            <a:ext cx="2639567" cy="87761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740" y="2118225"/>
            <a:ext cx="2639567" cy="87761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5127" y="1509048"/>
            <a:ext cx="2639567" cy="87761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7198" y="911148"/>
            <a:ext cx="2639567" cy="87761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1112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450" y="5495550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-1302517" y="30155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Entezar     &lt;---------" panose="00000700000000000000" pitchFamily="2" charset="-78"/>
              </a:rPr>
              <a:t>مهمترین عوامل شکست کسب‌و‌کارهای نوپا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6162" y="301550"/>
            <a:ext cx="2639567" cy="877612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9781757" y="2957503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تیم بندی نامناسب</a:t>
            </a:r>
            <a:endParaRPr lang="en-US" sz="15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562339" y="2226244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عمکرد ضعیف</a:t>
            </a:r>
          </a:p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درمقابل رقبا</a:t>
            </a:r>
            <a:endParaRPr lang="en-US" sz="15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532733" y="1623199"/>
            <a:ext cx="28215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عملکرد</a:t>
            </a:r>
          </a:p>
          <a:p>
            <a:pPr algn="r" rtl="1"/>
            <a:r>
              <a:rPr lang="fa-IR" sz="15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نامناسب محصول</a:t>
            </a:r>
            <a:endParaRPr lang="en-US" sz="15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497606" y="1008961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ضعف در</a:t>
            </a:r>
          </a:p>
          <a:p>
            <a:pPr algn="r" rtl="1"/>
            <a:r>
              <a:rPr lang="fa-I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تشخیص نیاز بازار</a:t>
            </a: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795205" y="523341"/>
            <a:ext cx="2821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6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مارکتینگ ضعیف</a:t>
            </a:r>
            <a:endParaRPr lang="en-US" sz="16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551723" y="3475692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مدیریت ضعیف</a:t>
            </a:r>
          </a:p>
          <a:p>
            <a:pPr algn="r" rtl="1"/>
            <a:r>
              <a:rPr lang="fa-IR" sz="14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 هزینه‌ها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511382" y="4110372"/>
            <a:ext cx="2821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14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مدل کسب‌و‌کار</a:t>
            </a:r>
          </a:p>
          <a:p>
            <a:pPr algn="r" rtl="1"/>
            <a:r>
              <a:rPr lang="fa-IR" sz="1400" dirty="0" smtClean="0">
                <a:solidFill>
                  <a:schemeClr val="bg1">
                    <a:lumMod val="50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نامناسب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9808651" y="4820738"/>
            <a:ext cx="282157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1500" dirty="0" smtClean="0">
                <a:solidFill>
                  <a:schemeClr val="bg1"/>
                </a:solidFill>
                <a:latin typeface="Samim" panose="020B0603030804020204" pitchFamily="34" charset="0"/>
                <a:ea typeface="Samim" panose="020B0603030804020204" pitchFamily="34" charset="0"/>
                <a:cs typeface="Samim" panose="020B0603030804020204" pitchFamily="34" charset="0"/>
              </a:rPr>
              <a:t>زمانبندی نامناسب</a:t>
            </a:r>
            <a:endParaRPr lang="en-US" sz="1500" dirty="0">
              <a:solidFill>
                <a:schemeClr val="bg1"/>
              </a:solidFill>
              <a:latin typeface="Samim" panose="020B0603030804020204" pitchFamily="34" charset="0"/>
              <a:ea typeface="Samim" panose="020B0603030804020204" pitchFamily="34" charset="0"/>
              <a:cs typeface="Samim" panose="020B0603030804020204" pitchFamily="34" charset="0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-1627780" y="1000249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a-IR" sz="2800" dirty="0" smtClean="0">
                <a:ln w="0"/>
                <a:solidFill>
                  <a:srgbClr val="0070C0"/>
                </a:solidFill>
                <a:latin typeface="+mn-lt"/>
                <a:ea typeface="+mn-ea"/>
                <a:cs typeface="Entezar     &lt;---------" panose="00000700000000000000" pitchFamily="2" charset="-78"/>
              </a:rPr>
              <a:t>زمانبندی نامناسب</a:t>
            </a:r>
            <a:endParaRPr lang="en-US" sz="2800" dirty="0">
              <a:ln w="0"/>
              <a:solidFill>
                <a:srgbClr val="0070C0"/>
              </a:solidFill>
              <a:latin typeface="+mn-lt"/>
              <a:ea typeface="+mn-ea"/>
              <a:cs typeface="Entezar     &lt;---------" panose="00000700000000000000" pitchFamily="2" charset="-78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-2186122" y="1810071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ایده‌ موردنظر چقدر از زمان خود جلوتر است و آیا دنیا برای آن آمادگی دارد یا نه؟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سیر در گذشته 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زمانبندی ضعیف</a:t>
            </a:r>
            <a:endParaRPr 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443173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1112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58" y="5509785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0" y="717572"/>
            <a:ext cx="121920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B Nazanin" panose="00000400000000000000" pitchFamily="2" charset="-78"/>
              </a:rPr>
              <a:t>بررسی نمونه‌ها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B Nazanin" panose="00000400000000000000" pitchFamily="2" charset="-78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85615" y="1943508"/>
            <a:ext cx="10515600" cy="43513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en-US" sz="2200" dirty="0" err="1" smtClean="0">
                <a:cs typeface="B Nazanin" panose="00000400000000000000" pitchFamily="2" charset="-78"/>
              </a:rPr>
              <a:t>Wantful</a:t>
            </a:r>
            <a:r>
              <a:rPr lang="en-US" sz="2200" dirty="0" smtClean="0">
                <a:cs typeface="B Nazanin" panose="00000400000000000000" pitchFamily="2" charset="-78"/>
              </a:rPr>
              <a:t> </a:t>
            </a:r>
            <a:r>
              <a:rPr lang="fa-IR" sz="2200" dirty="0" smtClean="0">
                <a:cs typeface="B Nazanin" panose="00000400000000000000" pitchFamily="2" charset="-78"/>
              </a:rPr>
              <a:t>  خدمات برخطي  را در زمینه دادن هدیه ارایه می‌کرد و بر اساس سلیقه و علایق گیرنده،</a:t>
            </a:r>
          </a:p>
          <a:p>
            <a:pPr marL="0" indent="0" algn="r" rtl="1">
              <a:buNone/>
            </a:pPr>
            <a:r>
              <a:rPr lang="fa-IR" sz="2200" dirty="0" smtClean="0">
                <a:cs typeface="B Nazanin" panose="00000400000000000000" pitchFamily="2" charset="-78"/>
              </a:rPr>
              <a:t> هدیه‌هایی را به او پیشنهاد می‌کرد.</a:t>
            </a:r>
          </a:p>
          <a:p>
            <a:pPr algn="r" rtl="1"/>
            <a:r>
              <a:rPr lang="fa-IR" sz="2200" dirty="0" smtClean="0">
                <a:cs typeface="B Nazanin" panose="00000400000000000000" pitchFamily="2" charset="-78"/>
              </a:rPr>
              <a:t>حوزه فعالیت: تجارت الکترونیکي</a:t>
            </a:r>
          </a:p>
          <a:p>
            <a:pPr algn="r" rtl="1"/>
            <a:r>
              <a:rPr lang="fa-IR" sz="2200" dirty="0" smtClean="0">
                <a:cs typeface="B Nazanin" panose="00000400000000000000" pitchFamily="2" charset="-78"/>
              </a:rPr>
              <a:t>مدت‌زمان فعالیت: ۲۰۱۱- ۲۰۱۳</a:t>
            </a:r>
          </a:p>
          <a:p>
            <a:pPr algn="r" rtl="1"/>
            <a:r>
              <a:rPr lang="fa-IR" sz="2200" dirty="0" smtClean="0">
                <a:cs typeface="B Nazanin" panose="00000400000000000000" pitchFamily="2" charset="-78"/>
              </a:rPr>
              <a:t>نشانی: نیویورک</a:t>
            </a:r>
          </a:p>
          <a:p>
            <a:pPr algn="r" rtl="1"/>
            <a:r>
              <a:rPr lang="fa-IR" sz="2200" dirty="0" smtClean="0">
                <a:cs typeface="B Nazanin" panose="00000400000000000000" pitchFamily="2" charset="-78"/>
              </a:rPr>
              <a:t>موسس: جان پویسون</a:t>
            </a:r>
          </a:p>
          <a:p>
            <a:pPr algn="r" rtl="1"/>
            <a:r>
              <a:rPr lang="fa-IR" sz="2200" dirty="0" smtClean="0">
                <a:cs typeface="B Nazanin" panose="00000400000000000000" pitchFamily="2" charset="-78"/>
              </a:rPr>
              <a:t>میزان جذب سرمایه: ۵٫۵ میلیون دلار در یک دوره</a:t>
            </a:r>
          </a:p>
          <a:p>
            <a:pPr algn="r" rtl="1"/>
            <a:r>
              <a:rPr lang="fa-IR" sz="2200" dirty="0" smtClean="0">
                <a:cs typeface="B Nazanin" panose="00000400000000000000" pitchFamily="2" charset="-78"/>
              </a:rPr>
              <a:t>پشتیبان: ۸ سرمایه‌گذار</a:t>
            </a:r>
            <a:endParaRPr lang="fa-IR" sz="2200" dirty="0">
              <a:cs typeface="B Nazanin" panose="000004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1233295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200" dirty="0" err="1" smtClean="0">
                <a:solidFill>
                  <a:schemeClr val="accent1">
                    <a:lumMod val="75000"/>
                  </a:schemeClr>
                </a:solidFill>
                <a:latin typeface="Bahnschrift SemiBold Condensed" panose="020B0502040204020203" pitchFamily="34" charset="0"/>
                <a:cs typeface="B Nazanin" panose="00000400000000000000" pitchFamily="2" charset="-78"/>
              </a:rPr>
              <a:t>Wantful</a:t>
            </a:r>
            <a:r>
              <a:rPr lang="fa-IR" sz="2400" b="1" dirty="0" smtClean="0">
                <a:solidFill>
                  <a:schemeClr val="accent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</a:t>
            </a:r>
            <a:r>
              <a:rPr lang="fa-IR" sz="3200" dirty="0" smtClean="0">
                <a:solidFill>
                  <a:schemeClr val="accent1">
                    <a:lumMod val="75000"/>
                  </a:schemeClr>
                </a:solidFill>
                <a:latin typeface="Bahnschrift SemiBold Condensed" panose="020B0502040204020203" pitchFamily="34" charset="0"/>
                <a:cs typeface="B Nazanin" panose="00000400000000000000" pitchFamily="2" charset="-78"/>
              </a:rPr>
              <a:t> </a:t>
            </a:r>
            <a:endParaRPr lang="en-US" sz="3200" dirty="0">
              <a:solidFill>
                <a:schemeClr val="accent1">
                  <a:lumMod val="75000"/>
                </a:schemeClr>
              </a:solidFill>
              <a:latin typeface="Bahnschrift SemiBold Condensed" panose="020B0502040204020203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491559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1112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58" y="5509785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57664" y="492507"/>
            <a:ext cx="12134336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B Nazanin" panose="00000400000000000000" pitchFamily="2" charset="-78"/>
              </a:rPr>
              <a:t>بررسی نمونه‌ها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B Nazanin" panose="000004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664" y="1233295"/>
            <a:ext cx="1213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200" dirty="0" err="1" smtClean="0">
                <a:solidFill>
                  <a:schemeClr val="accent1">
                    <a:lumMod val="75000"/>
                  </a:schemeClr>
                </a:solidFill>
                <a:latin typeface="Bahnschrift SemiBold Condensed" panose="020B0502040204020203" pitchFamily="34" charset="0"/>
                <a:cs typeface="B Nazanin" panose="00000400000000000000" pitchFamily="2" charset="-78"/>
              </a:rPr>
              <a:t>Wantful</a:t>
            </a:r>
            <a:r>
              <a:rPr lang="fa-IR" sz="2400" b="1" dirty="0" smtClean="0">
                <a:solidFill>
                  <a:schemeClr val="accent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</a:t>
            </a:r>
            <a:r>
              <a:rPr lang="fa-IR" sz="3200" dirty="0" smtClean="0">
                <a:solidFill>
                  <a:schemeClr val="accent1">
                    <a:lumMod val="75000"/>
                  </a:schemeClr>
                </a:solidFill>
                <a:latin typeface="Bahnschrift SemiBold Condensed" panose="020B0502040204020203" pitchFamily="34" charset="0"/>
                <a:cs typeface="B Nazanin" panose="00000400000000000000" pitchFamily="2" charset="-78"/>
              </a:rPr>
              <a:t> </a:t>
            </a:r>
            <a:endParaRPr lang="en-US" sz="3200" dirty="0">
              <a:solidFill>
                <a:schemeClr val="accent1">
                  <a:lumMod val="75000"/>
                </a:schemeClr>
              </a:solidFill>
              <a:latin typeface="Bahnschrift SemiBold Condensed" panose="020B0502040204020203" pitchFamily="34" charset="0"/>
              <a:cs typeface="B Nazanin" panose="00000400000000000000" pitchFamily="2" charset="-78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192741" y="1982922"/>
            <a:ext cx="10515600" cy="43513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en-US" sz="2400" b="1" dirty="0" smtClean="0">
                <a:cs typeface="B Nazanin" panose="00000400000000000000" pitchFamily="2" charset="-78"/>
              </a:rPr>
              <a:t>     </a:t>
            </a:r>
            <a:r>
              <a:rPr lang="fa-IR" sz="2400" b="1" dirty="0" smtClean="0">
                <a:cs typeface="B Nazanin" panose="00000400000000000000" pitchFamily="2" charset="-78"/>
              </a:rPr>
              <a:t>دلایل شکست</a:t>
            </a:r>
            <a:r>
              <a:rPr lang="en-US" sz="2400" b="1" dirty="0" smtClean="0">
                <a:cs typeface="B Nazanin" panose="00000400000000000000" pitchFamily="2" charset="-78"/>
              </a:rPr>
              <a:t>:</a:t>
            </a:r>
            <a:endParaRPr lang="fa-IR" sz="2400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2200" dirty="0" smtClean="0">
                <a:cs typeface="B Nazanin" panose="00000400000000000000" pitchFamily="2" charset="-78"/>
              </a:rPr>
              <a:t>۱-وابستگی به نوردستروم(شرکت خرده فروشی کالاهای لوکس آمریکایی) به‌عنوان یک سرمایه‌گذار.</a:t>
            </a:r>
          </a:p>
          <a:p>
            <a:pPr marL="0" indent="0" algn="r" rtl="1">
              <a:buNone/>
            </a:pPr>
            <a:r>
              <a:rPr lang="fa-IR" sz="2200" dirty="0" smtClean="0">
                <a:cs typeface="B Nazanin" panose="00000400000000000000" pitchFamily="2" charset="-78"/>
              </a:rPr>
              <a:t>۲-برنامه‌ریزی‌ها درست از آب درنیامد.</a:t>
            </a:r>
          </a:p>
          <a:p>
            <a:pPr marL="0" indent="0" algn="r" rtl="1">
              <a:buNone/>
            </a:pPr>
            <a:r>
              <a:rPr lang="fa-IR" sz="2200" dirty="0" smtClean="0">
                <a:cs typeface="B Nazanin" panose="00000400000000000000" pitchFamily="2" charset="-78"/>
              </a:rPr>
              <a:t>۳- جزئیات مربوط به معاملات در دسترس نبود.</a:t>
            </a:r>
          </a:p>
          <a:p>
            <a:pPr marL="0" indent="0" algn="r" rtl="1">
              <a:buNone/>
            </a:pPr>
            <a:r>
              <a:rPr lang="fa-IR" sz="2200" dirty="0" smtClean="0">
                <a:cs typeface="B Nazanin" panose="00000400000000000000" pitchFamily="2" charset="-78"/>
              </a:rPr>
              <a:t>۴-شرکت تمرکز خود را از خرید هدیه برای دوستان به خرید هدیه برای خود شخص تغییر داد و این باعث شد رقبای جدیدی پیدا کند، ازجمله </a:t>
            </a:r>
            <a:r>
              <a:rPr lang="en-US" sz="2200" dirty="0" err="1" smtClean="0">
                <a:cs typeface="B Nazanin" panose="00000400000000000000" pitchFamily="2" charset="-78"/>
              </a:rPr>
              <a:t>Wanelo</a:t>
            </a:r>
            <a:r>
              <a:rPr lang="en-US" sz="2200" dirty="0" smtClean="0">
                <a:cs typeface="B Nazanin" panose="00000400000000000000" pitchFamily="2" charset="-78"/>
              </a:rPr>
              <a:t>, Wish, Fancy, Supply's Want  </a:t>
            </a:r>
            <a:r>
              <a:rPr lang="fa-IR" sz="2200" dirty="0" smtClean="0">
                <a:cs typeface="B Nazanin" panose="00000400000000000000" pitchFamily="2" charset="-78"/>
              </a:rPr>
              <a:t>و </a:t>
            </a:r>
            <a:r>
              <a:rPr lang="en-US" sz="2200" dirty="0" err="1" smtClean="0">
                <a:cs typeface="B Nazanin" panose="00000400000000000000" pitchFamily="2" charset="-78"/>
              </a:rPr>
              <a:t>Polyvore</a:t>
            </a:r>
            <a:r>
              <a:rPr lang="en-US" sz="2200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r>
              <a:rPr lang="fa-IR" sz="2200" dirty="0" smtClean="0">
                <a:cs typeface="B Nazanin" panose="00000400000000000000" pitchFamily="2" charset="-78"/>
              </a:rPr>
              <a:t>۵-شرکت نتوانست سرمایه بیشتری جذب کند.</a:t>
            </a:r>
            <a:endParaRPr lang="fa-IR" sz="22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287180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2"/>
          <p:cNvSpPr txBox="1">
            <a:spLocks/>
          </p:cNvSpPr>
          <p:nvPr/>
        </p:nvSpPr>
        <p:spPr>
          <a:xfrm>
            <a:off x="797856" y="1839455"/>
            <a:ext cx="10515600" cy="43513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en-US" sz="2400" dirty="0" smtClean="0">
                <a:cs typeface="B Nazanin" panose="00000400000000000000" pitchFamily="2" charset="-78"/>
              </a:rPr>
              <a:t> 99dresses </a:t>
            </a:r>
            <a:r>
              <a:rPr lang="fa-IR" sz="2400" dirty="0" smtClean="0">
                <a:cs typeface="B Nazanin" panose="00000400000000000000" pitchFamily="2" charset="-78"/>
              </a:rPr>
              <a:t>یک کمد مجازی بود که به کاربران اجازه می‌داد اقلامی را که به مد و لباس مربوط می‌شد با سایر کاربران مبادله کنند.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حوزه فعالیت: تجارت الکترونیکي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مدت‌زمان فعالیت: ۲۰۱۰ – ۲۰۱۴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نشانی: سیدنی، استرالیا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موسس: نیکی دورکین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میزان جذب سرمایه: ۱۰۵٫۶۵۰ دلار در دو دوره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پشتیبان: ۴ سرمایه‌گذار</a:t>
            </a:r>
            <a:endParaRPr lang="fa-IR" sz="2400" dirty="0">
              <a:cs typeface="B Nazanin" panose="000004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1112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58" y="5509785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-1" y="678114"/>
            <a:ext cx="1212609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B Nazanin" panose="00000400000000000000" pitchFamily="2" charset="-78"/>
              </a:rPr>
              <a:t>بررسی نمونه‌ها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B Nazanin" panose="000004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1162503"/>
            <a:ext cx="1219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3200" b="1" dirty="0" smtClean="0">
                <a:solidFill>
                  <a:schemeClr val="accent1">
                    <a:lumMod val="75000"/>
                  </a:schemeClr>
                </a:solidFill>
                <a:latin typeface="Bahnschrift SemiBold Condensed" panose="020B0502040204020203" pitchFamily="34" charset="0"/>
                <a:cs typeface="B Nazanin" panose="00000400000000000000" pitchFamily="2" charset="-78"/>
              </a:rPr>
              <a:t>99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Bahnschrift SemiBold Condensed" panose="020B0502040204020203" pitchFamily="34" charset="0"/>
                <a:cs typeface="B Nazanin" panose="00000400000000000000" pitchFamily="2" charset="-78"/>
              </a:rPr>
              <a:t>D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  <a:latin typeface="Bahnschrift SemiBold Condensed" panose="020B0502040204020203" pitchFamily="34" charset="0"/>
                <a:cs typeface="B Nazanin" panose="00000400000000000000" pitchFamily="2" charset="-78"/>
              </a:rPr>
              <a:t>resses  </a:t>
            </a:r>
            <a:r>
              <a:rPr lang="fa-IR" sz="3200" b="1" dirty="0" smtClean="0">
                <a:solidFill>
                  <a:schemeClr val="accent1">
                    <a:lumMod val="75000"/>
                  </a:schemeClr>
                </a:solidFill>
                <a:latin typeface="Bahnschrift SemiBold Condensed" panose="020B0502040204020203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</a:t>
            </a:r>
            <a:r>
              <a:rPr lang="fa-IR" sz="3200" b="1" dirty="0" smtClean="0">
                <a:solidFill>
                  <a:schemeClr val="accent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</a:t>
            </a:r>
            <a:endParaRPr lang="en-US" sz="3200" dirty="0" smtClean="0">
              <a:solidFill>
                <a:schemeClr val="accent1">
                  <a:lumMod val="75000"/>
                </a:schemeClr>
              </a:solidFill>
              <a:cs typeface="B Nazanin" panose="00000400000000000000" pitchFamily="2" charset="-78"/>
            </a:endParaRPr>
          </a:p>
          <a:p>
            <a:endParaRPr lang="en-US" sz="3200" dirty="0">
              <a:solidFill>
                <a:schemeClr val="accent1">
                  <a:lumMod val="75000"/>
                </a:schemeClr>
              </a:solidFill>
              <a:latin typeface="Bahnschrift SemiBold Condensed" panose="020B0502040204020203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068593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2"/>
          <p:cNvSpPr txBox="1">
            <a:spLocks/>
          </p:cNvSpPr>
          <p:nvPr/>
        </p:nvSpPr>
        <p:spPr>
          <a:xfrm>
            <a:off x="797856" y="1839455"/>
            <a:ext cx="10515600" cy="43513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en-US" sz="2400" b="1" dirty="0" smtClean="0">
                <a:cs typeface="B Nazanin" panose="00000400000000000000" pitchFamily="2" charset="-78"/>
              </a:rPr>
              <a:t> </a:t>
            </a:r>
            <a:r>
              <a:rPr lang="fa-IR" sz="2400" b="1" dirty="0" smtClean="0">
                <a:cs typeface="B Nazanin" panose="00000400000000000000" pitchFamily="2" charset="-78"/>
              </a:rPr>
              <a:t>دلایل شکست:</a:t>
            </a:r>
          </a:p>
          <a:p>
            <a:pPr marL="0" indent="0" algn="r" rtl="1">
              <a:buNone/>
            </a:pPr>
            <a:r>
              <a:rPr lang="fa-IR" sz="2400" dirty="0">
                <a:cs typeface="B Nazanin" panose="00000400000000000000" pitchFamily="2" charset="-78"/>
              </a:rPr>
              <a:t>1</a:t>
            </a:r>
            <a:r>
              <a:rPr lang="fa-IR" sz="2400" dirty="0" smtClean="0">
                <a:cs typeface="B Nazanin" panose="00000400000000000000" pitchFamily="2" charset="-78"/>
              </a:rPr>
              <a:t>-تغییرات </a:t>
            </a:r>
            <a:r>
              <a:rPr lang="fa-IR" sz="2400" dirty="0">
                <a:cs typeface="B Nazanin" panose="00000400000000000000" pitchFamily="2" charset="-78"/>
              </a:rPr>
              <a:t>پایانی شرکت باعث شد تناسب میان محصول و بازار کاهش پیدا کند و درنتیجه تعداد تراکنش‌ها کم شود.</a:t>
            </a:r>
          </a:p>
          <a:p>
            <a:pPr marL="0" indent="0" algn="r" rtl="1">
              <a:buNone/>
            </a:pPr>
            <a:r>
              <a:rPr lang="fa-IR" sz="2400" dirty="0">
                <a:cs typeface="B Nazanin" panose="00000400000000000000" pitchFamily="2" charset="-78"/>
              </a:rPr>
              <a:t>۲-مدل کسب‌وکار شرکت بر اساس درصدی از هزینه مبادله تعیین‌شده بود. با پایین آمدن قیمت تبادلات، میزان درآمد شرکت نیز به‌شدت کاهش یافت.</a:t>
            </a:r>
          </a:p>
          <a:p>
            <a:pPr marL="0" indent="0" algn="r" rtl="1">
              <a:buNone/>
            </a:pPr>
            <a:r>
              <a:rPr lang="fa-IR" sz="2400" dirty="0">
                <a:cs typeface="B Nazanin" panose="00000400000000000000" pitchFamily="2" charset="-78"/>
              </a:rPr>
              <a:t>۳-کند شدن حرکت شرکت به دلیل مسایل فناورانه.</a:t>
            </a:r>
          </a:p>
          <a:p>
            <a:pPr marL="0" indent="0" algn="r" rtl="1">
              <a:buNone/>
            </a:pPr>
            <a:r>
              <a:rPr lang="fa-IR" sz="2400" dirty="0">
                <a:cs typeface="B Nazanin" panose="00000400000000000000" pitchFamily="2" charset="-78"/>
              </a:rPr>
              <a:t>۴-تیم شرکت با مشکلاتی در زمینه ویزا مواجه بود که مانع از سهولت عملیات بین ایالات‌متحده و استرالیا می‌شد.</a:t>
            </a:r>
          </a:p>
          <a:p>
            <a:pPr marL="0" indent="0" algn="r" rtl="1">
              <a:buNone/>
            </a:pPr>
            <a:r>
              <a:rPr lang="fa-IR" sz="2400" dirty="0">
                <a:cs typeface="B Nazanin" panose="00000400000000000000" pitchFamily="2" charset="-78"/>
              </a:rPr>
              <a:t>۵-مشکلاتی نیز در جذب استعدادها پیش آمد و برخی به حفظ استعدادها درنتیجه مساله ویزا مربوط می‌شد</a:t>
            </a:r>
            <a:r>
              <a:rPr lang="fa-IR" sz="2400" dirty="0" smtClean="0">
                <a:cs typeface="B Nazanin" panose="00000400000000000000" pitchFamily="2" charset="-78"/>
              </a:rPr>
              <a:t>.</a:t>
            </a:r>
            <a:endParaRPr lang="fa-IR" sz="2400" dirty="0">
              <a:cs typeface="B Nazanin" panose="000004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1112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58" y="5509785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-1" y="623494"/>
            <a:ext cx="12109623" cy="12925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B Nazanin" panose="00000400000000000000" pitchFamily="2" charset="-78"/>
              </a:rPr>
              <a:t>بررسی نمونه‌ها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B Nazanin" panose="000004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2" y="1162503"/>
            <a:ext cx="121096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3200" b="1" dirty="0" smtClean="0">
                <a:solidFill>
                  <a:schemeClr val="accent1">
                    <a:lumMod val="75000"/>
                  </a:schemeClr>
                </a:solidFill>
                <a:latin typeface="Bahnschrift SemiBold Condensed" panose="020B0502040204020203" pitchFamily="34" charset="0"/>
                <a:cs typeface="B Nazanin" panose="00000400000000000000" pitchFamily="2" charset="-78"/>
              </a:rPr>
              <a:t>99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Bahnschrift SemiBold Condensed" panose="020B0502040204020203" pitchFamily="34" charset="0"/>
                <a:cs typeface="B Nazanin" panose="00000400000000000000" pitchFamily="2" charset="-78"/>
              </a:rPr>
              <a:t>D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  <a:latin typeface="Bahnschrift SemiBold Condensed" panose="020B0502040204020203" pitchFamily="34" charset="0"/>
                <a:cs typeface="B Nazanin" panose="00000400000000000000" pitchFamily="2" charset="-78"/>
              </a:rPr>
              <a:t>resses  </a:t>
            </a:r>
            <a:r>
              <a:rPr lang="fa-IR" sz="3200" b="1" dirty="0" smtClean="0">
                <a:solidFill>
                  <a:schemeClr val="accent1">
                    <a:lumMod val="75000"/>
                  </a:schemeClr>
                </a:solidFill>
                <a:latin typeface="Bahnschrift SemiBold Condensed" panose="020B0502040204020203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</a:t>
            </a:r>
            <a:r>
              <a:rPr lang="fa-IR" sz="3200" b="1" dirty="0" smtClean="0">
                <a:solidFill>
                  <a:schemeClr val="accent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</a:t>
            </a:r>
            <a:endParaRPr lang="en-US" sz="3200" dirty="0" smtClean="0">
              <a:solidFill>
                <a:schemeClr val="accent1">
                  <a:lumMod val="75000"/>
                </a:schemeClr>
              </a:solidFill>
              <a:cs typeface="B Nazanin" panose="00000400000000000000" pitchFamily="2" charset="-78"/>
            </a:endParaRPr>
          </a:p>
          <a:p>
            <a:pPr algn="r" rtl="1"/>
            <a:endParaRPr lang="en-US" sz="3200" dirty="0">
              <a:solidFill>
                <a:schemeClr val="accent1">
                  <a:lumMod val="75000"/>
                </a:schemeClr>
              </a:solidFill>
              <a:latin typeface="Bahnschrift SemiBold Condensed" panose="020B0502040204020203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072842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1112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58" y="5509785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235784" y="617945"/>
            <a:ext cx="11576949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B Nazanin" panose="00000400000000000000" pitchFamily="2" charset="-78"/>
              </a:rPr>
              <a:t>بررسی نمونه‌ها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B Nazanin" panose="000004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1216291"/>
            <a:ext cx="1219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200" b="1" dirty="0" err="1" smtClean="0">
                <a:solidFill>
                  <a:schemeClr val="accent1">
                    <a:lumMod val="75000"/>
                  </a:schemeClr>
                </a:solidFill>
                <a:cs typeface="B Nazanin" panose="00000400000000000000" pitchFamily="2" charset="-78"/>
              </a:rPr>
              <a:t>Lookery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cs typeface="B Nazanin" panose="00000400000000000000" pitchFamily="2" charset="-78"/>
              </a:rPr>
              <a:t> </a:t>
            </a:r>
            <a:r>
              <a:rPr lang="fa-IR" sz="3200" b="1" dirty="0" smtClean="0">
                <a:solidFill>
                  <a:schemeClr val="accent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</a:t>
            </a:r>
            <a:endParaRPr lang="en-US" sz="3200" dirty="0" smtClean="0">
              <a:solidFill>
                <a:schemeClr val="accent1">
                  <a:lumMod val="75000"/>
                </a:schemeClr>
              </a:solidFill>
              <a:cs typeface="B Nazanin" panose="00000400000000000000" pitchFamily="2" charset="-78"/>
            </a:endParaRPr>
          </a:p>
          <a:p>
            <a:pPr algn="r" rtl="1"/>
            <a:endParaRPr lang="en-US" sz="3200" dirty="0">
              <a:solidFill>
                <a:schemeClr val="accent1">
                  <a:lumMod val="75000"/>
                </a:schemeClr>
              </a:solidFill>
              <a:latin typeface="Bahnschrift SemiBold Condensed" panose="020B0502040204020203" pitchFamily="34" charset="0"/>
              <a:cs typeface="B Nazanin" panose="00000400000000000000" pitchFamily="2" charset="-78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621972" y="1832555"/>
            <a:ext cx="10804575" cy="43513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en-US" sz="2400" dirty="0" smtClean="0">
                <a:cs typeface="B Nazanin" panose="00000400000000000000" pitchFamily="2" charset="-78"/>
              </a:rPr>
              <a:t> </a:t>
            </a:r>
            <a:r>
              <a:rPr lang="en-US" sz="2200" dirty="0" err="1" smtClean="0">
                <a:cs typeface="B Nazanin" panose="00000400000000000000" pitchFamily="2" charset="-78"/>
              </a:rPr>
              <a:t>Lookery</a:t>
            </a:r>
            <a:r>
              <a:rPr lang="en-US" sz="2200" dirty="0" smtClean="0">
                <a:cs typeface="B Nazanin" panose="00000400000000000000" pitchFamily="2" charset="-78"/>
              </a:rPr>
              <a:t> </a:t>
            </a:r>
            <a:r>
              <a:rPr lang="fa-IR" sz="2200" dirty="0" smtClean="0">
                <a:cs typeface="B Nazanin" panose="00000400000000000000" pitchFamily="2" charset="-78"/>
              </a:rPr>
              <a:t>خدمات بازاریابی مبتنی بر عناصر جمعیت شناختی را ارایه می‌کرد. این خدمات به شبکه‌های اجتماعی کمک می‌کرد تا داده‌های خود را به‌طور هدفمند توزیع کنند. </a:t>
            </a:r>
            <a:r>
              <a:rPr lang="en-US" sz="2200" dirty="0" smtClean="0">
                <a:cs typeface="B Nazanin" panose="00000400000000000000" pitchFamily="2" charset="-78"/>
              </a:rPr>
              <a:t> </a:t>
            </a:r>
            <a:r>
              <a:rPr lang="en-US" sz="2200" dirty="0" err="1" smtClean="0">
                <a:cs typeface="B Nazanin" panose="00000400000000000000" pitchFamily="2" charset="-78"/>
              </a:rPr>
              <a:t>Lookery</a:t>
            </a:r>
            <a:r>
              <a:rPr lang="en-US" sz="2200" dirty="0" smtClean="0">
                <a:cs typeface="B Nazanin" panose="00000400000000000000" pitchFamily="2" charset="-78"/>
              </a:rPr>
              <a:t> </a:t>
            </a:r>
            <a:r>
              <a:rPr lang="fa-IR" sz="2200" dirty="0" smtClean="0">
                <a:cs typeface="B Nazanin" panose="00000400000000000000" pitchFamily="2" charset="-78"/>
              </a:rPr>
              <a:t>تعطیل شد و سپس به </a:t>
            </a:r>
            <a:r>
              <a:rPr lang="en-US" sz="2200" dirty="0" err="1" smtClean="0">
                <a:cs typeface="B Nazanin" panose="00000400000000000000" pitchFamily="2" charset="-78"/>
              </a:rPr>
              <a:t>Adknowledge</a:t>
            </a:r>
            <a:r>
              <a:rPr lang="en-US" sz="2200" dirty="0" smtClean="0">
                <a:cs typeface="B Nazanin" panose="00000400000000000000" pitchFamily="2" charset="-78"/>
              </a:rPr>
              <a:t>  </a:t>
            </a:r>
            <a:r>
              <a:rPr lang="fa-IR" sz="2200" dirty="0" smtClean="0">
                <a:cs typeface="B Nazanin" panose="00000400000000000000" pitchFamily="2" charset="-78"/>
              </a:rPr>
              <a:t>فروخته شد.</a:t>
            </a:r>
            <a:endParaRPr lang="en-US" sz="22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حوزه‌ فعالیت: تبلیغات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مدت‌زمان فعالیت: ۲۰۰۷ – ۲۰۰۹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نشانی: سانفرانسیسکو، کالیفرنیا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موسس: رکس دیکسون، دیوید کنسل، تاد ساویکی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میزان جذب سرمایه: ۳/۱۵۰/۰۰۰ دلار در دو دوره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پشتیبان: ۲۲ سرمایه‌گذار</a:t>
            </a:r>
            <a:endParaRPr lang="fa-IR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634683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445385"/>
            <a:ext cx="12192000" cy="14126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7" y="5509786"/>
            <a:ext cx="2952205" cy="1376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584" y="5509786"/>
            <a:ext cx="2952205" cy="13766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281" y="5509786"/>
            <a:ext cx="2952205" cy="13766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529" y="5495550"/>
            <a:ext cx="2952205" cy="13766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1"/>
            <a:ext cx="12192000" cy="1112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58" y="5509785"/>
            <a:ext cx="2927062" cy="13766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39991" y="5695046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ابعاد ارزیابی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18743" y="5721075"/>
            <a:ext cx="2259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چالش‌های </a:t>
            </a: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پیش روی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93455" y="5674638"/>
            <a:ext cx="29522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عوامل شکست </a:t>
            </a:r>
            <a:endParaRPr lang="en-US" sz="2800" b="1" dirty="0" smtClean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کسب و کارها</a:t>
            </a:r>
            <a:r>
              <a:rPr lang="fa-IR" sz="2800" b="1" dirty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ی</a:t>
            </a:r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نوپا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857" y="5952054"/>
            <a:ext cx="2952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2800" b="1" dirty="0" smtClean="0"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بررسی نمونه‌ها</a:t>
            </a:r>
            <a:endParaRPr lang="en-US" sz="2800" b="1" dirty="0">
              <a:latin typeface="Samim" panose="020B0603030804020204" pitchFamily="34" charset="0"/>
              <a:ea typeface="Samim" panose="020B0603030804020204" pitchFamily="34" charset="0"/>
              <a:cs typeface="B Nazanin" panose="00000400000000000000" pitchFamily="2" charset="-78"/>
            </a:endParaRP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404457" y="492944"/>
            <a:ext cx="11309747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fa-I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+mn-ea"/>
                <a:cs typeface="B Nazanin" panose="00000400000000000000" pitchFamily="2" charset="-78"/>
              </a:rPr>
              <a:t>بررسی نمونه‌ها</a:t>
            </a:r>
            <a:endParaRPr 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n-lt"/>
              <a:ea typeface="+mn-ea"/>
              <a:cs typeface="B Nazanin" panose="000004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0216" y="1243185"/>
            <a:ext cx="111125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200" b="1" dirty="0" err="1" smtClean="0">
                <a:solidFill>
                  <a:schemeClr val="accent1">
                    <a:lumMod val="75000"/>
                  </a:schemeClr>
                </a:solidFill>
                <a:cs typeface="B Nazanin" panose="00000400000000000000" pitchFamily="2" charset="-78"/>
              </a:rPr>
              <a:t>Lookery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  <a:cs typeface="B Nazanin" panose="00000400000000000000" pitchFamily="2" charset="-78"/>
              </a:rPr>
              <a:t> </a:t>
            </a:r>
            <a:r>
              <a:rPr lang="fa-IR" sz="3200" b="1" dirty="0" smtClean="0">
                <a:solidFill>
                  <a:schemeClr val="accent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استارتاپ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  <a:latin typeface="Samim" panose="020B0603030804020204" pitchFamily="34" charset="0"/>
                <a:ea typeface="Samim" panose="020B0603030804020204" pitchFamily="34" charset="0"/>
                <a:cs typeface="B Nazanin" panose="00000400000000000000" pitchFamily="2" charset="-78"/>
              </a:rPr>
              <a:t> </a:t>
            </a:r>
            <a:endParaRPr lang="en-US" sz="3200" dirty="0" smtClean="0">
              <a:solidFill>
                <a:schemeClr val="accent1">
                  <a:lumMod val="75000"/>
                </a:schemeClr>
              </a:solidFill>
              <a:cs typeface="B Nazanin" panose="00000400000000000000" pitchFamily="2" charset="-78"/>
            </a:endParaRPr>
          </a:p>
          <a:p>
            <a:pPr algn="r" rtl="1"/>
            <a:endParaRPr lang="en-US" sz="3200" dirty="0">
              <a:solidFill>
                <a:schemeClr val="accent1">
                  <a:lumMod val="75000"/>
                </a:schemeClr>
              </a:solidFill>
              <a:latin typeface="Bahnschrift SemiBold Condensed" panose="020B0502040204020203" pitchFamily="34" charset="0"/>
              <a:cs typeface="B Nazanin" panose="00000400000000000000" pitchFamily="2" charset="-78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دلایل شکست</a:t>
            </a:r>
            <a:r>
              <a:rPr lang="en-US" sz="2400" b="1" dirty="0" smtClean="0">
                <a:cs typeface="B Nazanin" panose="00000400000000000000" pitchFamily="2" charset="-78"/>
              </a:rPr>
              <a:t>:</a:t>
            </a:r>
            <a:endParaRPr lang="fa-IR" sz="2400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۱-عملکرد شرکت بستگی به سكوي فیس‌بوک داشت.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۲-وقتی شرکت متوجه شد که دیگر نمی‌تواند به موفقیت دست پیدا کند سكو را نفروخت.</a:t>
            </a:r>
          </a:p>
          <a:p>
            <a:pPr algn="r" rtl="1"/>
            <a:r>
              <a:rPr lang="fa-IR" sz="2400" dirty="0" smtClean="0">
                <a:cs typeface="B Nazanin" panose="00000400000000000000" pitchFamily="2" charset="-78"/>
              </a:rPr>
              <a:t>۳-سكویي را ساخت که بازار آمادگی‌اش را نداشت.</a:t>
            </a:r>
            <a:endParaRPr lang="fa-IR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02907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1615</TotalTime>
  <Words>1522</Words>
  <Application>Microsoft Office PowerPoint</Application>
  <PresentationFormat>Custom</PresentationFormat>
  <Paragraphs>418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بنام خدا</vt:lpstr>
      <vt:lpstr>عوامل شکست در کارآفرینی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shabi nami</dc:creator>
  <cp:lastModifiedBy>Windows User</cp:lastModifiedBy>
  <cp:revision>28</cp:revision>
  <dcterms:created xsi:type="dcterms:W3CDTF">2018-09-24T07:48:03Z</dcterms:created>
  <dcterms:modified xsi:type="dcterms:W3CDTF">2020-05-28T22:35:39Z</dcterms:modified>
</cp:coreProperties>
</file>